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74" r:id="rId5"/>
    <p:sldId id="272" r:id="rId6"/>
    <p:sldId id="260" r:id="rId7"/>
    <p:sldId id="267" r:id="rId8"/>
    <p:sldId id="268" r:id="rId9"/>
    <p:sldId id="269" r:id="rId10"/>
    <p:sldId id="257" r:id="rId11"/>
    <p:sldId id="258" r:id="rId12"/>
    <p:sldId id="259" r:id="rId13"/>
    <p:sldId id="261" r:id="rId14"/>
    <p:sldId id="262" r:id="rId15"/>
    <p:sldId id="263" r:id="rId16"/>
    <p:sldId id="264" r:id="rId17"/>
    <p:sldId id="270" r:id="rId18"/>
    <p:sldId id="271" r:id="rId19"/>
    <p:sldId id="27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53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45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9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07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2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27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2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0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15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2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83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2286-A758-451E-A90A-9B96E6630E60}" type="datetimeFigureOut">
              <a:rPr lang="cs-CZ" smtClean="0"/>
              <a:t>4.4.2018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E146-1244-460E-90EF-D75FCB6746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5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 číst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58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SQ3R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technika čtení, která pro potřeby efektivního osvojení čtených informací rozděluje tento proces do pěti fází</a:t>
            </a:r>
          </a:p>
          <a:p>
            <a:r>
              <a:rPr lang="cs-CZ" dirty="0" smtClean="0"/>
              <a:t>odborný text - celistvý, uzavřený, spojitý útvar znakové povahy, který je výsledkem záměrné komunikační aktivity člověka a jehož cílem je informovat a komunikovat myšlenky a teorie různých vědních oborů </a:t>
            </a:r>
          </a:p>
          <a:p>
            <a:r>
              <a:rPr lang="cs-CZ" dirty="0" smtClean="0"/>
              <a:t>Fáze utváří zkratku SQ3R. </a:t>
            </a:r>
          </a:p>
          <a:p>
            <a:pPr lvl="1"/>
            <a:r>
              <a:rPr lang="cs-CZ" dirty="0" err="1" smtClean="0"/>
              <a:t>Survey</a:t>
            </a:r>
            <a:r>
              <a:rPr lang="cs-CZ" dirty="0" smtClean="0"/>
              <a:t> = udělej si přehled </a:t>
            </a:r>
          </a:p>
          <a:p>
            <a:pPr lvl="1"/>
            <a:r>
              <a:rPr lang="cs-CZ" dirty="0" err="1" smtClean="0"/>
              <a:t>Question</a:t>
            </a:r>
            <a:r>
              <a:rPr lang="cs-CZ" dirty="0" smtClean="0"/>
              <a:t> = ptej se </a:t>
            </a:r>
          </a:p>
          <a:p>
            <a:pPr lvl="1"/>
            <a:r>
              <a:rPr lang="cs-CZ" dirty="0" err="1" smtClean="0"/>
              <a:t>Read</a:t>
            </a:r>
            <a:r>
              <a:rPr lang="cs-CZ" dirty="0" smtClean="0"/>
              <a:t> = čti R</a:t>
            </a:r>
          </a:p>
          <a:p>
            <a:pPr lvl="1"/>
            <a:r>
              <a:rPr lang="cs-CZ" dirty="0" err="1" smtClean="0"/>
              <a:t>Recite</a:t>
            </a:r>
            <a:r>
              <a:rPr lang="cs-CZ" dirty="0" smtClean="0"/>
              <a:t> = rekapituluj </a:t>
            </a:r>
          </a:p>
          <a:p>
            <a:pPr lvl="1"/>
            <a:r>
              <a:rPr lang="cs-CZ" dirty="0" err="1" smtClean="0"/>
              <a:t>Review</a:t>
            </a:r>
            <a:r>
              <a:rPr lang="cs-CZ" dirty="0" smtClean="0"/>
              <a:t> = zpětně kontroluj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81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Survey</a:t>
            </a:r>
            <a:r>
              <a:rPr lang="cs-CZ" dirty="0" smtClean="0"/>
              <a:t> = </a:t>
            </a:r>
            <a:r>
              <a:rPr lang="cs-CZ" dirty="0" smtClean="0"/>
              <a:t>udělej si přehled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9434"/>
            <a:ext cx="10515600" cy="531856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Získání celkového přehledu o dokumentu, jeho obsahové náplni a o poznatcích, které přináší. </a:t>
            </a:r>
          </a:p>
          <a:p>
            <a:r>
              <a:rPr lang="cs-CZ" dirty="0" smtClean="0"/>
              <a:t>Je adekvátní pro splnění vašeho záměru?</a:t>
            </a:r>
          </a:p>
          <a:p>
            <a:r>
              <a:rPr lang="cs-CZ" dirty="0" smtClean="0"/>
              <a:t>odkud získáte prvotní informace? </a:t>
            </a:r>
          </a:p>
          <a:p>
            <a:r>
              <a:rPr lang="cs-CZ" b="1" dirty="0" smtClean="0"/>
              <a:t>Titul</a:t>
            </a:r>
            <a:r>
              <a:rPr lang="cs-CZ" dirty="0" smtClean="0"/>
              <a:t> = Vymezuje téma dokumentu několika málo slovy. </a:t>
            </a:r>
            <a:r>
              <a:rPr lang="cs-CZ" sz="2300" dirty="0" smtClean="0"/>
              <a:t>Někdy však může být zavádějící (název „Drahokamy“ odkazuje na minerály, ale může jít i o knihu s duchovní tematikou)</a:t>
            </a:r>
            <a:r>
              <a:rPr lang="cs-CZ" dirty="0" smtClean="0"/>
              <a:t>. </a:t>
            </a:r>
          </a:p>
          <a:p>
            <a:r>
              <a:rPr lang="cs-CZ" sz="2300" b="1" dirty="0" smtClean="0">
                <a:solidFill>
                  <a:schemeClr val="bg1">
                    <a:lumMod val="75000"/>
                  </a:schemeClr>
                </a:solidFill>
              </a:rPr>
              <a:t>Záložka na obálce</a:t>
            </a:r>
            <a:r>
              <a:rPr lang="cs-CZ" sz="2300" dirty="0" smtClean="0">
                <a:solidFill>
                  <a:schemeClr val="bg1">
                    <a:lumMod val="75000"/>
                  </a:schemeClr>
                </a:solidFill>
              </a:rPr>
              <a:t>, zadní strana obálky Naleznete zde velmi často údaje o knize od nakladatelství. Můžete se dozvědět o záměru a obsahu knihy. POZOR... mějte na paměti, že tyto informace mohou být zavádějící, protože nakladatelství se jimi snaží na knihu upozornit a prodat ji. </a:t>
            </a:r>
          </a:p>
          <a:p>
            <a:r>
              <a:rPr lang="cs-CZ" b="1" dirty="0" smtClean="0"/>
              <a:t>Obsah</a:t>
            </a:r>
            <a:r>
              <a:rPr lang="cs-CZ" dirty="0" smtClean="0"/>
              <a:t> = názvy kapitol a podkapitol získáte přehled o členění látky a heslovitě o čem dokument pojednává. </a:t>
            </a:r>
          </a:p>
          <a:p>
            <a:r>
              <a:rPr lang="cs-CZ" b="1" dirty="0" smtClean="0"/>
              <a:t>Úvod</a:t>
            </a:r>
            <a:r>
              <a:rPr lang="cs-CZ" dirty="0" smtClean="0"/>
              <a:t> = dát odpovědi na následující otázky: </a:t>
            </a:r>
          </a:p>
          <a:p>
            <a:pPr lvl="1"/>
            <a:r>
              <a:rPr lang="cs-CZ" dirty="0" smtClean="0"/>
              <a:t>jaký problém autor řeší, </a:t>
            </a:r>
          </a:p>
          <a:p>
            <a:pPr lvl="1"/>
            <a:r>
              <a:rPr lang="cs-CZ" dirty="0" smtClean="0"/>
              <a:t>jak ho pojímá, jak jde do hloubky, </a:t>
            </a:r>
          </a:p>
          <a:p>
            <a:pPr lvl="1"/>
            <a:r>
              <a:rPr lang="cs-CZ" dirty="0" smtClean="0"/>
              <a:t>jaké používá metody a </a:t>
            </a:r>
          </a:p>
          <a:p>
            <a:pPr lvl="1"/>
            <a:r>
              <a:rPr lang="cs-CZ" dirty="0" smtClean="0"/>
              <a:t>k jakým závěrům směřuje. </a:t>
            </a:r>
          </a:p>
          <a:p>
            <a:r>
              <a:rPr lang="cs-CZ" b="1" dirty="0" smtClean="0"/>
              <a:t>Závěr</a:t>
            </a:r>
            <a:r>
              <a:rPr lang="cs-CZ" dirty="0" smtClean="0"/>
              <a:t> = zjištění, ke kterým autor dospěl, ale také o úskalích, kterým se vyhnul. Poukazuje na otázky, které zůstaly otevřeny a proč.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81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Survey</a:t>
            </a:r>
            <a:r>
              <a:rPr lang="cs-CZ" dirty="0" smtClean="0"/>
              <a:t> = udělej si přehled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Věcné a jmenné rejstříky = s</a:t>
            </a:r>
            <a:r>
              <a:rPr lang="cs-CZ" dirty="0" smtClean="0"/>
              <a:t>eznam důležitých termínů vztahujících se k tématu práce, </a:t>
            </a:r>
          </a:p>
          <a:p>
            <a:r>
              <a:rPr lang="cs-CZ" b="1" dirty="0" smtClean="0"/>
              <a:t>Seznam použitých zdrojů/Soupis bibliografických citací = </a:t>
            </a:r>
            <a:r>
              <a:rPr lang="cs-CZ" dirty="0" smtClean="0"/>
              <a:t>informace týkající se širšího kontextu pojednávaného tématu. Lze objevit vhodnější dokument o studovaném tématu. </a:t>
            </a:r>
          </a:p>
          <a:p>
            <a:r>
              <a:rPr lang="cs-CZ" b="1" dirty="0" smtClean="0"/>
              <a:t>Předmluva =</a:t>
            </a:r>
            <a:r>
              <a:rPr lang="cs-CZ" dirty="0" smtClean="0"/>
              <a:t> Informuje o základním přístupu autora k tématice a o cílech, které si autor vymezil splnit.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Poznámky pod čarou =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Obsahují odkazy na citované a použité zdroje</a:t>
            </a:r>
            <a:r>
              <a:rPr lang="cs-CZ" sz="1800" dirty="0" smtClean="0">
                <a:solidFill>
                  <a:srgbClr val="FF0000"/>
                </a:solidFill>
              </a:rPr>
              <a:t>. </a:t>
            </a:r>
            <a:r>
              <a:rPr lang="cs-CZ" dirty="0" smtClean="0">
                <a:solidFill>
                  <a:srgbClr val="FF0000"/>
                </a:solidFill>
              </a:rPr>
              <a:t>Mnohdy obsahují důležité vysvětlivky a doplňkové informace. 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text psaný </a:t>
            </a:r>
            <a:r>
              <a:rPr lang="cs-CZ" b="1" dirty="0" smtClean="0"/>
              <a:t>tučně</a:t>
            </a:r>
            <a:r>
              <a:rPr lang="cs-CZ" dirty="0" smtClean="0"/>
              <a:t>, </a:t>
            </a:r>
            <a:r>
              <a:rPr lang="cs-CZ" i="1" dirty="0" smtClean="0"/>
              <a:t>kurzívou</a:t>
            </a:r>
            <a:r>
              <a:rPr lang="cs-CZ" dirty="0" smtClean="0"/>
              <a:t>, </a:t>
            </a:r>
            <a:r>
              <a:rPr lang="cs-CZ" u="sng" dirty="0" smtClean="0"/>
              <a:t>podtržený</a:t>
            </a:r>
            <a:r>
              <a:rPr lang="cs-CZ" dirty="0" smtClean="0"/>
              <a:t>, </a:t>
            </a:r>
            <a:r>
              <a:rPr lang="cs-CZ" dirty="0" smtClean="0">
                <a:latin typeface="Algerian" panose="04020705040A02060702" pitchFamily="82" charset="0"/>
              </a:rPr>
              <a:t>v jiném typu písma </a:t>
            </a:r>
            <a:r>
              <a:rPr lang="cs-CZ" dirty="0" smtClean="0"/>
              <a:t>než běžný text apod.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03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QUESTION - ptej se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Když dokument vyhovuje vašemu záměru, </a:t>
            </a:r>
          </a:p>
          <a:p>
            <a:r>
              <a:rPr lang="cs-CZ" dirty="0" smtClean="0"/>
              <a:t>= utřídění myšlenek o pojednávaných tématech v dokumentu. </a:t>
            </a:r>
          </a:p>
          <a:p>
            <a:r>
              <a:rPr lang="cs-CZ" dirty="0" smtClean="0"/>
              <a:t>poznamenat každou otázku, která vás napadne již při listování knihou. </a:t>
            </a:r>
          </a:p>
          <a:p>
            <a:r>
              <a:rPr lang="cs-CZ" b="1" dirty="0" smtClean="0"/>
              <a:t>v této fázi si </a:t>
            </a:r>
            <a:r>
              <a:rPr lang="cs-CZ" dirty="0" smtClean="0"/>
              <a:t>opět</a:t>
            </a:r>
            <a:r>
              <a:rPr lang="cs-CZ" b="1" dirty="0" smtClean="0"/>
              <a:t> pokládáte otázky, na které budete hledat v dokumentu odpověď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přeskočit </a:t>
            </a:r>
            <a:r>
              <a:rPr lang="cs-CZ" dirty="0" err="1" smtClean="0"/>
              <a:t>jenedůležité</a:t>
            </a:r>
            <a:r>
              <a:rPr lang="cs-CZ" dirty="0" smtClean="0"/>
              <a:t> (tedy nevěnovat se dílčím tématům). </a:t>
            </a:r>
          </a:p>
          <a:p>
            <a:pPr lvl="1"/>
            <a:r>
              <a:rPr lang="cs-CZ" dirty="0" smtClean="0"/>
              <a:t>Při tvorbě otázek přemýšlejte o </a:t>
            </a:r>
            <a:r>
              <a:rPr lang="cs-CZ" b="1" dirty="0" smtClean="0"/>
              <a:t>souvisejících problémech, na které jste již narazili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Pokuste se témata spojit s látkou probíranou na přednáškách a s tím, co již znáte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Ptejte se sami sebe na to, </a:t>
            </a:r>
            <a:r>
              <a:rPr lang="cs-CZ" b="1" dirty="0" smtClean="0"/>
              <a:t>co už o daném tématu víte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Pro začátek si můžete vypomoci přeformulováním titulu knihy nebo názvů kapitol do otázek. </a:t>
            </a:r>
          </a:p>
          <a:p>
            <a:pPr lvl="1"/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Využijte a inspirujte se otázkami, které naleznete v knize. V úvodu si je klade autor. 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645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READ – čti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0900"/>
            <a:ext cx="10515600" cy="492241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Právě otázky vás nasměrují na úseky v dokumentu =budete hledat odpověď. 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Během čtení si dělejte poznámky x pokud je kniha vaše, dělejte si poznámky přímo do ní a podtrhujte si určité úseky textu. </a:t>
            </a:r>
            <a:r>
              <a:rPr lang="cs-CZ" b="1" dirty="0" smtClean="0">
                <a:solidFill>
                  <a:srgbClr val="00B0F0"/>
                </a:solidFill>
              </a:rPr>
              <a:t>Tužkou (viz níže)</a:t>
            </a:r>
          </a:p>
          <a:p>
            <a:r>
              <a:rPr lang="cs-CZ" dirty="0" smtClean="0"/>
              <a:t>Čtěte text </a:t>
            </a:r>
            <a:r>
              <a:rPr lang="cs-CZ" b="1" dirty="0" smtClean="0"/>
              <a:t>po odstavcích a snažte se zachytit hlavní myšlenku/problém</a:t>
            </a:r>
            <a:r>
              <a:rPr lang="cs-CZ" dirty="0" smtClean="0"/>
              <a:t>. </a:t>
            </a:r>
            <a:r>
              <a:rPr lang="cs-CZ" sz="1900" dirty="0" smtClean="0"/>
              <a:t>Slova, která ji vystihují, si po přečtení odstavce podtrhněte nebo si můžete sami formulovat problém klíčovými slovy a zapsat je vedle odstavce/příslušné části textu.</a:t>
            </a:r>
            <a:r>
              <a:rPr lang="cs-CZ" dirty="0" smtClean="0"/>
              <a:t> </a:t>
            </a:r>
          </a:p>
          <a:p>
            <a:r>
              <a:rPr lang="cs-CZ" sz="1800" dirty="0" smtClean="0">
                <a:solidFill>
                  <a:schemeClr val="bg1">
                    <a:lumMod val="75000"/>
                  </a:schemeClr>
                </a:solidFill>
              </a:rPr>
              <a:t>Vaše myšlenkové pochody totiž s vámi nemusí ostatní sdílet a vámi podtržené pasáže mohou ostatní rušit.</a:t>
            </a:r>
          </a:p>
          <a:p>
            <a:r>
              <a:rPr lang="cs-CZ" b="1" dirty="0" smtClean="0"/>
              <a:t>Obrázky</a:t>
            </a:r>
            <a:r>
              <a:rPr lang="cs-CZ" dirty="0" smtClean="0"/>
              <a:t> Ozřejmují složité souvislosti</a:t>
            </a:r>
          </a:p>
          <a:p>
            <a:r>
              <a:rPr lang="cs-CZ" b="1" dirty="0" smtClean="0"/>
              <a:t>Tabulky a grafy </a:t>
            </a:r>
            <a:r>
              <a:rPr lang="cs-CZ" dirty="0" smtClean="0"/>
              <a:t>= rychlý přístup ke kondenzovaným informacím. </a:t>
            </a:r>
          </a:p>
          <a:p>
            <a:pPr lvl="1"/>
            <a:r>
              <a:rPr lang="cs-CZ" dirty="0" smtClean="0"/>
              <a:t>název tabulky či grafu a legendu řádků a sloupců řádky = kategorie a jevy, </a:t>
            </a:r>
          </a:p>
          <a:p>
            <a:pPr lvl="1"/>
            <a:r>
              <a:rPr lang="cs-CZ" dirty="0" smtClean="0"/>
              <a:t>mezi kterými jsou hledáme shody a rozdíly; ve sloupcích jsou k nim připojeny jejich charakteristiky </a:t>
            </a:r>
          </a:p>
          <a:p>
            <a:pPr lvl="1"/>
            <a:r>
              <a:rPr lang="cs-CZ" dirty="0" smtClean="0"/>
              <a:t>přemýšlejte o vzájemných vztazích dat v tabulce, vyjadřují určité trendy a tendence</a:t>
            </a:r>
          </a:p>
          <a:p>
            <a:pPr lvl="1"/>
            <a:r>
              <a:rPr lang="cs-CZ" b="1" dirty="0" smtClean="0"/>
              <a:t>grafy zobrazují obsahy tabulek/obsahu pomocí schémat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03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RECITE – rekapituluj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Ověřit, co vám přečtený oddíl dal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Záleží na složitosti textu, po jak velkých oddílech budete poznatky rekapitulovat. </a:t>
            </a:r>
          </a:p>
          <a:p>
            <a:r>
              <a:rPr lang="cs-CZ" dirty="0" smtClean="0"/>
              <a:t>Opět využijete otázky z druhé fáze. Utřiďte si na ně odpovědi a zpaměti odpovězte.</a:t>
            </a:r>
          </a:p>
          <a:p>
            <a:r>
              <a:rPr lang="cs-CZ" dirty="0" smtClean="0"/>
              <a:t>Je vhodné, zejména u náročnějších textů, poznamenat k jednotlivým otázkám odpovědi formou </a:t>
            </a:r>
            <a:r>
              <a:rPr lang="cs-CZ" b="1" dirty="0" smtClean="0"/>
              <a:t>klíčových slov</a:t>
            </a:r>
            <a:r>
              <a:rPr lang="cs-CZ" dirty="0" smtClean="0"/>
              <a:t>, tj. slov vyjadřujících podstatu obsahu odpovědi. </a:t>
            </a:r>
          </a:p>
          <a:p>
            <a:r>
              <a:rPr lang="cs-CZ" dirty="0" smtClean="0"/>
              <a:t>Je vhodné zaznamenat (</a:t>
            </a:r>
            <a:r>
              <a:rPr lang="cs-CZ" b="1" dirty="0" smtClean="0"/>
              <a:t>na papír či myšlenkově</a:t>
            </a:r>
            <a:r>
              <a:rPr lang="cs-CZ" dirty="0" smtClean="0"/>
              <a:t>) stěžejní fakta a konfrontovat je s doplňujícími informacemi. Pomůže vám vyjádření důležitých myšlenek nahlas. </a:t>
            </a:r>
          </a:p>
          <a:p>
            <a:r>
              <a:rPr lang="cs-CZ" dirty="0"/>
              <a:t> </a:t>
            </a:r>
            <a:r>
              <a:rPr lang="cs-CZ" b="1" dirty="0" smtClean="0"/>
              <a:t>Povězte to spolužákovi, učiteli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75488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REVIEW - zpětně kontroluj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zaměřte se na celý text a pospojujete si jednotlivé získané poznatky v textu do jednolitého celku. Snažte se knihu, článek apod. zopakovat uceleným, shrnujícím způsobem. Využijte vašeho poznámkového aparátu z předchozích fází (otázky, klíčová slova, podtržené slova, poznámky v textu či na papíře). </a:t>
            </a:r>
          </a:p>
          <a:p>
            <a:r>
              <a:rPr lang="cs-CZ" dirty="0" smtClean="0"/>
              <a:t>Pochopil jsem daný text? Rozumím souvislostem, v nichž jsou data prezentována.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304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Výpisky (dle Šanderové s. 33)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Pracovní poznámky: pro porozumění textu, pak se vyhodí</a:t>
            </a:r>
          </a:p>
          <a:p>
            <a:r>
              <a:rPr lang="cs-CZ" dirty="0" smtClean="0"/>
              <a:t>Dokumentace: vracíte se opakovaně</a:t>
            </a:r>
          </a:p>
          <a:p>
            <a:endParaRPr lang="cs-CZ" dirty="0"/>
          </a:p>
          <a:p>
            <a:r>
              <a:rPr lang="pl-PL" dirty="0"/>
              <a:t>tzv. parafrazi. To znamena neopisovat </a:t>
            </a:r>
            <a:r>
              <a:rPr lang="pl-PL" dirty="0" smtClean="0"/>
              <a:t>je </a:t>
            </a:r>
            <a:r>
              <a:rPr lang="cs-CZ" dirty="0" smtClean="0"/>
              <a:t>doslova</a:t>
            </a:r>
            <a:r>
              <a:rPr lang="cs-CZ" dirty="0"/>
              <a:t>, ale snažit se je formulovat jazykem, jenž je </a:t>
            </a:r>
            <a:r>
              <a:rPr lang="cs-CZ" dirty="0" smtClean="0"/>
              <a:t>nám přirozený, a </a:t>
            </a:r>
            <a:r>
              <a:rPr lang="cs-CZ" dirty="0"/>
              <a:t>to pokud možno bez </a:t>
            </a:r>
            <a:r>
              <a:rPr lang="cs-CZ" dirty="0" err="1"/>
              <a:t>původniho</a:t>
            </a:r>
            <a:r>
              <a:rPr lang="cs-CZ" dirty="0"/>
              <a:t> textu před </a:t>
            </a:r>
            <a:r>
              <a:rPr lang="cs-CZ" dirty="0" smtClean="0"/>
              <a:t>očima (Stále propojovat se zdrojem = </a:t>
            </a:r>
            <a:r>
              <a:rPr lang="cs-CZ" dirty="0" err="1" smtClean="0"/>
              <a:t>cutační</a:t>
            </a:r>
            <a:r>
              <a:rPr lang="cs-CZ" dirty="0" smtClean="0"/>
              <a:t> norma).</a:t>
            </a:r>
          </a:p>
          <a:p>
            <a:r>
              <a:rPr lang="cs-CZ" dirty="0" smtClean="0"/>
              <a:t>Nejsme-li schopni </a:t>
            </a:r>
            <a:r>
              <a:rPr lang="cs-CZ" dirty="0"/>
              <a:t>si určitou myšlenku poznamenat, aniž bychom se </a:t>
            </a:r>
            <a:r>
              <a:rPr lang="cs-CZ" dirty="0" smtClean="0"/>
              <a:t>museli </a:t>
            </a:r>
            <a:r>
              <a:rPr lang="pl-PL" dirty="0" smtClean="0"/>
              <a:t>dívat </a:t>
            </a:r>
            <a:r>
              <a:rPr lang="pl-PL" dirty="0"/>
              <a:t>do textu, </a:t>
            </a:r>
            <a:r>
              <a:rPr lang="pl-PL" dirty="0" smtClean="0"/>
              <a:t>znamená </a:t>
            </a:r>
            <a:r>
              <a:rPr lang="pl-PL" dirty="0"/>
              <a:t>to, že nam </a:t>
            </a:r>
            <a:r>
              <a:rPr lang="pl-PL" dirty="0" smtClean="0"/>
              <a:t>není </a:t>
            </a:r>
            <a:r>
              <a:rPr lang="pl-PL" dirty="0"/>
              <a:t>zcela </a:t>
            </a:r>
            <a:r>
              <a:rPr lang="pl-PL" dirty="0" smtClean="0"/>
              <a:t>jasná.</a:t>
            </a:r>
          </a:p>
          <a:p>
            <a:r>
              <a:rPr lang="cs-CZ" dirty="0"/>
              <a:t>Robert </a:t>
            </a:r>
            <a:r>
              <a:rPr lang="cs-CZ" dirty="0" err="1"/>
              <a:t>DiYanni</a:t>
            </a:r>
            <a:r>
              <a:rPr lang="cs-CZ" dirty="0"/>
              <a:t> doporučuje </a:t>
            </a:r>
            <a:r>
              <a:rPr lang="cs-CZ" dirty="0" smtClean="0"/>
              <a:t>psát </a:t>
            </a:r>
            <a:r>
              <a:rPr lang="cs-CZ" dirty="0" err="1"/>
              <a:t>poznamky</a:t>
            </a:r>
            <a:r>
              <a:rPr lang="cs-CZ" dirty="0"/>
              <a:t> do dvou </a:t>
            </a:r>
            <a:r>
              <a:rPr lang="cs-CZ" dirty="0" smtClean="0"/>
              <a:t>sloupců. </a:t>
            </a:r>
            <a:r>
              <a:rPr lang="pl-PL" dirty="0" smtClean="0"/>
              <a:t>Do </a:t>
            </a:r>
            <a:r>
              <a:rPr lang="pl-PL" dirty="0"/>
              <a:t>jednoho zaznamenavame </a:t>
            </a:r>
            <a:r>
              <a:rPr lang="pl-PL" dirty="0" smtClean="0"/>
              <a:t>pozorovaní, </a:t>
            </a:r>
            <a:r>
              <a:rPr lang="pl-PL" dirty="0"/>
              <a:t>tj. informace o </a:t>
            </a:r>
            <a:r>
              <a:rPr lang="pl-PL" dirty="0" smtClean="0"/>
              <a:t>textu, </a:t>
            </a:r>
            <a:r>
              <a:rPr lang="pt-BR" dirty="0" smtClean="0"/>
              <a:t>a </a:t>
            </a:r>
            <a:r>
              <a:rPr lang="pt-BR" dirty="0"/>
              <a:t>do </a:t>
            </a:r>
            <a:r>
              <a:rPr lang="pt-BR" dirty="0" smtClean="0"/>
              <a:t>druh</a:t>
            </a:r>
            <a:r>
              <a:rPr lang="cs-CZ" dirty="0" smtClean="0"/>
              <a:t>é</a:t>
            </a:r>
            <a:r>
              <a:rPr lang="pt-BR" dirty="0" smtClean="0"/>
              <a:t>ho </a:t>
            </a:r>
            <a:r>
              <a:rPr lang="pt-BR" dirty="0"/>
              <a:t>otazky, </a:t>
            </a:r>
            <a:r>
              <a:rPr lang="pt-BR" dirty="0" smtClean="0"/>
              <a:t>kter</a:t>
            </a:r>
            <a:r>
              <a:rPr lang="cs-CZ" dirty="0" smtClean="0"/>
              <a:t>é</a:t>
            </a:r>
            <a:r>
              <a:rPr lang="pt-BR" dirty="0" smtClean="0"/>
              <a:t> </a:t>
            </a:r>
            <a:r>
              <a:rPr lang="pt-BR" dirty="0"/>
              <a:t>v nas text </a:t>
            </a:r>
            <a:r>
              <a:rPr lang="pt-BR" dirty="0" smtClean="0"/>
              <a:t>vyvolav</a:t>
            </a:r>
            <a:r>
              <a:rPr lang="cs-CZ" dirty="0" smtClean="0"/>
              <a:t>á</a:t>
            </a:r>
            <a:r>
              <a:rPr lang="pt-BR" dirty="0" smtClean="0"/>
              <a:t> </a:t>
            </a:r>
            <a:r>
              <a:rPr lang="pt-BR" dirty="0"/>
              <a:t>[DiYanni </a:t>
            </a:r>
            <a:r>
              <a:rPr lang="pt-BR" dirty="0" smtClean="0"/>
              <a:t>1984:</a:t>
            </a:r>
            <a:r>
              <a:rPr lang="cs-CZ" dirty="0" smtClean="0"/>
              <a:t> 61–63]. – </a:t>
            </a:r>
            <a:r>
              <a:rPr lang="cs-CZ" dirty="0" smtClean="0">
                <a:solidFill>
                  <a:srgbClr val="00B0F0"/>
                </a:solidFill>
              </a:rPr>
              <a:t>moje x autorovi myšlenky – vedeme s ním dialog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044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Konspekt (dle Šanderová  34)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Stručný výtah </a:t>
            </a:r>
            <a:r>
              <a:rPr lang="cs-CZ" dirty="0"/>
              <a:t>z textu, či </a:t>
            </a:r>
            <a:r>
              <a:rPr lang="cs-CZ" dirty="0" smtClean="0"/>
              <a:t>záznam hlavních </a:t>
            </a:r>
            <a:r>
              <a:rPr lang="cs-CZ" dirty="0"/>
              <a:t>myšlenek </a:t>
            </a:r>
            <a:r>
              <a:rPr lang="cs-CZ" dirty="0" smtClean="0"/>
              <a:t>určitého vědeckého (nebo jiného</a:t>
            </a:r>
            <a:r>
              <a:rPr lang="cs-CZ" dirty="0"/>
              <a:t>) </a:t>
            </a:r>
            <a:r>
              <a:rPr lang="cs-CZ" dirty="0" smtClean="0"/>
              <a:t>díla </a:t>
            </a:r>
            <a:r>
              <a:rPr lang="cs-CZ" dirty="0"/>
              <a:t>– </a:t>
            </a:r>
            <a:endParaRPr lang="cs-CZ" dirty="0" smtClean="0"/>
          </a:p>
          <a:p>
            <a:r>
              <a:rPr lang="cs-CZ" dirty="0" smtClean="0"/>
              <a:t>celkové </a:t>
            </a:r>
            <a:r>
              <a:rPr lang="cs-CZ" dirty="0"/>
              <a:t>shrnuti v podobě </a:t>
            </a:r>
            <a:r>
              <a:rPr lang="cs-CZ" dirty="0" smtClean="0"/>
              <a:t>definic pojmů </a:t>
            </a:r>
            <a:r>
              <a:rPr lang="pl-PL" dirty="0" smtClean="0"/>
              <a:t>(pojmy </a:t>
            </a:r>
            <a:r>
              <a:rPr lang="pl-PL" dirty="0"/>
              <a:t>by měly </a:t>
            </a:r>
            <a:r>
              <a:rPr lang="pl-PL" dirty="0" smtClean="0"/>
              <a:t>být </a:t>
            </a:r>
            <a:r>
              <a:rPr lang="pl-PL" dirty="0"/>
              <a:t>v </a:t>
            </a:r>
            <a:r>
              <a:rPr lang="pl-PL" dirty="0" smtClean="0"/>
              <a:t>doslovném znění), parafrazí </a:t>
            </a:r>
            <a:r>
              <a:rPr lang="pl-PL" dirty="0"/>
              <a:t>nebo </a:t>
            </a:r>
            <a:r>
              <a:rPr lang="pl-PL" dirty="0" smtClean="0"/>
              <a:t>citací zakladních myšlenek</a:t>
            </a:r>
            <a:r>
              <a:rPr lang="pl-PL" dirty="0"/>
              <a:t>, argumentů apod. </a:t>
            </a:r>
            <a:endParaRPr lang="pl-PL" dirty="0" smtClean="0"/>
          </a:p>
          <a:p>
            <a:r>
              <a:rPr lang="pl-PL" dirty="0" smtClean="0"/>
              <a:t>Konspekty </a:t>
            </a:r>
            <a:r>
              <a:rPr lang="pl-PL" dirty="0"/>
              <a:t>musi studenti </a:t>
            </a:r>
            <a:r>
              <a:rPr lang="pl-PL" dirty="0" smtClean="0"/>
              <a:t>často </a:t>
            </a:r>
            <a:r>
              <a:rPr lang="cs-CZ" dirty="0" smtClean="0"/>
              <a:t>odevzdávat </a:t>
            </a:r>
            <a:r>
              <a:rPr lang="cs-CZ" dirty="0"/>
              <a:t>jakožto důkaz, že text, jenž jim byl </a:t>
            </a:r>
            <a:r>
              <a:rPr lang="cs-CZ" dirty="0" smtClean="0"/>
              <a:t>zadán, skutečně prostudovali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0911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dokumentace </a:t>
            </a:r>
            <a:r>
              <a:rPr lang="pl-PL" dirty="0"/>
              <a:t>v podobě kartoteky. </a:t>
            </a:r>
            <a:endParaRPr lang="pl-PL" dirty="0" smtClean="0"/>
          </a:p>
          <a:p>
            <a:r>
              <a:rPr lang="pl-PL" dirty="0" smtClean="0"/>
              <a:t>Na jednotlive </a:t>
            </a:r>
            <a:r>
              <a:rPr lang="cs-CZ" dirty="0" smtClean="0"/>
              <a:t>kartičky píšeme </a:t>
            </a:r>
          </a:p>
          <a:p>
            <a:pPr lvl="1"/>
            <a:r>
              <a:rPr lang="cs-CZ" dirty="0" smtClean="0"/>
              <a:t>stručnou </a:t>
            </a:r>
            <a:r>
              <a:rPr lang="cs-CZ" dirty="0"/>
              <a:t>charakteristiku textu jako celku </a:t>
            </a:r>
            <a:r>
              <a:rPr lang="cs-CZ" dirty="0" smtClean="0"/>
              <a:t>formou anotace </a:t>
            </a:r>
            <a:r>
              <a:rPr lang="cs-CZ" dirty="0"/>
              <a:t>nebo </a:t>
            </a:r>
            <a:r>
              <a:rPr lang="cs-CZ" dirty="0" smtClean="0"/>
              <a:t>abstraktu, </a:t>
            </a:r>
          </a:p>
          <a:p>
            <a:pPr lvl="1"/>
            <a:r>
              <a:rPr lang="cs-CZ" dirty="0" smtClean="0"/>
              <a:t>důležité citáty </a:t>
            </a:r>
            <a:r>
              <a:rPr lang="cs-CZ" dirty="0"/>
              <a:t>a </a:t>
            </a:r>
            <a:r>
              <a:rPr lang="cs-CZ" dirty="0" smtClean="0"/>
              <a:t>parafráze myšlenek,</a:t>
            </a:r>
            <a:r>
              <a:rPr lang="pl-PL" dirty="0" smtClean="0"/>
              <a:t>ktere </a:t>
            </a:r>
            <a:r>
              <a:rPr lang="pl-PL" dirty="0"/>
              <a:t>nas zaujaly</a:t>
            </a:r>
            <a:r>
              <a:rPr lang="pl-PL" dirty="0" smtClean="0"/>
              <a:t>,</a:t>
            </a:r>
          </a:p>
          <a:p>
            <a:pPr lvl="1"/>
            <a:r>
              <a:rPr lang="pl-PL" dirty="0" smtClean="0"/>
              <a:t>další poznamky, např. metodologické. </a:t>
            </a:r>
          </a:p>
          <a:p>
            <a:pPr lvl="1"/>
            <a:r>
              <a:rPr lang="pl-PL" dirty="0" smtClean="0"/>
              <a:t>jakým dojmem na nás </a:t>
            </a:r>
            <a:r>
              <a:rPr lang="cs-CZ" dirty="0" smtClean="0"/>
              <a:t>prostudované texty působily.</a:t>
            </a:r>
            <a:endParaRPr lang="pl-PL" dirty="0" smtClean="0"/>
          </a:p>
          <a:p>
            <a:r>
              <a:rPr lang="pl-PL" dirty="0" smtClean="0"/>
              <a:t>U </a:t>
            </a:r>
            <a:r>
              <a:rPr lang="pl-PL" dirty="0"/>
              <a:t>každeho citatu i </a:t>
            </a:r>
            <a:r>
              <a:rPr lang="pl-PL" dirty="0" smtClean="0"/>
              <a:t>parafraze </a:t>
            </a:r>
            <a:r>
              <a:rPr lang="cs-CZ" dirty="0" smtClean="0"/>
              <a:t>vždy uvádíme přesný </a:t>
            </a:r>
            <a:r>
              <a:rPr lang="cs-CZ" dirty="0"/>
              <a:t>odkaz (cely </a:t>
            </a:r>
            <a:r>
              <a:rPr lang="cs-CZ" dirty="0" smtClean="0"/>
              <a:t>bibliografický údaj)</a:t>
            </a:r>
          </a:p>
          <a:p>
            <a:r>
              <a:rPr lang="cs-CZ" dirty="0" smtClean="0"/>
              <a:t> </a:t>
            </a:r>
            <a:r>
              <a:rPr lang="cs-CZ" dirty="0" err="1"/>
              <a:t>Mills</a:t>
            </a:r>
            <a:r>
              <a:rPr lang="cs-CZ" dirty="0"/>
              <a:t> [</a:t>
            </a:r>
            <a:r>
              <a:rPr lang="cs-CZ" dirty="0" err="1"/>
              <a:t>c.d</a:t>
            </a:r>
            <a:r>
              <a:rPr lang="cs-CZ" dirty="0"/>
              <a:t>.] doporučuje vest </a:t>
            </a:r>
            <a:r>
              <a:rPr lang="cs-CZ" dirty="0" smtClean="0"/>
              <a:t>také </a:t>
            </a:r>
            <a:r>
              <a:rPr lang="cs-CZ" dirty="0" err="1" smtClean="0"/>
              <a:t>kartoteku</a:t>
            </a:r>
            <a:r>
              <a:rPr lang="cs-CZ" dirty="0" smtClean="0"/>
              <a:t> </a:t>
            </a:r>
            <a:r>
              <a:rPr lang="cs-CZ" dirty="0" err="1"/>
              <a:t>vlastnich</a:t>
            </a:r>
            <a:r>
              <a:rPr lang="cs-CZ" dirty="0"/>
              <a:t> </a:t>
            </a:r>
            <a:r>
              <a:rPr lang="cs-CZ" dirty="0" err="1"/>
              <a:t>napadů</a:t>
            </a:r>
            <a:r>
              <a:rPr lang="cs-CZ" dirty="0"/>
              <a:t> a myšlenek, tj. nejen těch, </a:t>
            </a:r>
            <a:r>
              <a:rPr lang="cs-CZ" dirty="0" smtClean="0"/>
              <a:t>které souvisí </a:t>
            </a:r>
            <a:r>
              <a:rPr lang="cs-CZ" dirty="0"/>
              <a:t>s četbou. </a:t>
            </a:r>
            <a:endParaRPr lang="cs-CZ" dirty="0" smtClean="0"/>
          </a:p>
          <a:p>
            <a:r>
              <a:rPr lang="cs-CZ" dirty="0" smtClean="0"/>
              <a:t>Celoživotní projekt, byrokratická práce</a:t>
            </a:r>
          </a:p>
          <a:p>
            <a:r>
              <a:rPr lang="cs-CZ" dirty="0" smtClean="0"/>
              <a:t>Třídění dle vlastní logiky</a:t>
            </a:r>
          </a:p>
          <a:p>
            <a:r>
              <a:rPr lang="cs-CZ" dirty="0" smtClean="0"/>
              <a:t>Počítač? </a:t>
            </a:r>
            <a:r>
              <a:rPr lang="cs-CZ" dirty="0" err="1" smtClean="0"/>
              <a:t>Atlas.ti</a:t>
            </a:r>
            <a:r>
              <a:rPr lang="cs-CZ" dirty="0" smtClean="0"/>
              <a:t>? (Šanderové se neosvědčil – musela by tam vše přepsat)</a:t>
            </a:r>
          </a:p>
          <a:p>
            <a:r>
              <a:rPr lang="cs-CZ" dirty="0" smtClean="0"/>
              <a:t>Zaznamenávat si i texty, které jsme jen </a:t>
            </a:r>
            <a:r>
              <a:rPr lang="cs-CZ" smtClean="0"/>
              <a:t>letmo prošli.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32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odborný text - celistvý, uzavřený, spojitý útvar znakové povahy, který je výsledkem záměrné komunikační aktivity člověka a jehož cílem je informovat a komunikovat myšlenky a teorie různých vědních oborů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126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číst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824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1.  textu a problému, o němž pojednává, porozumět (to předpokládá </a:t>
            </a:r>
            <a:r>
              <a:rPr lang="cs-CZ" b="1" dirty="0" smtClean="0"/>
              <a:t>aktivní čtení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2. musíme číst </a:t>
            </a:r>
            <a:r>
              <a:rPr lang="cs-CZ" b="1" dirty="0" smtClean="0"/>
              <a:t>efektivně</a:t>
            </a:r>
            <a:r>
              <a:rPr lang="cs-CZ" dirty="0" smtClean="0"/>
              <a:t> hospodárně, což znamená jen tolik, kolik jsme schopni aktivně zpracovat. (Šanderová)</a:t>
            </a:r>
          </a:p>
          <a:p>
            <a:r>
              <a:rPr lang="cs-CZ" dirty="0" smtClean="0"/>
              <a:t>Cíl: </a:t>
            </a:r>
          </a:p>
          <a:p>
            <a:pPr lvl="1"/>
            <a:r>
              <a:rPr lang="pl-PL" dirty="0" smtClean="0"/>
              <a:t>obeznameni s texty: ( zakladni/klasicke) + </a:t>
            </a:r>
            <a:r>
              <a:rPr lang="cs-CZ" dirty="0" smtClean="0"/>
              <a:t>nejnovější význačných </a:t>
            </a:r>
            <a:r>
              <a:rPr lang="pl-PL" dirty="0" smtClean="0"/>
              <a:t>vysledcich badani = </a:t>
            </a:r>
            <a:r>
              <a:rPr lang="cs-CZ" dirty="0" smtClean="0"/>
              <a:t>obrovské množství stran, což </a:t>
            </a:r>
            <a:r>
              <a:rPr lang="cs-CZ" dirty="0"/>
              <a:t>ovšem </a:t>
            </a:r>
            <a:r>
              <a:rPr lang="cs-CZ" dirty="0" err="1"/>
              <a:t>neznamena</a:t>
            </a:r>
            <a:r>
              <a:rPr lang="cs-CZ" dirty="0"/>
              <a:t>, že je </a:t>
            </a:r>
            <a:r>
              <a:rPr lang="cs-CZ" dirty="0" smtClean="0"/>
              <a:t>musí všechny </a:t>
            </a:r>
            <a:r>
              <a:rPr lang="cs-CZ" dirty="0"/>
              <a:t>důkladně prostudovat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však vedou </a:t>
            </a:r>
            <a:r>
              <a:rPr lang="cs-CZ" dirty="0" smtClean="0"/>
              <a:t>záznamy</a:t>
            </a:r>
            <a:r>
              <a:rPr lang="cs-CZ" dirty="0"/>
              <a:t>, aby je mohli využit ve </a:t>
            </a:r>
            <a:r>
              <a:rPr lang="cs-CZ" dirty="0" smtClean="0"/>
              <a:t>své další prací, případně </a:t>
            </a:r>
            <a:r>
              <a:rPr lang="cs-CZ" dirty="0"/>
              <a:t>se k nim </a:t>
            </a:r>
            <a:r>
              <a:rPr lang="cs-CZ" dirty="0" smtClean="0"/>
              <a:t>vrátit.</a:t>
            </a:r>
          </a:p>
          <a:p>
            <a:r>
              <a:rPr lang="cs-CZ" dirty="0"/>
              <a:t>Abychom textu porozuměli, </a:t>
            </a:r>
            <a:endParaRPr lang="cs-CZ" dirty="0" smtClean="0"/>
          </a:p>
          <a:p>
            <a:pPr lvl="1"/>
            <a:r>
              <a:rPr lang="cs-CZ" dirty="0" smtClean="0"/>
              <a:t>je </a:t>
            </a:r>
            <a:r>
              <a:rPr lang="cs-CZ" dirty="0"/>
              <a:t>třeba </a:t>
            </a:r>
            <a:r>
              <a:rPr lang="cs-CZ" dirty="0" smtClean="0"/>
              <a:t>nejdříve </a:t>
            </a:r>
            <a:r>
              <a:rPr lang="cs-CZ" b="1" dirty="0" smtClean="0"/>
              <a:t>nalézt klíčové pasáže</a:t>
            </a:r>
            <a:r>
              <a:rPr lang="cs-CZ" dirty="0" smtClean="0"/>
              <a:t>, </a:t>
            </a:r>
            <a:r>
              <a:rPr lang="cs-CZ" dirty="0"/>
              <a:t>ujasnit si, </a:t>
            </a:r>
            <a:r>
              <a:rPr lang="cs-CZ" dirty="0" smtClean="0">
                <a:solidFill>
                  <a:srgbClr val="FF0000"/>
                </a:solidFill>
              </a:rPr>
              <a:t>jaké </a:t>
            </a:r>
            <a:r>
              <a:rPr lang="cs-CZ" dirty="0">
                <a:solidFill>
                  <a:srgbClr val="FF0000"/>
                </a:solidFill>
              </a:rPr>
              <a:t>jsou jeho hlavni </a:t>
            </a:r>
            <a:r>
              <a:rPr lang="cs-CZ" dirty="0" smtClean="0">
                <a:solidFill>
                  <a:srgbClr val="FF0000"/>
                </a:solidFill>
              </a:rPr>
              <a:t>myšlenky, </a:t>
            </a:r>
            <a:r>
              <a:rPr lang="pl-PL" dirty="0" smtClean="0">
                <a:solidFill>
                  <a:srgbClr val="FF0000"/>
                </a:solidFill>
              </a:rPr>
              <a:t>jaké </a:t>
            </a:r>
            <a:r>
              <a:rPr lang="pl-PL" dirty="0">
                <a:solidFill>
                  <a:srgbClr val="FF0000"/>
                </a:solidFill>
              </a:rPr>
              <a:t>argumenty na jejich </a:t>
            </a:r>
            <a:r>
              <a:rPr lang="pl-PL" dirty="0" smtClean="0">
                <a:solidFill>
                  <a:srgbClr val="FF0000"/>
                </a:solidFill>
              </a:rPr>
              <a:t>podporu - </a:t>
            </a:r>
            <a:r>
              <a:rPr lang="cs-CZ" dirty="0" smtClean="0">
                <a:solidFill>
                  <a:srgbClr val="FF0000"/>
                </a:solidFill>
              </a:rPr>
              <a:t>v </a:t>
            </a:r>
            <a:r>
              <a:rPr lang="cs-CZ" dirty="0">
                <a:solidFill>
                  <a:srgbClr val="FF0000"/>
                </a:solidFill>
              </a:rPr>
              <a:t>čem </a:t>
            </a:r>
            <a:r>
              <a:rPr lang="cs-CZ" dirty="0" smtClean="0">
                <a:solidFill>
                  <a:srgbClr val="FF0000"/>
                </a:solidFill>
              </a:rPr>
              <a:t>spočívají </a:t>
            </a:r>
            <a:r>
              <a:rPr lang="cs-CZ" dirty="0">
                <a:solidFill>
                  <a:srgbClr val="FF0000"/>
                </a:solidFill>
              </a:rPr>
              <a:t>jejich přednosti a slabiny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To je </a:t>
            </a:r>
            <a:r>
              <a:rPr lang="cs-CZ" dirty="0"/>
              <a:t>pro </a:t>
            </a:r>
            <a:r>
              <a:rPr lang="cs-CZ" dirty="0" smtClean="0"/>
              <a:t>začátečníky obtížné </a:t>
            </a:r>
            <a:r>
              <a:rPr lang="cs-CZ" dirty="0"/>
              <a:t>a na </a:t>
            </a:r>
            <a:r>
              <a:rPr lang="cs-CZ" dirty="0" smtClean="0"/>
              <a:t>základě </a:t>
            </a:r>
            <a:r>
              <a:rPr lang="cs-CZ" dirty="0"/>
              <a:t>jednoho přečteni prakticky </a:t>
            </a:r>
            <a:r>
              <a:rPr lang="cs-CZ" dirty="0" smtClean="0"/>
              <a:t>nemožné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70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číst efektivně (dle Šanderové, s. 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Nestudujeme vše x mít přehled</a:t>
            </a:r>
          </a:p>
          <a:p>
            <a:r>
              <a:rPr lang="cs-CZ" dirty="0" smtClean="0"/>
              <a:t>Až když naznáme, že to potřebujeme</a:t>
            </a:r>
          </a:p>
          <a:p>
            <a:r>
              <a:rPr lang="cs-CZ" dirty="0" smtClean="0"/>
              <a:t>Nejrychlejším, </a:t>
            </a:r>
            <a:r>
              <a:rPr lang="cs-CZ" dirty="0"/>
              <a:t>kdy </a:t>
            </a:r>
            <a:r>
              <a:rPr lang="cs-CZ" dirty="0" smtClean="0"/>
              <a:t>zvládneme 100 </a:t>
            </a:r>
            <a:r>
              <a:rPr lang="cs-CZ" dirty="0"/>
              <a:t>–150 stran za hodinu, je </a:t>
            </a:r>
            <a:r>
              <a:rPr lang="cs-CZ" dirty="0" smtClean="0"/>
              <a:t>informativní </a:t>
            </a:r>
            <a:r>
              <a:rPr lang="cs-CZ" dirty="0"/>
              <a:t>neboli </a:t>
            </a:r>
            <a:r>
              <a:rPr lang="cs-CZ" dirty="0" smtClean="0"/>
              <a:t>letmé </a:t>
            </a:r>
            <a:r>
              <a:rPr lang="cs-CZ" dirty="0"/>
              <a:t>čteni.</a:t>
            </a:r>
          </a:p>
          <a:p>
            <a:r>
              <a:rPr lang="cs-CZ" dirty="0"/>
              <a:t>Jeho </a:t>
            </a:r>
            <a:r>
              <a:rPr lang="cs-CZ" dirty="0" smtClean="0"/>
              <a:t>cílem </a:t>
            </a:r>
            <a:r>
              <a:rPr lang="cs-CZ" dirty="0"/>
              <a:t>je </a:t>
            </a:r>
            <a:r>
              <a:rPr lang="cs-CZ" dirty="0" err="1"/>
              <a:t>ziskat</a:t>
            </a:r>
            <a:r>
              <a:rPr lang="cs-CZ" dirty="0"/>
              <a:t> o </a:t>
            </a:r>
            <a:r>
              <a:rPr lang="cs-CZ" dirty="0" err="1"/>
              <a:t>určitem</a:t>
            </a:r>
            <a:r>
              <a:rPr lang="cs-CZ" dirty="0"/>
              <a:t> titulu </a:t>
            </a:r>
            <a:r>
              <a:rPr lang="cs-CZ" dirty="0" err="1"/>
              <a:t>zakladni</a:t>
            </a:r>
            <a:r>
              <a:rPr lang="cs-CZ" dirty="0"/>
              <a:t> přehled. V </a:t>
            </a:r>
            <a:r>
              <a:rPr lang="cs-CZ" dirty="0" smtClean="0"/>
              <a:t>takovém</a:t>
            </a:r>
            <a:endParaRPr lang="cs-CZ" dirty="0"/>
          </a:p>
          <a:p>
            <a:r>
              <a:rPr lang="cs-CZ" dirty="0" smtClean="0"/>
              <a:t>případě </a:t>
            </a:r>
            <a:r>
              <a:rPr lang="cs-CZ" dirty="0"/>
              <a:t>čteme jen </a:t>
            </a:r>
            <a:r>
              <a:rPr lang="cs-CZ" dirty="0" smtClean="0"/>
              <a:t>názvy </a:t>
            </a:r>
            <a:r>
              <a:rPr lang="cs-CZ" dirty="0"/>
              <a:t>kapitol, </a:t>
            </a:r>
            <a:r>
              <a:rPr lang="cs-CZ" dirty="0" err="1"/>
              <a:t>spiše</a:t>
            </a:r>
            <a:r>
              <a:rPr lang="cs-CZ" dirty="0"/>
              <a:t> než na text se </a:t>
            </a:r>
            <a:r>
              <a:rPr lang="cs-CZ" dirty="0" smtClean="0"/>
              <a:t>zaměříme na </a:t>
            </a:r>
            <a:r>
              <a:rPr lang="cs-CZ" dirty="0"/>
              <a:t>tabulky, </a:t>
            </a:r>
            <a:r>
              <a:rPr lang="cs-CZ" dirty="0" smtClean="0"/>
              <a:t>schémata </a:t>
            </a:r>
            <a:r>
              <a:rPr lang="cs-CZ" dirty="0"/>
              <a:t>nebo </a:t>
            </a:r>
            <a:r>
              <a:rPr lang="cs-CZ" dirty="0" smtClean="0"/>
              <a:t>obrázky, případně </a:t>
            </a:r>
            <a:r>
              <a:rPr lang="cs-CZ" dirty="0"/>
              <a:t>na </a:t>
            </a:r>
            <a:r>
              <a:rPr lang="cs-CZ" dirty="0" smtClean="0"/>
              <a:t>pasáže </a:t>
            </a:r>
            <a:r>
              <a:rPr lang="cs-CZ" dirty="0"/>
              <a:t>s </a:t>
            </a:r>
            <a:r>
              <a:rPr lang="cs-CZ" dirty="0" smtClean="0"/>
              <a:t>výrazně vytištěnými výrazy. </a:t>
            </a:r>
            <a:r>
              <a:rPr lang="pl-PL" dirty="0"/>
              <a:t>Mnohe nam napovi i seznam použite literatury.</a:t>
            </a:r>
          </a:p>
          <a:p>
            <a:r>
              <a:rPr lang="cs-CZ" dirty="0"/>
              <a:t>Pokud </a:t>
            </a:r>
            <a:r>
              <a:rPr lang="cs-CZ" dirty="0" smtClean="0"/>
              <a:t>nás </a:t>
            </a:r>
            <a:r>
              <a:rPr lang="cs-CZ" dirty="0" err="1"/>
              <a:t>prace</a:t>
            </a:r>
            <a:r>
              <a:rPr lang="cs-CZ" dirty="0"/>
              <a:t> zaujme, přejdeme k tzv. </a:t>
            </a:r>
            <a:r>
              <a:rPr lang="cs-CZ" dirty="0" err="1"/>
              <a:t>běžnemu</a:t>
            </a:r>
            <a:r>
              <a:rPr lang="cs-CZ" dirty="0"/>
              <a:t> </a:t>
            </a:r>
            <a:r>
              <a:rPr lang="cs-CZ" dirty="0" smtClean="0"/>
              <a:t>čteni (30–40 </a:t>
            </a:r>
            <a:r>
              <a:rPr lang="cs-CZ" dirty="0"/>
              <a:t>stran za hodinu) [</a:t>
            </a:r>
            <a:r>
              <a:rPr lang="cs-CZ" dirty="0" err="1"/>
              <a:t>Duff</a:t>
            </a:r>
            <a:r>
              <a:rPr lang="cs-CZ" dirty="0"/>
              <a:t> </a:t>
            </a:r>
            <a:r>
              <a:rPr lang="cs-CZ" dirty="0" err="1"/>
              <a:t>kova</a:t>
            </a:r>
            <a:r>
              <a:rPr lang="cs-CZ" dirty="0"/>
              <a:t> 1984: 69–71] </a:t>
            </a:r>
            <a:r>
              <a:rPr lang="cs-CZ" dirty="0" smtClean="0"/>
              <a:t>in Šanderová 38)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709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 pochopení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Opora v struktuře textu – v každé části je uložen jiný typ informace</a:t>
            </a:r>
          </a:p>
          <a:p>
            <a:r>
              <a:rPr lang="cs-CZ" dirty="0" smtClean="0"/>
              <a:t>Aktivizace čtenáře = klást si otázky – úkolovat se  - vést dialog s textem a vlastně s sebou.</a:t>
            </a:r>
          </a:p>
          <a:p>
            <a:r>
              <a:rPr lang="cs-CZ" dirty="0" smtClean="0"/>
              <a:t>Propojovat sdělení </a:t>
            </a:r>
          </a:p>
          <a:p>
            <a:pPr lvl="1"/>
            <a:r>
              <a:rPr lang="cs-CZ" dirty="0" smtClean="0"/>
              <a:t>S vlastní kompetencí – prohlubování vlastních znalostí</a:t>
            </a:r>
          </a:p>
          <a:p>
            <a:pPr lvl="1"/>
            <a:r>
              <a:rPr lang="cs-CZ" dirty="0" smtClean="0"/>
              <a:t>S jednotlivými částmi textu – pochopení pointy textu</a:t>
            </a:r>
          </a:p>
          <a:p>
            <a:r>
              <a:rPr lang="cs-CZ" dirty="0" smtClean="0"/>
              <a:t>Psát výpisky, resp. graficky zvýznamňovat části 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18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vědeckého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 – </a:t>
            </a:r>
            <a:r>
              <a:rPr lang="cs-CZ" b="1" dirty="0" err="1" smtClean="0"/>
              <a:t>Introduction</a:t>
            </a:r>
            <a:r>
              <a:rPr lang="cs-CZ" b="1" dirty="0" smtClean="0"/>
              <a:t> </a:t>
            </a:r>
            <a:r>
              <a:rPr lang="cs-CZ" dirty="0" smtClean="0"/>
              <a:t>– úvod – o čem, jak, jaké paradigma, koncepty, hypotézy, účel, (jaká je moje otázka)</a:t>
            </a:r>
          </a:p>
          <a:p>
            <a:r>
              <a:rPr lang="cs-CZ" dirty="0" smtClean="0"/>
              <a:t>M – </a:t>
            </a:r>
            <a:r>
              <a:rPr lang="cs-CZ" b="1" dirty="0" err="1" smtClean="0"/>
              <a:t>Methods</a:t>
            </a:r>
            <a:r>
              <a:rPr lang="cs-CZ" b="1" dirty="0" smtClean="0"/>
              <a:t> – </a:t>
            </a:r>
            <a:r>
              <a:rPr lang="cs-CZ" dirty="0" smtClean="0"/>
              <a:t>jaké konkrétní postupy, jaká data</a:t>
            </a:r>
          </a:p>
          <a:p>
            <a:r>
              <a:rPr lang="cs-CZ" dirty="0" smtClean="0"/>
              <a:t>R – </a:t>
            </a:r>
            <a:r>
              <a:rPr lang="cs-CZ" b="1" dirty="0" err="1" smtClean="0"/>
              <a:t>Results</a:t>
            </a:r>
            <a:r>
              <a:rPr lang="cs-CZ" b="1" dirty="0" smtClean="0"/>
              <a:t> – </a:t>
            </a:r>
            <a:r>
              <a:rPr lang="cs-CZ" dirty="0" smtClean="0"/>
              <a:t>(jaká je moje otázka) </a:t>
            </a:r>
            <a:r>
              <a:rPr lang="cs-CZ" dirty="0" smtClean="0"/>
              <a:t>nálezy</a:t>
            </a:r>
          </a:p>
          <a:p>
            <a:r>
              <a:rPr lang="cs-CZ" dirty="0" smtClean="0"/>
              <a:t>a </a:t>
            </a:r>
          </a:p>
          <a:p>
            <a:r>
              <a:rPr lang="cs-CZ" dirty="0" smtClean="0"/>
              <a:t>D – </a:t>
            </a:r>
            <a:r>
              <a:rPr lang="en-US" b="1" dirty="0" smtClean="0"/>
              <a:t>Discussion</a:t>
            </a:r>
            <a:r>
              <a:rPr lang="cs-CZ" b="1" dirty="0" smtClean="0"/>
              <a:t> – </a:t>
            </a:r>
            <a:r>
              <a:rPr lang="cs-CZ" dirty="0" smtClean="0"/>
              <a:t>dialog s vědou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75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čtení (Šanderová 22-24)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0104" cy="4351338"/>
          </a:xfrm>
        </p:spPr>
        <p:txBody>
          <a:bodyPr>
            <a:normAutofit fontScale="85000" lnSpcReduction="20000"/>
          </a:bodyPr>
          <a:lstStyle/>
          <a:p>
            <a:r>
              <a:rPr lang="cs-CZ" sz="2000" b="1" i="1" dirty="0"/>
              <a:t>1. Přesýpací hodiny</a:t>
            </a:r>
            <a:r>
              <a:rPr lang="cs-CZ" sz="2000" dirty="0"/>
              <a:t>, </a:t>
            </a:r>
            <a:r>
              <a:rPr lang="cs-CZ" sz="2000" dirty="0" smtClean="0"/>
              <a:t>které </a:t>
            </a:r>
            <a:r>
              <a:rPr lang="cs-CZ" sz="2000" dirty="0"/>
              <a:t>nezachycuji nic a </a:t>
            </a:r>
            <a:r>
              <a:rPr lang="cs-CZ" sz="2000" dirty="0" smtClean="0"/>
              <a:t>spokojí </a:t>
            </a:r>
            <a:r>
              <a:rPr lang="cs-CZ" sz="2000" dirty="0"/>
              <a:t>se s </a:t>
            </a:r>
            <a:r>
              <a:rPr lang="cs-CZ" sz="2000" dirty="0" smtClean="0"/>
              <a:t>tím</a:t>
            </a:r>
            <a:r>
              <a:rPr lang="cs-CZ" sz="2000" dirty="0"/>
              <a:t>, že </a:t>
            </a:r>
            <a:r>
              <a:rPr lang="cs-CZ" sz="2000" dirty="0" smtClean="0"/>
              <a:t>knihou </a:t>
            </a:r>
            <a:r>
              <a:rPr lang="pl-PL" sz="2000" dirty="0" smtClean="0"/>
              <a:t>jen </a:t>
            </a:r>
            <a:r>
              <a:rPr lang="pl-PL" sz="2000" dirty="0"/>
              <a:t>tak prochazeji, jako by ji měřili </a:t>
            </a:r>
            <a:r>
              <a:rPr lang="pl-PL" sz="2000" dirty="0" smtClean="0"/>
              <a:t>čas – </a:t>
            </a:r>
            <a:r>
              <a:rPr lang="pl-PL" sz="2000" i="1" dirty="0" smtClean="0">
                <a:solidFill>
                  <a:srgbClr val="00B0F0"/>
                </a:solidFill>
              </a:rPr>
              <a:t>někdy je čas na listování</a:t>
            </a:r>
            <a:endParaRPr lang="pl-PL" sz="2000" i="1" dirty="0">
              <a:solidFill>
                <a:srgbClr val="00B0F0"/>
              </a:solidFill>
            </a:endParaRPr>
          </a:p>
          <a:p>
            <a:r>
              <a:rPr lang="cs-CZ" sz="2000" b="1" i="1" dirty="0"/>
              <a:t>2. Houby</a:t>
            </a:r>
            <a:r>
              <a:rPr lang="cs-CZ" sz="2000" dirty="0"/>
              <a:t>, </a:t>
            </a:r>
            <a:r>
              <a:rPr lang="cs-CZ" sz="2000" dirty="0" smtClean="0"/>
              <a:t>absorbuji </a:t>
            </a:r>
            <a:r>
              <a:rPr lang="cs-CZ" sz="2000" dirty="0"/>
              <a:t>všechno, co čtou, a mohou to </a:t>
            </a:r>
            <a:r>
              <a:rPr lang="cs-CZ" sz="2000" dirty="0" err="1"/>
              <a:t>vratit</a:t>
            </a:r>
            <a:r>
              <a:rPr lang="cs-CZ" sz="2000" dirty="0"/>
              <a:t> </a:t>
            </a:r>
            <a:r>
              <a:rPr lang="cs-CZ" sz="2000" dirty="0" err="1"/>
              <a:t>teměř</a:t>
            </a:r>
            <a:r>
              <a:rPr lang="cs-CZ" sz="2000" dirty="0"/>
              <a:t> </a:t>
            </a:r>
            <a:r>
              <a:rPr lang="cs-CZ" sz="2000" dirty="0" smtClean="0"/>
              <a:t>ve </a:t>
            </a:r>
            <a:r>
              <a:rPr lang="cs-CZ" sz="2000" dirty="0" err="1" smtClean="0"/>
              <a:t>stejnem</a:t>
            </a:r>
            <a:r>
              <a:rPr lang="cs-CZ" sz="2000" dirty="0" smtClean="0"/>
              <a:t> </a:t>
            </a:r>
            <a:r>
              <a:rPr lang="cs-CZ" sz="2000" dirty="0"/>
              <a:t>stavu, jen trochu </a:t>
            </a:r>
            <a:r>
              <a:rPr lang="cs-CZ" sz="2000" dirty="0" err="1" smtClean="0"/>
              <a:t>zašpiněne</a:t>
            </a:r>
            <a:r>
              <a:rPr lang="cs-CZ" sz="2000" dirty="0" smtClean="0"/>
              <a:t> – </a:t>
            </a:r>
            <a:r>
              <a:rPr lang="cs-CZ" sz="2000" i="1" dirty="0" smtClean="0">
                <a:solidFill>
                  <a:srgbClr val="00B0F0"/>
                </a:solidFill>
              </a:rPr>
              <a:t>encyklopedisté bez souvislostí</a:t>
            </a:r>
            <a:r>
              <a:rPr lang="cs-CZ" sz="2000" i="1" dirty="0" smtClean="0"/>
              <a:t>, </a:t>
            </a:r>
            <a:r>
              <a:rPr lang="cs-CZ" sz="2000" i="1" dirty="0" smtClean="0">
                <a:solidFill>
                  <a:srgbClr val="00B0F0"/>
                </a:solidFill>
              </a:rPr>
              <a:t>přesto upevnění termínů</a:t>
            </a:r>
            <a:endParaRPr lang="cs-CZ" sz="2000" i="1" dirty="0">
              <a:solidFill>
                <a:srgbClr val="00B0F0"/>
              </a:solidFill>
            </a:endParaRPr>
          </a:p>
          <a:p>
            <a:r>
              <a:rPr lang="cs-CZ" sz="2000" b="1" i="1" dirty="0"/>
              <a:t>3. Síta</a:t>
            </a:r>
            <a:r>
              <a:rPr lang="cs-CZ" sz="2000" dirty="0"/>
              <a:t>, </a:t>
            </a:r>
            <a:r>
              <a:rPr lang="cs-CZ" sz="2000" dirty="0" smtClean="0"/>
              <a:t>- zadržuji </a:t>
            </a:r>
            <a:r>
              <a:rPr lang="cs-CZ" sz="2000" dirty="0"/>
              <a:t>jenom sraženiny a kaly ze </a:t>
            </a:r>
            <a:r>
              <a:rPr lang="cs-CZ" sz="2000" dirty="0" smtClean="0"/>
              <a:t>čtené </a:t>
            </a:r>
            <a:r>
              <a:rPr lang="cs-CZ" sz="2000" dirty="0"/>
              <a:t>tekutiny a </a:t>
            </a:r>
            <a:r>
              <a:rPr lang="cs-CZ" sz="2000" dirty="0" smtClean="0"/>
              <a:t>jsou s </a:t>
            </a:r>
            <a:r>
              <a:rPr lang="cs-CZ" sz="2000" dirty="0"/>
              <a:t>to vracet tyto </a:t>
            </a:r>
            <a:r>
              <a:rPr lang="cs-CZ" sz="2000" dirty="0" smtClean="0"/>
              <a:t>pevnější </a:t>
            </a:r>
            <a:r>
              <a:rPr lang="cs-CZ" sz="2000" dirty="0"/>
              <a:t>substance </a:t>
            </a:r>
            <a:r>
              <a:rPr lang="cs-CZ" sz="2000" dirty="0" err="1"/>
              <a:t>teměř</a:t>
            </a:r>
            <a:r>
              <a:rPr lang="cs-CZ" sz="2000" dirty="0"/>
              <a:t> ve </a:t>
            </a:r>
            <a:r>
              <a:rPr lang="cs-CZ" sz="2000" dirty="0" err="1"/>
              <a:t>stejnem</a:t>
            </a:r>
            <a:r>
              <a:rPr lang="cs-CZ" sz="2000" dirty="0"/>
              <a:t> stavu, jen </a:t>
            </a:r>
            <a:r>
              <a:rPr lang="cs-CZ" sz="2000" dirty="0" smtClean="0"/>
              <a:t>trochu zašpiněné. – </a:t>
            </a:r>
            <a:r>
              <a:rPr lang="cs-CZ" sz="2000" i="1" dirty="0" smtClean="0"/>
              <a:t>třeba prosypat to důležité, </a:t>
            </a:r>
            <a:r>
              <a:rPr lang="cs-CZ" sz="2000" dirty="0">
                <a:solidFill>
                  <a:srgbClr val="00B0F0"/>
                </a:solidFill>
              </a:rPr>
              <a:t>Ne </a:t>
            </a:r>
            <a:r>
              <a:rPr lang="cs-CZ" sz="2000" dirty="0" smtClean="0">
                <a:solidFill>
                  <a:srgbClr val="00B0F0"/>
                </a:solidFill>
              </a:rPr>
              <a:t>vždy se zdaří </a:t>
            </a:r>
            <a:r>
              <a:rPr lang="cs-CZ" sz="2000" dirty="0">
                <a:solidFill>
                  <a:srgbClr val="00B0F0"/>
                </a:solidFill>
              </a:rPr>
              <a:t>odhalit </a:t>
            </a:r>
            <a:r>
              <a:rPr lang="cs-CZ" sz="2000" dirty="0" smtClean="0">
                <a:solidFill>
                  <a:srgbClr val="00B0F0"/>
                </a:solidFill>
              </a:rPr>
              <a:t>klíčové pasáže </a:t>
            </a:r>
            <a:r>
              <a:rPr lang="cs-CZ" sz="2000" dirty="0">
                <a:solidFill>
                  <a:srgbClr val="00B0F0"/>
                </a:solidFill>
              </a:rPr>
              <a:t>hned při </a:t>
            </a:r>
            <a:r>
              <a:rPr lang="cs-CZ" sz="2000" dirty="0" smtClean="0">
                <a:solidFill>
                  <a:srgbClr val="00B0F0"/>
                </a:solidFill>
              </a:rPr>
              <a:t>prvním </a:t>
            </a:r>
            <a:r>
              <a:rPr lang="cs-CZ" sz="2000" dirty="0">
                <a:solidFill>
                  <a:srgbClr val="00B0F0"/>
                </a:solidFill>
              </a:rPr>
              <a:t>čteni a </a:t>
            </a:r>
            <a:r>
              <a:rPr lang="cs-CZ" sz="2000" dirty="0" smtClean="0">
                <a:solidFill>
                  <a:srgbClr val="00B0F0"/>
                </a:solidFill>
              </a:rPr>
              <a:t>musíme to </a:t>
            </a:r>
            <a:r>
              <a:rPr lang="cs-CZ" sz="2000" dirty="0">
                <a:solidFill>
                  <a:srgbClr val="00B0F0"/>
                </a:solidFill>
              </a:rPr>
              <a:t>zkoušet znova.</a:t>
            </a:r>
            <a:endParaRPr lang="cs-CZ" sz="2000" i="1" dirty="0">
              <a:solidFill>
                <a:srgbClr val="00B0F0"/>
              </a:solidFill>
            </a:endParaRPr>
          </a:p>
          <a:p>
            <a:r>
              <a:rPr lang="cs-CZ" sz="2000" b="1" i="1" dirty="0"/>
              <a:t>4. Diamanty </a:t>
            </a:r>
            <a:r>
              <a:rPr lang="cs-CZ" sz="2000" b="1" i="1" dirty="0" err="1"/>
              <a:t>Mogulové</a:t>
            </a:r>
            <a:r>
              <a:rPr lang="cs-CZ" sz="2000" dirty="0"/>
              <a:t>, stejně </a:t>
            </a:r>
            <a:r>
              <a:rPr lang="cs-CZ" sz="2000" dirty="0" smtClean="0"/>
              <a:t>cenné </a:t>
            </a:r>
            <a:r>
              <a:rPr lang="cs-CZ" sz="2000" dirty="0"/>
              <a:t>jako </a:t>
            </a:r>
            <a:r>
              <a:rPr lang="cs-CZ" sz="2000" dirty="0" smtClean="0"/>
              <a:t>vzácné, = ze čteného prospěch </a:t>
            </a:r>
            <a:r>
              <a:rPr lang="cs-CZ" sz="2000" dirty="0"/>
              <a:t>a </a:t>
            </a:r>
            <a:r>
              <a:rPr lang="cs-CZ" sz="2000" dirty="0" smtClean="0"/>
              <a:t>(odrážejíce, lomíce </a:t>
            </a:r>
            <a:r>
              <a:rPr lang="cs-CZ" sz="2000" dirty="0"/>
              <a:t>a </a:t>
            </a:r>
            <a:r>
              <a:rPr lang="cs-CZ" sz="2000" dirty="0" smtClean="0"/>
              <a:t>obohacujíce) </a:t>
            </a:r>
            <a:r>
              <a:rPr lang="cs-CZ" sz="2000" dirty="0"/>
              <a:t>umožňuji </a:t>
            </a:r>
            <a:r>
              <a:rPr lang="cs-CZ" sz="2000" dirty="0" smtClean="0"/>
              <a:t>druhým </a:t>
            </a:r>
            <a:r>
              <a:rPr lang="cs-CZ" sz="2000" dirty="0" err="1" smtClean="0"/>
              <a:t>ziskavat</a:t>
            </a:r>
            <a:r>
              <a:rPr lang="cs-CZ" sz="2000" dirty="0" smtClean="0"/>
              <a:t> </a:t>
            </a:r>
            <a:r>
              <a:rPr lang="cs-CZ" sz="2000" dirty="0"/>
              <a:t>prospěch ještě </a:t>
            </a:r>
            <a:r>
              <a:rPr lang="cs-CZ" sz="2000" dirty="0" err="1"/>
              <a:t>vyšši</a:t>
            </a:r>
            <a:r>
              <a:rPr lang="cs-CZ" sz="2000" dirty="0" smtClean="0"/>
              <a:t>. [</a:t>
            </a:r>
            <a:r>
              <a:rPr lang="cs-CZ" sz="2000" dirty="0" err="1" smtClean="0"/>
              <a:t>Colerige</a:t>
            </a:r>
            <a:r>
              <a:rPr lang="cs-CZ" sz="2000" dirty="0" smtClean="0"/>
              <a:t>, </a:t>
            </a:r>
            <a:r>
              <a:rPr lang="cs-CZ" sz="2000" dirty="0" err="1" smtClean="0"/>
              <a:t>Samule</a:t>
            </a:r>
            <a:r>
              <a:rPr lang="cs-CZ" sz="2000" dirty="0" smtClean="0"/>
              <a:t> </a:t>
            </a:r>
            <a:r>
              <a:rPr lang="cs-CZ" sz="2000" dirty="0" err="1" smtClean="0"/>
              <a:t>Taylor</a:t>
            </a:r>
            <a:r>
              <a:rPr lang="cs-CZ" sz="2000" dirty="0" smtClean="0"/>
              <a:t> in Holub </a:t>
            </a:r>
            <a:r>
              <a:rPr lang="cs-CZ" sz="2000" dirty="0"/>
              <a:t>1987: 112</a:t>
            </a:r>
            <a:r>
              <a:rPr lang="cs-CZ" sz="2000" dirty="0" smtClean="0"/>
              <a:t>].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Vedeme dialog s autorem, klademe mu otázky, najít otázky = cesta k samostatnému čtení</a:t>
            </a:r>
          </a:p>
          <a:p>
            <a:r>
              <a:rPr lang="cs-CZ" dirty="0"/>
              <a:t>Mnoho </a:t>
            </a:r>
            <a:r>
              <a:rPr lang="cs-CZ" dirty="0" smtClean="0"/>
              <a:t>textů sleduje </a:t>
            </a:r>
            <a:r>
              <a:rPr lang="cs-CZ" dirty="0"/>
              <a:t>několik myšlenek </a:t>
            </a:r>
            <a:r>
              <a:rPr lang="cs-CZ" dirty="0" smtClean="0"/>
              <a:t>= několik rovin sdělení</a:t>
            </a:r>
          </a:p>
          <a:p>
            <a:r>
              <a:rPr lang="cs-CZ" dirty="0" smtClean="0"/>
              <a:t>Opakované čtení = nové čtení – nové otázky a odpovědi</a:t>
            </a:r>
          </a:p>
          <a:p>
            <a:r>
              <a:rPr lang="cs-CZ" dirty="0" smtClean="0"/>
              <a:t>Čím více otázek, tím lépe rozumí textu. Zkušeny </a:t>
            </a:r>
            <a:r>
              <a:rPr lang="cs-CZ" dirty="0" err="1"/>
              <a:t>čtenař</a:t>
            </a:r>
            <a:r>
              <a:rPr lang="cs-CZ" dirty="0"/>
              <a:t> </a:t>
            </a:r>
            <a:r>
              <a:rPr lang="cs-CZ" dirty="0" smtClean="0"/>
              <a:t>si většinu takových otázek </a:t>
            </a:r>
            <a:r>
              <a:rPr lang="cs-CZ" dirty="0"/>
              <a:t>klade </a:t>
            </a:r>
            <a:r>
              <a:rPr lang="cs-CZ" dirty="0" smtClean="0"/>
              <a:t>spíše </a:t>
            </a:r>
            <a:r>
              <a:rPr lang="cs-CZ" dirty="0"/>
              <a:t>podvědomě, v diskusi je </a:t>
            </a:r>
            <a:r>
              <a:rPr lang="cs-CZ" dirty="0" smtClean="0"/>
              <a:t>však schopen </a:t>
            </a:r>
            <a:r>
              <a:rPr lang="cs-CZ" dirty="0"/>
              <a:t>o nich </a:t>
            </a:r>
            <a:r>
              <a:rPr lang="cs-CZ" dirty="0" smtClean="0"/>
              <a:t>hovořit (Šanderová, s. 34).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731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smtClean="0"/>
              <a:t>Jakým problémem </a:t>
            </a:r>
            <a:r>
              <a:rPr lang="cs-CZ" dirty="0"/>
              <a:t>se autor </a:t>
            </a:r>
            <a:r>
              <a:rPr lang="cs-CZ" dirty="0" smtClean="0"/>
              <a:t>zabývá (jaké otázky si </a:t>
            </a:r>
            <a:r>
              <a:rPr lang="cs-CZ" dirty="0"/>
              <a:t>klade)?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K </a:t>
            </a:r>
            <a:r>
              <a:rPr lang="cs-CZ" dirty="0" smtClean="0"/>
              <a:t>jakým závěrům </a:t>
            </a:r>
            <a:r>
              <a:rPr lang="cs-CZ" dirty="0"/>
              <a:t>dospěl (jak na </a:t>
            </a:r>
            <a:r>
              <a:rPr lang="cs-CZ" dirty="0" smtClean="0"/>
              <a:t>otázky odpoví)?</a:t>
            </a:r>
          </a:p>
          <a:p>
            <a:r>
              <a:rPr lang="pl-PL" dirty="0" smtClean="0"/>
              <a:t>3. O </a:t>
            </a:r>
            <a:r>
              <a:rPr lang="pl-PL" dirty="0"/>
              <a:t>co sve </a:t>
            </a:r>
            <a:r>
              <a:rPr lang="pl-PL" dirty="0" smtClean="0"/>
              <a:t>závěry opíra </a:t>
            </a:r>
            <a:r>
              <a:rPr lang="pl-PL" dirty="0"/>
              <a:t>(</a:t>
            </a:r>
            <a:r>
              <a:rPr lang="pl-PL" dirty="0" smtClean="0"/>
              <a:t>jaké </a:t>
            </a:r>
            <a:r>
              <a:rPr lang="pl-PL" dirty="0"/>
              <a:t>argumenty na jejich podporu</a:t>
            </a:r>
          </a:p>
          <a:p>
            <a:r>
              <a:rPr lang="cs-CZ" dirty="0" smtClean="0"/>
              <a:t>uvádí)?</a:t>
            </a:r>
          </a:p>
          <a:p>
            <a:pPr marL="0" indent="0">
              <a:buNone/>
            </a:pPr>
            <a:r>
              <a:rPr lang="cs-CZ" dirty="0" smtClean="0"/>
              <a:t>Dílčí otázky: </a:t>
            </a:r>
          </a:p>
          <a:p>
            <a:pPr marL="914400" lvl="1" indent="-457200">
              <a:buAutoNum type="arabicPeriod"/>
            </a:pPr>
            <a:r>
              <a:rPr lang="cs-CZ" dirty="0" smtClean="0"/>
              <a:t>S jakými pojmy pracuje?</a:t>
            </a:r>
          </a:p>
          <a:p>
            <a:pPr marL="914400" lvl="1" indent="-457200">
              <a:buAutoNum type="arabicPeriod"/>
            </a:pPr>
            <a:r>
              <a:rPr lang="cs-CZ" dirty="0" smtClean="0"/>
              <a:t>Jak jsou definovány (např. Šanderová, s. 25-26) – (divný pojem x běžný pojem) – nejen překladová slova z obecného jazyka – ale především koncepty, s nimiž se pojí (např.  sociální pole – 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marL="914400" lvl="1" indent="-457200">
              <a:buAutoNum type="arabicPeriod"/>
            </a:pPr>
            <a:endParaRPr lang="cs-CZ" dirty="0" smtClean="0"/>
          </a:p>
          <a:p>
            <a:pPr marL="914400" lvl="1" indent="-457200"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771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Základní zásady aktivního čtení </a:t>
            </a:r>
            <a:r>
              <a:rPr lang="cs-CZ" dirty="0" smtClean="0"/>
              <a:t>(dle Šanderová s. 32)</a:t>
            </a:r>
            <a:r>
              <a:rPr lang="cs-CZ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Texty </a:t>
            </a:r>
            <a:r>
              <a:rPr lang="cs-CZ" dirty="0"/>
              <a:t>čist </a:t>
            </a:r>
            <a:r>
              <a:rPr lang="cs-CZ" dirty="0" smtClean="0"/>
              <a:t>nejméně dvakrát, některé spíše třikrát. </a:t>
            </a:r>
          </a:p>
          <a:p>
            <a:r>
              <a:rPr lang="cs-CZ" dirty="0" smtClean="0"/>
              <a:t>V prvním čteni </a:t>
            </a:r>
            <a:r>
              <a:rPr lang="cs-CZ" dirty="0"/>
              <a:t>určit, jak je text </a:t>
            </a:r>
            <a:r>
              <a:rPr lang="cs-CZ" dirty="0" smtClean="0"/>
              <a:t>strukturován </a:t>
            </a:r>
            <a:r>
              <a:rPr lang="cs-CZ" dirty="0"/>
              <a:t>a </a:t>
            </a:r>
            <a:r>
              <a:rPr lang="cs-CZ" dirty="0" smtClean="0"/>
              <a:t>které pasáže </a:t>
            </a:r>
            <a:r>
              <a:rPr lang="cs-CZ" dirty="0"/>
              <a:t>jsou </a:t>
            </a:r>
            <a:r>
              <a:rPr lang="cs-CZ" dirty="0" smtClean="0"/>
              <a:t>klíčové. </a:t>
            </a:r>
          </a:p>
          <a:p>
            <a:r>
              <a:rPr lang="cs-CZ" dirty="0" smtClean="0"/>
              <a:t>V </a:t>
            </a:r>
            <a:r>
              <a:rPr lang="cs-CZ" dirty="0"/>
              <a:t>druhem hledat hlavni myšlenku nebo myšlenky </a:t>
            </a:r>
            <a:r>
              <a:rPr lang="cs-CZ" dirty="0" smtClean="0"/>
              <a:t>(základní </a:t>
            </a:r>
            <a:r>
              <a:rPr lang="cs-CZ" dirty="0"/>
              <a:t>sděleni</a:t>
            </a:r>
            <a:r>
              <a:rPr lang="cs-CZ" dirty="0" smtClean="0"/>
              <a:t>), pojmy </a:t>
            </a:r>
            <a:r>
              <a:rPr lang="cs-CZ" dirty="0"/>
              <a:t>s nimi </a:t>
            </a:r>
            <a:r>
              <a:rPr lang="cs-CZ" dirty="0" smtClean="0"/>
              <a:t>spojené </a:t>
            </a:r>
            <a:r>
              <a:rPr lang="cs-CZ" dirty="0"/>
              <a:t>a kontext, v němž je autor </a:t>
            </a:r>
            <a:r>
              <a:rPr lang="cs-CZ" dirty="0" smtClean="0"/>
              <a:t>používá. </a:t>
            </a:r>
            <a:r>
              <a:rPr lang="pl-PL" dirty="0" smtClean="0"/>
              <a:t>Je-li </a:t>
            </a:r>
            <a:r>
              <a:rPr lang="pl-PL" dirty="0"/>
              <a:t>jasne jadro sděleni, nalezt a promyšlet vychodiska a </a:t>
            </a:r>
            <a:r>
              <a:rPr lang="pl-PL" dirty="0" smtClean="0"/>
              <a:t>argumenty. </a:t>
            </a:r>
          </a:p>
          <a:p>
            <a:r>
              <a:rPr lang="pl-PL" dirty="0" smtClean="0"/>
              <a:t>Pote </a:t>
            </a:r>
            <a:r>
              <a:rPr lang="pl-PL" dirty="0"/>
              <a:t>se zamyslet nad textem jako celkem a pokusit </a:t>
            </a:r>
            <a:r>
              <a:rPr lang="pl-PL" dirty="0" smtClean="0"/>
              <a:t>se </a:t>
            </a:r>
            <a:r>
              <a:rPr lang="cs-CZ" dirty="0" smtClean="0"/>
              <a:t>jej </a:t>
            </a:r>
            <a:r>
              <a:rPr lang="cs-CZ" dirty="0"/>
              <a:t>stručně a jasně shrnout. Pokud shrnuti </a:t>
            </a:r>
            <a:r>
              <a:rPr lang="cs-CZ" dirty="0" smtClean="0"/>
              <a:t>nedává </a:t>
            </a:r>
            <a:r>
              <a:rPr lang="cs-CZ" dirty="0"/>
              <a:t>smysl, nebo </a:t>
            </a:r>
            <a:r>
              <a:rPr lang="cs-CZ" dirty="0" smtClean="0"/>
              <a:t>je jinak </a:t>
            </a:r>
            <a:r>
              <a:rPr lang="cs-CZ" dirty="0"/>
              <a:t>podezřele </a:t>
            </a:r>
            <a:r>
              <a:rPr lang="cs-CZ" dirty="0" smtClean="0"/>
              <a:t>(například příliš triviální, odporující běžné zkušenosti apod</a:t>
            </a:r>
            <a:r>
              <a:rPr lang="cs-CZ" dirty="0"/>
              <a:t>.), v </a:t>
            </a:r>
            <a:r>
              <a:rPr lang="cs-CZ" dirty="0" smtClean="0"/>
              <a:t>třetím </a:t>
            </a:r>
            <a:r>
              <a:rPr lang="cs-CZ" dirty="0"/>
              <a:t>nebo </a:t>
            </a:r>
            <a:r>
              <a:rPr lang="cs-CZ" dirty="0" smtClean="0"/>
              <a:t>případně dalším </a:t>
            </a:r>
            <a:r>
              <a:rPr lang="cs-CZ" dirty="0"/>
              <a:t>čteni zkoumat proč.</a:t>
            </a:r>
          </a:p>
        </p:txBody>
      </p:sp>
    </p:spTree>
    <p:extLst>
      <p:ext uri="{BB962C8B-B14F-4D97-AF65-F5344CB8AC3E}">
        <p14:creationId xmlns:p14="http://schemas.microsoft.com/office/powerpoint/2010/main" val="2203896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1990</Words>
  <Application>Microsoft Office PowerPoint</Application>
  <PresentationFormat>Širokoúhlá obrazovka</PresentationFormat>
  <Paragraphs>141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Algerian</vt:lpstr>
      <vt:lpstr>Arial</vt:lpstr>
      <vt:lpstr>Calibri</vt:lpstr>
      <vt:lpstr>Calibri Light</vt:lpstr>
      <vt:lpstr>Motiv Office</vt:lpstr>
      <vt:lpstr>Jak číst</vt:lpstr>
      <vt:lpstr>Prezentace aplikace PowerPoint</vt:lpstr>
      <vt:lpstr>Jak číst</vt:lpstr>
      <vt:lpstr>Jak číst efektivně (dle Šanderové, s. 37)</vt:lpstr>
      <vt:lpstr>Cesta k pochopení textu</vt:lpstr>
      <vt:lpstr>Struktura vědeckého textu</vt:lpstr>
      <vt:lpstr>Aktivní čtení (Šanderová 22-24)</vt:lpstr>
      <vt:lpstr>Otázky</vt:lpstr>
      <vt:lpstr>Základní zásady aktivního čtení (dle Šanderová s. 32):</vt:lpstr>
      <vt:lpstr>SQ3R</vt:lpstr>
      <vt:lpstr>Survey = udělej si přehled </vt:lpstr>
      <vt:lpstr>Survey = udělej si přehled </vt:lpstr>
      <vt:lpstr>QUESTION - ptej se </vt:lpstr>
      <vt:lpstr>READ – čti </vt:lpstr>
      <vt:lpstr>RECITE – rekapituluj </vt:lpstr>
      <vt:lpstr>REVIEW - zpětně kontroluj </vt:lpstr>
      <vt:lpstr>Výpisky (dle Šanderové s. 33)</vt:lpstr>
      <vt:lpstr>Konspekt (dle Šanderová  34)</vt:lpstr>
      <vt:lpstr>Dokumentace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číst</dc:title>
  <dc:creator>DB</dc:creator>
  <cp:lastModifiedBy>DB</cp:lastModifiedBy>
  <cp:revision>23</cp:revision>
  <dcterms:created xsi:type="dcterms:W3CDTF">2018-04-04T02:26:54Z</dcterms:created>
  <dcterms:modified xsi:type="dcterms:W3CDTF">2018-04-04T08:07:52Z</dcterms:modified>
</cp:coreProperties>
</file>