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5" r:id="rId4"/>
    <p:sldId id="344" r:id="rId5"/>
    <p:sldId id="272" r:id="rId6"/>
    <p:sldId id="259" r:id="rId7"/>
    <p:sldId id="260" r:id="rId8"/>
    <p:sldId id="347" r:id="rId9"/>
    <p:sldId id="346" r:id="rId10"/>
    <p:sldId id="278" r:id="rId11"/>
    <p:sldId id="345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19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4" autoAdjust="0"/>
    <p:restoredTop sz="96190"/>
  </p:normalViewPr>
  <p:slideViewPr>
    <p:cSldViewPr snapToGrid="0">
      <p:cViewPr varScale="1">
        <p:scale>
          <a:sx n="123" d="100"/>
          <a:sy n="123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5496/publikation-19039" TargetMode="External"/><Relationship Id="rId2" Type="http://schemas.openxmlformats.org/officeDocument/2006/relationships/hyperlink" Target="https://doi.org/10.1111/lnc3.1202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348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abels.ff.cuni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16. 2. </a:t>
            </a:r>
            <a:r>
              <a:rPr lang="cs-CZ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Metoda 1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Hodnocení přijatelnosti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7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E1AEA-CDEB-48C9-9830-0159B5B9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diskuze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3E02D-46B1-4BFB-9DE9-AC2F6E4A3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Deskriptivní vs. teoretická gramatika</a:t>
            </a:r>
          </a:p>
          <a:p>
            <a:r>
              <a:rPr lang="cs-CZ" dirty="0"/>
              <a:t>Přijatelnost vs. ostatní podobné koncepty</a:t>
            </a:r>
          </a:p>
          <a:p>
            <a:r>
              <a:rPr lang="cs-CZ" dirty="0"/>
              <a:t>Další způsoby využití introspekce</a:t>
            </a:r>
          </a:p>
          <a:p>
            <a:r>
              <a:rPr lang="cs-CZ" dirty="0"/>
              <a:t>Varianty odpovědi – výběr, škály</a:t>
            </a:r>
          </a:p>
          <a:p>
            <a:r>
              <a:rPr lang="cs-CZ" dirty="0"/>
              <a:t>Neformální vs. formální hodnocení</a:t>
            </a:r>
            <a:r>
              <a:rPr lang="en-US" dirty="0"/>
              <a:t>; </a:t>
            </a:r>
            <a:r>
              <a:rPr lang="cs-CZ" dirty="0"/>
              <a:t>lingvisti vs. laici</a:t>
            </a:r>
          </a:p>
          <a:p>
            <a:r>
              <a:rPr lang="cs-CZ" dirty="0"/>
              <a:t>Introspekce vs. behaviorální metody</a:t>
            </a:r>
            <a:r>
              <a:rPr lang="en-US" dirty="0"/>
              <a:t>;</a:t>
            </a:r>
            <a:r>
              <a:rPr lang="pl-PL" dirty="0"/>
              <a:t> </a:t>
            </a:r>
            <a:r>
              <a:rPr lang="cs-CZ" dirty="0"/>
              <a:t>online vs. </a:t>
            </a:r>
            <a:r>
              <a:rPr lang="cs-CZ" dirty="0" err="1"/>
              <a:t>offline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87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2AC00-42EF-B649-BFF5-47F5BDAA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Deskriptivní vs. teoretická gramatika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883FE-2BB4-3142-807B-EAD6D1DA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Deskriptivní gramatika</a:t>
            </a:r>
          </a:p>
          <a:p>
            <a:r>
              <a:rPr lang="cs-DE" dirty="0"/>
              <a:t>Doklady → Zobecnění (indukce)</a:t>
            </a:r>
          </a:p>
          <a:p>
            <a:pPr lvl="1"/>
            <a:r>
              <a:rPr lang="cs-DE" i="1" dirty="0"/>
              <a:t>netušil, že veze </a:t>
            </a:r>
            <a:r>
              <a:rPr lang="cs-DE" i="1" dirty="0">
                <a:solidFill>
                  <a:schemeClr val="accent6"/>
                </a:solidFill>
              </a:rPr>
              <a:t>lupiče</a:t>
            </a:r>
            <a:r>
              <a:rPr lang="cs-DE" dirty="0"/>
              <a:t> vs. </a:t>
            </a:r>
            <a:r>
              <a:rPr lang="cs-DE" i="1" dirty="0"/>
              <a:t>netušil, </a:t>
            </a:r>
            <a:r>
              <a:rPr lang="cs-DE" i="1" dirty="0">
                <a:solidFill>
                  <a:schemeClr val="accent6"/>
                </a:solidFill>
              </a:rPr>
              <a:t>koho</a:t>
            </a:r>
            <a:r>
              <a:rPr lang="cs-DE" i="1" dirty="0"/>
              <a:t> veze</a:t>
            </a:r>
          </a:p>
          <a:p>
            <a:pPr lvl="1"/>
            <a:r>
              <a:rPr lang="cs-DE" i="1" dirty="0"/>
              <a:t>netušil, že odstartuje </a:t>
            </a:r>
            <a:r>
              <a:rPr lang="cs-DE" i="1" dirty="0">
                <a:solidFill>
                  <a:schemeClr val="accent6"/>
                </a:solidFill>
              </a:rPr>
              <a:t>revoluci</a:t>
            </a:r>
            <a:r>
              <a:rPr lang="cs-DE" dirty="0"/>
              <a:t> vs. </a:t>
            </a:r>
            <a:r>
              <a:rPr lang="cs-DE" i="1" dirty="0"/>
              <a:t>netušil, </a:t>
            </a:r>
            <a:r>
              <a:rPr lang="cs-DE" i="1" dirty="0">
                <a:solidFill>
                  <a:schemeClr val="accent6"/>
                </a:solidFill>
              </a:rPr>
              <a:t>co</a:t>
            </a:r>
            <a:r>
              <a:rPr lang="cs-DE" i="1" dirty="0"/>
              <a:t> odstartuje</a:t>
            </a:r>
          </a:p>
          <a:p>
            <a:pPr lvl="1"/>
            <a:endParaRPr lang="cs-DE" dirty="0"/>
          </a:p>
          <a:p>
            <a:pPr lvl="1"/>
            <a:r>
              <a:rPr lang="cs-DE" dirty="0"/>
              <a:t>Zobecnění: Je-li v češtině v obsahové vedlejší větě přítomno tázací zájmeno, klade se na začátek věty (srov. např. japonština).</a:t>
            </a:r>
          </a:p>
          <a:p>
            <a:pPr lvl="1"/>
            <a:r>
              <a:rPr lang="cs-DE" dirty="0"/>
              <a:t>Vzorec: V [že V </a:t>
            </a:r>
            <a:r>
              <a:rPr lang="cs-DE" dirty="0">
                <a:solidFill>
                  <a:schemeClr val="accent6"/>
                </a:solidFill>
              </a:rPr>
              <a:t>NP</a:t>
            </a:r>
            <a:r>
              <a:rPr lang="cs-DE" dirty="0"/>
              <a:t>] vs. V [</a:t>
            </a:r>
            <a:r>
              <a:rPr lang="cs-DE" dirty="0">
                <a:solidFill>
                  <a:schemeClr val="accent6"/>
                </a:solidFill>
              </a:rPr>
              <a:t>INTER</a:t>
            </a:r>
            <a:r>
              <a:rPr lang="cs-DE" dirty="0"/>
              <a:t> V]</a:t>
            </a:r>
          </a:p>
        </p:txBody>
      </p:sp>
    </p:spTree>
    <p:extLst>
      <p:ext uri="{BB962C8B-B14F-4D97-AF65-F5344CB8AC3E}">
        <p14:creationId xmlns:p14="http://schemas.microsoft.com/office/powerpoint/2010/main" val="2247978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D3C7A-19ED-884D-B790-59FF438E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Deskriptivní vs. teoretická gramatika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59729-8871-9346-96D6-A598CBC64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Gramatika jako teorie</a:t>
            </a:r>
          </a:p>
          <a:p>
            <a:r>
              <a:rPr lang="cs-DE" dirty="0"/>
              <a:t>Doklady → Zobecnění </a:t>
            </a:r>
            <a:r>
              <a:rPr lang="cs-DE" dirty="0">
                <a:solidFill>
                  <a:schemeClr val="accent6"/>
                </a:solidFill>
              </a:rPr>
              <a:t>→ Hypotézy → Teorie</a:t>
            </a:r>
            <a:r>
              <a:rPr lang="cs-DE" dirty="0"/>
              <a:t> (indukce)</a:t>
            </a:r>
          </a:p>
          <a:p>
            <a:r>
              <a:rPr lang="cs-DE" dirty="0"/>
              <a:t>Teorie predikují („předpovídají“), co je možné a co není.</a:t>
            </a:r>
          </a:p>
          <a:p>
            <a:r>
              <a:rPr lang="cs-DE" dirty="0"/>
              <a:t>Teorie → Hypotézy </a:t>
            </a:r>
            <a:r>
              <a:rPr lang="cs-DE" dirty="0">
                <a:solidFill>
                  <a:schemeClr val="accent6"/>
                </a:solidFill>
              </a:rPr>
              <a:t>→ Predikce</a:t>
            </a:r>
          </a:p>
          <a:p>
            <a:pPr lvl="1"/>
            <a:r>
              <a:rPr lang="cs-DE" dirty="0"/>
              <a:t>Teorie/Hypotéza (např. České tázací zájmeno v obsahové větě plní funkci spojky.)</a:t>
            </a:r>
          </a:p>
          <a:p>
            <a:pPr lvl="1"/>
            <a:r>
              <a:rPr lang="cs-DE" dirty="0"/>
              <a:t>Predikce: 	(1) V [</a:t>
            </a:r>
            <a:r>
              <a:rPr lang="cs-DE" dirty="0">
                <a:solidFill>
                  <a:schemeClr val="accent6"/>
                </a:solidFill>
              </a:rPr>
              <a:t>INTER</a:t>
            </a:r>
            <a:r>
              <a:rPr lang="cs-DE" dirty="0"/>
              <a:t> V] 	vs. (2) *V [V </a:t>
            </a:r>
            <a:r>
              <a:rPr lang="cs-DE" dirty="0">
                <a:solidFill>
                  <a:schemeClr val="accent6"/>
                </a:solidFill>
              </a:rPr>
              <a:t>INTER</a:t>
            </a:r>
            <a:r>
              <a:rPr lang="cs-DE" dirty="0"/>
              <a:t>]</a:t>
            </a:r>
          </a:p>
          <a:p>
            <a:pPr marL="457200" lvl="1" indent="0">
              <a:buNone/>
            </a:pPr>
            <a:r>
              <a:rPr lang="cs-DE" dirty="0"/>
              <a:t>			(1) </a:t>
            </a:r>
            <a:r>
              <a:rPr lang="cs-DE" i="1" dirty="0"/>
              <a:t>netušil, </a:t>
            </a:r>
            <a:r>
              <a:rPr lang="cs-DE" i="1" dirty="0">
                <a:solidFill>
                  <a:schemeClr val="accent6"/>
                </a:solidFill>
              </a:rPr>
              <a:t>koho</a:t>
            </a:r>
            <a:r>
              <a:rPr lang="cs-DE" i="1" dirty="0"/>
              <a:t> veze 	</a:t>
            </a:r>
            <a:r>
              <a:rPr lang="cs-DE" dirty="0"/>
              <a:t>vs. (2) </a:t>
            </a:r>
            <a:r>
              <a:rPr lang="cs-DE" i="1" dirty="0"/>
              <a:t>*netušil, (že) veze </a:t>
            </a:r>
            <a:r>
              <a:rPr lang="cs-DE" i="1" dirty="0">
                <a:solidFill>
                  <a:schemeClr val="accent6"/>
                </a:solidFill>
              </a:rPr>
              <a:t>koho</a:t>
            </a:r>
            <a:endParaRPr lang="cs-DE" dirty="0"/>
          </a:p>
          <a:p>
            <a:pPr lvl="1"/>
            <a:r>
              <a:rPr lang="cs-DE" dirty="0"/>
              <a:t>Naše teorie může predikovat, že (1) je gramatické a (2) negramatické.</a:t>
            </a:r>
          </a:p>
          <a:p>
            <a:pPr marL="457200" lvl="1" indent="0">
              <a:buNone/>
            </a:pPr>
            <a:endParaRPr lang="cs-DE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5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864D9-46A1-6E46-9C22-329F6900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Testování predikcí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3E26CB-F357-7342-AAE1-2BB234F6F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DE" dirty="0"/>
              <a:t>Teorie je nutné ověřovat, tj. srovnávat predikce se skutečností.</a:t>
            </a:r>
          </a:p>
          <a:p>
            <a:pPr lvl="1"/>
            <a:r>
              <a:rPr lang="cs-DE" dirty="0"/>
              <a:t>Predikce: 	(1) V [</a:t>
            </a:r>
            <a:r>
              <a:rPr lang="cs-DE" dirty="0">
                <a:solidFill>
                  <a:schemeClr val="accent6"/>
                </a:solidFill>
              </a:rPr>
              <a:t>INTER</a:t>
            </a:r>
            <a:r>
              <a:rPr lang="cs-DE" dirty="0"/>
              <a:t> V] 	vs. (2) *V [V </a:t>
            </a:r>
            <a:r>
              <a:rPr lang="cs-DE" dirty="0">
                <a:solidFill>
                  <a:schemeClr val="accent6"/>
                </a:solidFill>
              </a:rPr>
              <a:t>INTER</a:t>
            </a:r>
            <a:r>
              <a:rPr lang="cs-DE" dirty="0"/>
              <a:t>]</a:t>
            </a:r>
          </a:p>
          <a:p>
            <a:pPr marL="457200" lvl="1" indent="0">
              <a:buNone/>
            </a:pPr>
            <a:r>
              <a:rPr lang="cs-DE" dirty="0"/>
              <a:t>		(1) </a:t>
            </a:r>
            <a:r>
              <a:rPr lang="cs-DE" i="1" dirty="0"/>
              <a:t>netušil, </a:t>
            </a:r>
            <a:r>
              <a:rPr lang="cs-DE" i="1" dirty="0">
                <a:solidFill>
                  <a:schemeClr val="accent6"/>
                </a:solidFill>
              </a:rPr>
              <a:t>koho</a:t>
            </a:r>
            <a:r>
              <a:rPr lang="cs-DE" i="1" dirty="0"/>
              <a:t> veze 	</a:t>
            </a:r>
            <a:r>
              <a:rPr lang="cs-DE" dirty="0"/>
              <a:t>vs. (2) </a:t>
            </a:r>
            <a:r>
              <a:rPr lang="cs-DE" i="1" dirty="0"/>
              <a:t>*netušil, (že) veze </a:t>
            </a:r>
            <a:r>
              <a:rPr lang="cs-DE" i="1" dirty="0">
                <a:solidFill>
                  <a:schemeClr val="accent6"/>
                </a:solidFill>
              </a:rPr>
              <a:t>koho</a:t>
            </a:r>
            <a:endParaRPr lang="cs-DE" dirty="0"/>
          </a:p>
          <a:p>
            <a:r>
              <a:rPr lang="cs-DE" dirty="0"/>
              <a:t>Korpus</a:t>
            </a:r>
          </a:p>
          <a:p>
            <a:pPr lvl="1"/>
            <a:r>
              <a:rPr lang="cs-DE" dirty="0"/>
              <a:t>Najdeme-li (2), pak je třeba teorii revidovat (srov. </a:t>
            </a:r>
            <a:r>
              <a:rPr lang="cs-DE" i="1" dirty="0"/>
              <a:t>netušil, </a:t>
            </a:r>
            <a:r>
              <a:rPr lang="cs-DE" i="1" dirty="0">
                <a:solidFill>
                  <a:schemeClr val="accent6"/>
                </a:solidFill>
              </a:rPr>
              <a:t>koho</a:t>
            </a:r>
            <a:r>
              <a:rPr lang="cs-DE" i="1" dirty="0"/>
              <a:t> veze </a:t>
            </a:r>
            <a:r>
              <a:rPr lang="cs-DE" i="1" dirty="0">
                <a:solidFill>
                  <a:schemeClr val="accent6"/>
                </a:solidFill>
              </a:rPr>
              <a:t>kam</a:t>
            </a:r>
            <a:r>
              <a:rPr lang="cs-DE" dirty="0"/>
              <a:t>)</a:t>
            </a:r>
          </a:p>
          <a:p>
            <a:pPr lvl="1"/>
            <a:r>
              <a:rPr lang="cs-DE" dirty="0"/>
              <a:t>Nenajdeme-li (2), pak je skutečnost </a:t>
            </a:r>
            <a:r>
              <a:rPr lang="cs-DE" dirty="0">
                <a:solidFill>
                  <a:schemeClr val="accent6"/>
                </a:solidFill>
              </a:rPr>
              <a:t>kompatibilní</a:t>
            </a:r>
            <a:r>
              <a:rPr lang="cs-DE" dirty="0"/>
              <a:t> s teorií; absence důkazu však neznamená důkaz absence.</a:t>
            </a:r>
          </a:p>
          <a:p>
            <a:r>
              <a:rPr lang="cs-DE" dirty="0"/>
              <a:t>Hodnocení přijatelnosti</a:t>
            </a:r>
          </a:p>
          <a:p>
            <a:pPr lvl="1"/>
            <a:r>
              <a:rPr lang="cs-DE" dirty="0"/>
              <a:t>Nepřijatelnost se tradičně vnímá jako důkaz absence.</a:t>
            </a:r>
          </a:p>
          <a:p>
            <a:pPr lvl="1"/>
            <a:r>
              <a:rPr lang="cs-DE" dirty="0"/>
              <a:t>Tento přepoklad je kontroverzní; naprostá většina disciplín důkaz absence vůbec nevyužívá.</a:t>
            </a:r>
          </a:p>
          <a:p>
            <a:pPr lvl="1"/>
            <a:r>
              <a:rPr lang="cs-DE" dirty="0"/>
              <a:t>Výhodou je jednoduchost a rychlost; důkaz absence výrazně usnadňuje bádání.</a:t>
            </a:r>
          </a:p>
          <a:p>
            <a:pPr lvl="1"/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4014855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6F523-75F8-4845-A19D-50DF48B61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Přijatelnost vs. gramatičnost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A0E8A1-5E5B-3B43-9392-EE0278058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DE" dirty="0"/>
              <a:t>Přijatelnost</a:t>
            </a:r>
          </a:p>
          <a:p>
            <a:r>
              <a:rPr lang="cs-DE" dirty="0"/>
              <a:t>je </a:t>
            </a:r>
            <a:r>
              <a:rPr lang="cs-DE" dirty="0">
                <a:solidFill>
                  <a:schemeClr val="accent6"/>
                </a:solidFill>
              </a:rPr>
              <a:t>subjektivní</a:t>
            </a:r>
            <a:r>
              <a:rPr lang="cs-DE" dirty="0"/>
              <a:t> (tj. na pozorovateli závislá) vlastnost jazykového výrazu.</a:t>
            </a:r>
          </a:p>
          <a:p>
            <a:r>
              <a:rPr lang="cs-DE" dirty="0"/>
              <a:t>Výrazy mohou být více či méně přijatelné z mnoha různých důvodů.</a:t>
            </a:r>
          </a:p>
          <a:p>
            <a:endParaRPr lang="cs-DE" dirty="0"/>
          </a:p>
          <a:p>
            <a:pPr marL="0" indent="0">
              <a:buNone/>
            </a:pPr>
            <a:r>
              <a:rPr lang="cs-DE" dirty="0"/>
              <a:t>Gramatičnost se užívá ve dvou smyslech</a:t>
            </a:r>
          </a:p>
          <a:p>
            <a:pPr marL="514350" indent="-514350">
              <a:buFont typeface="+mj-lt"/>
              <a:buAutoNum type="arabicPeriod"/>
            </a:pPr>
            <a:r>
              <a:rPr lang="cs-DE" dirty="0"/>
              <a:t>Gramatická přijatelnost</a:t>
            </a:r>
          </a:p>
          <a:p>
            <a:pPr lvl="1"/>
            <a:r>
              <a:rPr lang="cs-DE" dirty="0"/>
              <a:t>[led] (srov. [let]) je foneticky nepřijatelná výslovnost českého slova </a:t>
            </a:r>
            <a:r>
              <a:rPr lang="cs-DE" i="1" dirty="0"/>
              <a:t>led</a:t>
            </a:r>
          </a:p>
          <a:p>
            <a:pPr lvl="1"/>
            <a:r>
              <a:rPr lang="cs-DE" i="1" dirty="0"/>
              <a:t>umyl podlaze </a:t>
            </a:r>
            <a:r>
              <a:rPr lang="cs-DE" dirty="0"/>
              <a:t>(srov. </a:t>
            </a:r>
            <a:r>
              <a:rPr lang="cs-DE" i="1" dirty="0"/>
              <a:t>umyl podlahu</a:t>
            </a:r>
            <a:r>
              <a:rPr lang="cs-DE" dirty="0"/>
              <a:t>) je gramaticky nepřijatelná verbální fráze</a:t>
            </a:r>
          </a:p>
          <a:p>
            <a:pPr marL="514350" indent="-514350">
              <a:buFont typeface="+mj-lt"/>
              <a:buAutoNum type="arabicPeriod"/>
            </a:pPr>
            <a:r>
              <a:rPr lang="cs-DE" dirty="0"/>
              <a:t>Existence výrazu z hlediska gramatické teorie (tj. v jistém smyslu </a:t>
            </a:r>
            <a:r>
              <a:rPr lang="cs-DE" dirty="0">
                <a:solidFill>
                  <a:schemeClr val="accent6"/>
                </a:solidFill>
              </a:rPr>
              <a:t>objektivní</a:t>
            </a:r>
            <a:r>
              <a:rPr lang="cs-DE" dirty="0"/>
              <a:t> vlastnost)</a:t>
            </a:r>
          </a:p>
          <a:p>
            <a:pPr lvl="1"/>
            <a:r>
              <a:rPr lang="cs-DE" dirty="0">
                <a:solidFill>
                  <a:schemeClr val="accent1"/>
                </a:solidFill>
              </a:rPr>
              <a:t>Člověk</a:t>
            </a:r>
            <a:r>
              <a:rPr lang="cs-DE" dirty="0"/>
              <a:t>, </a:t>
            </a:r>
            <a:r>
              <a:rPr lang="cs-DE" dirty="0">
                <a:solidFill>
                  <a:schemeClr val="accent2"/>
                </a:solidFill>
              </a:rPr>
              <a:t>kterého kočka</a:t>
            </a:r>
            <a:r>
              <a:rPr lang="cs-DE" dirty="0"/>
              <a:t>, </a:t>
            </a:r>
            <a:r>
              <a:rPr lang="cs-DE" dirty="0">
                <a:solidFill>
                  <a:schemeClr val="accent4"/>
                </a:solidFill>
              </a:rPr>
              <a:t>která prý jeho sousedovi</a:t>
            </a:r>
            <a:r>
              <a:rPr lang="cs-DE" dirty="0"/>
              <a:t>, </a:t>
            </a:r>
            <a:r>
              <a:rPr lang="cs-DE" dirty="0">
                <a:solidFill>
                  <a:schemeClr val="tx2"/>
                </a:solidFill>
              </a:rPr>
              <a:t>se kterým má rozepře</a:t>
            </a:r>
            <a:r>
              <a:rPr lang="cs-DE" dirty="0"/>
              <a:t>, </a:t>
            </a:r>
            <a:r>
              <a:rPr lang="cs-DE" dirty="0">
                <a:solidFill>
                  <a:schemeClr val="accent4"/>
                </a:solidFill>
              </a:rPr>
              <a:t>utekla</a:t>
            </a:r>
            <a:r>
              <a:rPr lang="cs-DE" dirty="0"/>
              <a:t>, </a:t>
            </a:r>
            <a:r>
              <a:rPr lang="cs-DE" dirty="0">
                <a:solidFill>
                  <a:schemeClr val="accent2"/>
                </a:solidFill>
              </a:rPr>
              <a:t>pokousala</a:t>
            </a:r>
            <a:r>
              <a:rPr lang="cs-DE" dirty="0"/>
              <a:t>, </a:t>
            </a:r>
            <a:r>
              <a:rPr lang="cs-DE" dirty="0">
                <a:solidFill>
                  <a:schemeClr val="accent1"/>
                </a:solidFill>
              </a:rPr>
              <a:t>přišel na pohotovost</a:t>
            </a:r>
            <a:r>
              <a:rPr lang="cs-DE" dirty="0"/>
              <a:t>.</a:t>
            </a:r>
          </a:p>
          <a:p>
            <a:pPr marL="457200" lvl="1" indent="0">
              <a:buNone/>
            </a:pPr>
            <a:r>
              <a:rPr lang="cs-CZ" dirty="0"/>
              <a:t>	j</a:t>
            </a:r>
            <a:r>
              <a:rPr lang="cs-DE" dirty="0"/>
              <a:t>e gramatická, avšak nepřijatelná věta</a:t>
            </a:r>
          </a:p>
          <a:p>
            <a:pPr lvl="1"/>
            <a:r>
              <a:rPr lang="cs-DE" dirty="0">
                <a:solidFill>
                  <a:schemeClr val="accent1"/>
                </a:solidFill>
              </a:rPr>
              <a:t>Na pohotovost přišel člověk</a:t>
            </a:r>
            <a:r>
              <a:rPr lang="cs-DE" dirty="0"/>
              <a:t>, </a:t>
            </a:r>
            <a:r>
              <a:rPr lang="cs-DE" dirty="0">
                <a:solidFill>
                  <a:schemeClr val="accent2"/>
                </a:solidFill>
              </a:rPr>
              <a:t>kterého pokousala kočka</a:t>
            </a:r>
            <a:r>
              <a:rPr lang="cs-DE" dirty="0"/>
              <a:t>, </a:t>
            </a:r>
            <a:r>
              <a:rPr lang="cs-DE" dirty="0">
                <a:solidFill>
                  <a:schemeClr val="accent4"/>
                </a:solidFill>
              </a:rPr>
              <a:t>která prý utekla jeho sousedovi</a:t>
            </a:r>
            <a:r>
              <a:rPr lang="cs-DE" dirty="0"/>
              <a:t>, </a:t>
            </a:r>
            <a:r>
              <a:rPr lang="cs-DE" dirty="0">
                <a:solidFill>
                  <a:schemeClr val="tx2"/>
                </a:solidFill>
              </a:rPr>
              <a:t>se kterým  má rozepře</a:t>
            </a:r>
            <a:r>
              <a:rPr lang="cs-DE" dirty="0"/>
              <a:t>.</a:t>
            </a:r>
          </a:p>
          <a:p>
            <a:pPr marL="457200" lvl="1" indent="0">
              <a:buNone/>
            </a:pPr>
            <a:r>
              <a:rPr lang="cs-DE" dirty="0"/>
              <a:t>	je gramatická a přijatelná věta</a:t>
            </a:r>
          </a:p>
          <a:p>
            <a:pPr lvl="1"/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466689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D517D-EA60-8D4C-8377-500502306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Přijatelnost vs. přirozenost, úzus apod.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D126D-0044-1F4F-8161-42D17255D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DE" dirty="0"/>
              <a:t>Přijatelnost (</a:t>
            </a:r>
            <a:r>
              <a:rPr lang="cs-DE" i="1" dirty="0"/>
              <a:t>acceptability</a:t>
            </a:r>
            <a:r>
              <a:rPr lang="cs-DE" dirty="0"/>
              <a:t>)</a:t>
            </a:r>
          </a:p>
          <a:p>
            <a:r>
              <a:rPr lang="cs-DE" dirty="0"/>
              <a:t>Nevýhodou je, že se nejedná o všeobecně známou vlastnost jazykových výrazů.</a:t>
            </a:r>
          </a:p>
          <a:p>
            <a:r>
              <a:rPr lang="cs-DE" dirty="0"/>
              <a:t>Je třeba dobře vysvětlit (např. za pomocí příkladů), co se vlastně hodnotí.</a:t>
            </a:r>
          </a:p>
          <a:p>
            <a:pPr marL="0" indent="0">
              <a:buNone/>
            </a:pPr>
            <a:endParaRPr lang="cs-DE" dirty="0"/>
          </a:p>
          <a:p>
            <a:pPr marL="0" indent="0">
              <a:buNone/>
            </a:pPr>
            <a:r>
              <a:rPr lang="cs-DE" dirty="0"/>
              <a:t>Alternativy</a:t>
            </a:r>
          </a:p>
          <a:p>
            <a:r>
              <a:rPr lang="cs-DE" dirty="0">
                <a:solidFill>
                  <a:schemeClr val="accent6"/>
                </a:solidFill>
              </a:rPr>
              <a:t>Přirozenost</a:t>
            </a:r>
            <a:r>
              <a:rPr lang="cs-DE" dirty="0"/>
              <a:t> (</a:t>
            </a:r>
            <a:r>
              <a:rPr lang="cs-DE" i="1" dirty="0"/>
              <a:t>naturalness</a:t>
            </a:r>
            <a:r>
              <a:rPr lang="cs-DE" dirty="0"/>
              <a:t>): Dobrá alternativa. Není příliš specifická a obsahově blízká </a:t>
            </a:r>
            <a:r>
              <a:rPr lang="cs-DE"/>
              <a:t>přijatelnosti.</a:t>
            </a:r>
            <a:endParaRPr lang="cs-CZ" dirty="0"/>
          </a:p>
          <a:p>
            <a:r>
              <a:rPr lang="cs-CZ" dirty="0">
                <a:solidFill>
                  <a:schemeClr val="accent6"/>
                </a:solidFill>
              </a:rPr>
              <a:t>Vhodnost</a:t>
            </a:r>
            <a:r>
              <a:rPr lang="cs-CZ" dirty="0"/>
              <a:t>: Relativní pojem („vhodný vzhledem k čemu?“).</a:t>
            </a:r>
            <a:endParaRPr lang="cs-DE" dirty="0"/>
          </a:p>
          <a:p>
            <a:r>
              <a:rPr lang="cs-DE" dirty="0">
                <a:solidFill>
                  <a:schemeClr val="accent6"/>
                </a:solidFill>
              </a:rPr>
              <a:t>Úzus</a:t>
            </a:r>
            <a:r>
              <a:rPr lang="cs-DE" dirty="0"/>
              <a:t> („používáte někdy XY?“, „slýcháte někdy XY?“): Příliš nedoporučuji. Zavádí přílišnou kognitivní komplexitu – účastník experimentu musí přemýšlet nad tím, jestli něco používá či </a:t>
            </a:r>
            <a:r>
              <a:rPr lang="cs-DE"/>
              <a:t>slýchá.</a:t>
            </a:r>
            <a:endParaRPr lang="cs-CZ" dirty="0"/>
          </a:p>
          <a:p>
            <a:r>
              <a:rPr lang="cs-CZ" dirty="0">
                <a:solidFill>
                  <a:schemeClr val="accent6"/>
                </a:solidFill>
              </a:rPr>
              <a:t>Správnost</a:t>
            </a:r>
            <a:r>
              <a:rPr lang="cs-CZ" dirty="0"/>
              <a:t>: Problematický kvůli úzkému sepětí s preskripcí.</a:t>
            </a:r>
            <a:endParaRPr lang="cs-DE" dirty="0"/>
          </a:p>
          <a:p>
            <a:pPr marL="0" indent="0">
              <a:buNone/>
            </a:pPr>
            <a:endParaRPr lang="cs-DE" dirty="0"/>
          </a:p>
          <a:p>
            <a:pPr marL="0" indent="0">
              <a:buNone/>
            </a:pPr>
            <a:r>
              <a:rPr lang="cs-DE" dirty="0"/>
              <a:t>V každém případě je třeba se </a:t>
            </a:r>
            <a:r>
              <a:rPr lang="cs-DE" dirty="0">
                <a:solidFill>
                  <a:schemeClr val="accent6"/>
                </a:solidFill>
              </a:rPr>
              <a:t>vymezit vůči preskripci</a:t>
            </a:r>
            <a:r>
              <a:rPr lang="cs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4605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4E823-73CA-E841-8AC5-351B117A3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Další druhy intuitivního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AB1FC-09E3-7645-94F3-1502661E0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DE" dirty="0"/>
              <a:t>Přijatelnost (morfosyntax)</a:t>
            </a:r>
          </a:p>
          <a:p>
            <a:pPr lvl="1"/>
            <a:r>
              <a:rPr lang="cs-CZ" i="1" dirty="0"/>
              <a:t>u</a:t>
            </a:r>
            <a:r>
              <a:rPr lang="cs-DE" i="1" dirty="0"/>
              <a:t>myl podlaze</a:t>
            </a:r>
          </a:p>
          <a:p>
            <a:r>
              <a:rPr lang="cs-DE" dirty="0"/>
              <a:t>Přijatelnost v kontextu / v situaci (pragmatika)</a:t>
            </a:r>
          </a:p>
          <a:p>
            <a:pPr marL="457200" lvl="1" indent="0">
              <a:buNone/>
            </a:pPr>
            <a:r>
              <a:rPr lang="cs-DE" dirty="0"/>
              <a:t>A:	</a:t>
            </a:r>
            <a:r>
              <a:rPr lang="cs-DE" i="1" dirty="0"/>
              <a:t>Kterou knihu jsi četla?</a:t>
            </a:r>
          </a:p>
          <a:p>
            <a:pPr marL="457200" lvl="1" indent="0">
              <a:buNone/>
            </a:pPr>
            <a:r>
              <a:rPr lang="cs-DE" dirty="0"/>
              <a:t>B:	</a:t>
            </a:r>
            <a:r>
              <a:rPr lang="cs-DE" i="1" dirty="0"/>
              <a:t>Četla jsem knihu.</a:t>
            </a:r>
          </a:p>
          <a:p>
            <a:r>
              <a:rPr lang="cs-DE" dirty="0"/>
              <a:t>Hodnocení pravdivosti (sémantika)</a:t>
            </a:r>
          </a:p>
          <a:p>
            <a:pPr marL="457200" lvl="1" indent="0">
              <a:buNone/>
            </a:pPr>
            <a:r>
              <a:rPr lang="cs-DE" dirty="0"/>
              <a:t>Je věta (2) pravdivá v kontextu (1)?</a:t>
            </a:r>
          </a:p>
          <a:p>
            <a:pPr marL="914400" lvl="1" indent="-457200">
              <a:buAutoNum type="arabicPeriod"/>
            </a:pPr>
            <a:r>
              <a:rPr lang="cs-DE" i="1" dirty="0"/>
              <a:t>V parku byly tři veverky. Každá veverka hledala schovaný oříšek.</a:t>
            </a:r>
          </a:p>
          <a:p>
            <a:pPr marL="914400" lvl="1" indent="-457200">
              <a:buAutoNum type="arabicPeriod"/>
            </a:pPr>
            <a:r>
              <a:rPr lang="cs-DE" i="1" dirty="0"/>
              <a:t>Schované byly tři oříšky.</a:t>
            </a:r>
          </a:p>
        </p:txBody>
      </p:sp>
    </p:spTree>
    <p:extLst>
      <p:ext uri="{BB962C8B-B14F-4D97-AF65-F5344CB8AC3E}">
        <p14:creationId xmlns:p14="http://schemas.microsoft.com/office/powerpoint/2010/main" val="3570793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AC688-BF58-1C43-ADE0-6CFFC914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cs-DE" dirty="0"/>
              <a:t>Další druhy intuitivního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B8448-1725-A24F-8E98-D54C4E8D6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686356"/>
          </a:xfrm>
        </p:spPr>
        <p:txBody>
          <a:bodyPr>
            <a:normAutofit/>
          </a:bodyPr>
          <a:lstStyle/>
          <a:p>
            <a:r>
              <a:rPr lang="cs-DE" dirty="0"/>
              <a:t>Hodnocení shody mezi obrázkem a větou (</a:t>
            </a:r>
            <a:r>
              <a:rPr lang="cs-DE"/>
              <a:t>sémantika)</a:t>
            </a:r>
            <a:endParaRPr lang="de-DE" dirty="0"/>
          </a:p>
          <a:p>
            <a:endParaRPr lang="cs-DE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EFA04818-4C52-6C43-A56D-D53A192C7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31" y="2522319"/>
            <a:ext cx="6705600" cy="3101339"/>
          </a:xfrm>
          <a:prstGeom prst="rect">
            <a:avLst/>
          </a:prstGeom>
          <a:noFill/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9F2DD1F-0D4C-5449-8358-12701B671239}"/>
              </a:ext>
            </a:extLst>
          </p:cNvPr>
          <p:cNvSpPr txBox="1"/>
          <p:nvPr/>
        </p:nvSpPr>
        <p:spPr>
          <a:xfrm>
            <a:off x="838200" y="582638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DE" dirty="0"/>
              <a:t>Jiang, N. et al. (2017):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grammaticalized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 in L2 </a:t>
            </a:r>
            <a:r>
              <a:rPr lang="cs-CZ" dirty="0" err="1"/>
              <a:t>processing</a:t>
            </a:r>
            <a:r>
              <a:rPr lang="cs-CZ" dirty="0"/>
              <a:t>: </a:t>
            </a:r>
            <a:r>
              <a:rPr lang="cs-CZ" dirty="0" err="1"/>
              <a:t>Toward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explanation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morphological</a:t>
            </a:r>
            <a:r>
              <a:rPr lang="cs-CZ" dirty="0"/>
              <a:t> </a:t>
            </a:r>
            <a:r>
              <a:rPr lang="cs-CZ" dirty="0" err="1"/>
              <a:t>congruency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. </a:t>
            </a:r>
            <a:r>
              <a:rPr lang="cs-CZ" i="1" dirty="0"/>
              <a:t>International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Bilingualism</a:t>
            </a:r>
            <a:r>
              <a:rPr lang="cs-CZ" dirty="0"/>
              <a:t> 21(1), 81-98.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797926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reference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Literatura k experimentální metodologii obecně</a:t>
            </a:r>
          </a:p>
          <a:p>
            <a:pPr lvl="1"/>
            <a:r>
              <a:rPr lang="cs-CZ" dirty="0" err="1"/>
              <a:t>Arunachalam</a:t>
            </a:r>
            <a:r>
              <a:rPr lang="cs-CZ" dirty="0"/>
              <a:t>, S. (2013): </a:t>
            </a:r>
            <a:r>
              <a:rPr lang="cs-CZ" dirty="0" err="1"/>
              <a:t>Experimental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linguists</a:t>
            </a:r>
            <a:r>
              <a:rPr lang="cs-CZ" dirty="0"/>
              <a:t>. </a:t>
            </a:r>
            <a:r>
              <a:rPr lang="cs-CZ" i="1" dirty="0" err="1"/>
              <a:t>Language</a:t>
            </a:r>
            <a:r>
              <a:rPr lang="cs-CZ" i="1" dirty="0"/>
              <a:t> and </a:t>
            </a:r>
            <a:r>
              <a:rPr lang="cs-CZ" i="1" dirty="0" err="1"/>
              <a:t>Linguistics</a:t>
            </a:r>
            <a:r>
              <a:rPr lang="cs-CZ" i="1" dirty="0"/>
              <a:t> </a:t>
            </a:r>
            <a:r>
              <a:rPr lang="cs-CZ" i="1" dirty="0" err="1"/>
              <a:t>Compass</a:t>
            </a:r>
            <a:r>
              <a:rPr lang="cs-CZ" dirty="0"/>
              <a:t>, 7(4), s. 221–232. </a:t>
            </a:r>
            <a:r>
              <a:rPr lang="cs-CZ" dirty="0">
                <a:hlinkClick r:id="rId2"/>
              </a:rPr>
              <a:t>https://doi.org/10.1111/lnc3.12021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Literatura k hodnocení přijatelnosti</a:t>
            </a:r>
          </a:p>
          <a:p>
            <a:pPr lvl="1"/>
            <a:r>
              <a:rPr lang="en-US" dirty="0" err="1"/>
              <a:t>Schütze</a:t>
            </a:r>
            <a:r>
              <a:rPr lang="en-US" dirty="0"/>
              <a:t>, C. (2016): </a:t>
            </a:r>
            <a:r>
              <a:rPr lang="en-US" i="1" dirty="0"/>
              <a:t>The Empirical Base of Linguistics: Grammaticality Judgments and Linguistic Methodology</a:t>
            </a:r>
            <a:r>
              <a:rPr lang="en-US" dirty="0"/>
              <a:t>. Berlin: Language Science Press.</a:t>
            </a:r>
          </a:p>
          <a:p>
            <a:pPr lvl="1"/>
            <a:r>
              <a:rPr lang="en-US" dirty="0" err="1"/>
              <a:t>Schütze</a:t>
            </a:r>
            <a:r>
              <a:rPr lang="en-US" dirty="0"/>
              <a:t>, C. – Sprouse, J. (2010): Judgement data. In: R. </a:t>
            </a:r>
            <a:r>
              <a:rPr lang="en-US" dirty="0" err="1"/>
              <a:t>Podesva</a:t>
            </a:r>
            <a:r>
              <a:rPr lang="en-US" dirty="0"/>
              <a:t> – D. Sharma (eds.): </a:t>
            </a:r>
            <a:r>
              <a:rPr lang="en-US" i="1" dirty="0"/>
              <a:t>Research Methods in Linguistics</a:t>
            </a:r>
            <a:r>
              <a:rPr lang="en-US" dirty="0"/>
              <a:t>. Cambridge: Cambridge University Press, s. 27-50.</a:t>
            </a:r>
            <a:endParaRPr lang="cs-CZ" dirty="0"/>
          </a:p>
          <a:p>
            <a:pPr lvl="1"/>
            <a:r>
              <a:rPr lang="en-US" dirty="0"/>
              <a:t>G</a:t>
            </a:r>
            <a:r>
              <a:rPr lang="cs-CZ" dirty="0" err="1"/>
              <a:t>ibson</a:t>
            </a:r>
            <a:r>
              <a:rPr lang="en-US" dirty="0"/>
              <a:t>, E. – F</a:t>
            </a:r>
            <a:r>
              <a:rPr lang="cs-CZ" dirty="0" err="1"/>
              <a:t>edorenko</a:t>
            </a:r>
            <a:r>
              <a:rPr lang="en-US" dirty="0"/>
              <a:t>, E. (2010): Weak quantitative standards in linguistics research. </a:t>
            </a:r>
            <a:r>
              <a:rPr lang="en-US" i="1" dirty="0"/>
              <a:t>Trends in cognitive sciences</a:t>
            </a:r>
            <a:r>
              <a:rPr lang="en-US" dirty="0"/>
              <a:t>, 14(6), s. 233</a:t>
            </a:r>
            <a:r>
              <a:rPr lang="cs-CZ" dirty="0"/>
              <a:t>–</a:t>
            </a:r>
            <a:r>
              <a:rPr lang="en-US" dirty="0"/>
              <a:t>234.</a:t>
            </a:r>
            <a:endParaRPr lang="cs-CZ" dirty="0"/>
          </a:p>
          <a:p>
            <a:pPr lvl="1"/>
            <a:r>
              <a:rPr lang="cs-CZ" dirty="0" err="1"/>
              <a:t>Gibson</a:t>
            </a:r>
            <a:r>
              <a:rPr lang="cs-CZ" dirty="0"/>
              <a:t>, E. – </a:t>
            </a:r>
            <a:r>
              <a:rPr lang="cs-CZ" dirty="0" err="1"/>
              <a:t>Fedorenko</a:t>
            </a:r>
            <a:r>
              <a:rPr lang="cs-CZ" dirty="0"/>
              <a:t>, E. (2013): </a:t>
            </a:r>
            <a:r>
              <a:rPr lang="en-US" dirty="0"/>
              <a:t>The need for quantitative methods in syntax and semantics research</a:t>
            </a:r>
            <a:r>
              <a:rPr lang="cs-CZ" dirty="0"/>
              <a:t>. </a:t>
            </a:r>
            <a:r>
              <a:rPr lang="en-US" i="1" dirty="0"/>
              <a:t>Language and Cognitive Processes</a:t>
            </a:r>
            <a:r>
              <a:rPr lang="en-US" dirty="0"/>
              <a:t>, 28, </a:t>
            </a:r>
            <a:r>
              <a:rPr lang="cs-CZ" dirty="0"/>
              <a:t>s. </a:t>
            </a:r>
            <a:r>
              <a:rPr lang="en-US" dirty="0"/>
              <a:t>88</a:t>
            </a:r>
            <a:r>
              <a:rPr lang="cs-CZ" dirty="0"/>
              <a:t>–</a:t>
            </a:r>
            <a:r>
              <a:rPr lang="en-US" dirty="0"/>
              <a:t>12</a:t>
            </a:r>
            <a:r>
              <a:rPr lang="cs-CZ" dirty="0"/>
              <a:t>4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dirty="0" err="1"/>
              <a:t>Sprouse</a:t>
            </a:r>
            <a:r>
              <a:rPr lang="cs-CZ" dirty="0"/>
              <a:t>, J. – </a:t>
            </a:r>
            <a:r>
              <a:rPr lang="de-DE" dirty="0"/>
              <a:t>Schütze, C. – Almeida, D. (2013): </a:t>
            </a:r>
            <a:r>
              <a:rPr lang="en-US" dirty="0"/>
              <a:t>A comparison of informal and formal acceptability judgments using a random sample from Linguistic Inquiry 2001–2010. </a:t>
            </a:r>
            <a:r>
              <a:rPr lang="en-US" i="1" dirty="0"/>
              <a:t>Lingua</a:t>
            </a:r>
            <a:r>
              <a:rPr lang="en-US" dirty="0"/>
              <a:t>, 134, s. 219–248.</a:t>
            </a:r>
          </a:p>
          <a:p>
            <a:pPr lvl="1"/>
            <a:r>
              <a:rPr lang="cs-CZ" sz="2400" dirty="0"/>
              <a:t>H</a:t>
            </a:r>
            <a:r>
              <a:rPr lang="de-DE" sz="2400" dirty="0" err="1"/>
              <a:t>äussler</a:t>
            </a:r>
            <a:r>
              <a:rPr lang="de-DE" sz="2400" dirty="0"/>
              <a:t>, J. – </a:t>
            </a:r>
            <a:r>
              <a:rPr lang="de-DE" sz="2400" dirty="0" err="1"/>
              <a:t>Juzek</a:t>
            </a:r>
            <a:r>
              <a:rPr lang="de-DE" sz="2400" dirty="0"/>
              <a:t>, T. (2017): </a:t>
            </a:r>
            <a:r>
              <a:rPr lang="en-US" sz="2400" dirty="0"/>
              <a:t>Hot topics surrounding acceptability judgment tasks. In: S. Featherston – R. </a:t>
            </a:r>
            <a:r>
              <a:rPr lang="en-US" sz="2400" dirty="0" err="1"/>
              <a:t>Hörnig</a:t>
            </a:r>
            <a:r>
              <a:rPr lang="en-US" sz="2400" dirty="0"/>
              <a:t> – R. Steinberg – B. </a:t>
            </a:r>
            <a:r>
              <a:rPr lang="en-US" sz="2400" dirty="0" err="1"/>
              <a:t>Umbreit</a:t>
            </a:r>
            <a:r>
              <a:rPr lang="en-US" sz="2400" dirty="0"/>
              <a:t> – J. Wallis (eds.): </a:t>
            </a:r>
            <a:r>
              <a:rPr lang="en-US" sz="2400" i="1" dirty="0"/>
              <a:t>Proceedings of Linguistic Evidence 2016.</a:t>
            </a:r>
            <a:r>
              <a:rPr lang="en-US" sz="2400" dirty="0"/>
              <a:t> </a:t>
            </a:r>
            <a:r>
              <a:rPr lang="en-US" sz="2400" dirty="0">
                <a:hlinkClick r:id="rId3"/>
              </a:rPr>
              <a:t>https://doi.org/10.15496/publikation-19039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Hodnocení</a:t>
            </a:r>
            <a:r>
              <a:rPr lang="en-US" dirty="0"/>
              <a:t> </a:t>
            </a:r>
            <a:r>
              <a:rPr lang="en-US" dirty="0" err="1"/>
              <a:t>pravdivosti</a:t>
            </a:r>
            <a:r>
              <a:rPr lang="en-US" dirty="0"/>
              <a:t> (</a:t>
            </a:r>
            <a:r>
              <a:rPr lang="en-US" i="1" dirty="0"/>
              <a:t>truth-value judgment task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Gordon, P. (1996): The truth-value judgment task. In: D. McDaniel – C. McKee – H. S. Cairns (eds.): </a:t>
            </a:r>
            <a:r>
              <a:rPr lang="en-US" i="1" dirty="0"/>
              <a:t>Methods for assessing children’s syntax.</a:t>
            </a:r>
            <a:r>
              <a:rPr lang="en-US" dirty="0"/>
              <a:t> Cambridge, MA: MIT Press, s. 211–231.</a:t>
            </a:r>
          </a:p>
          <a:p>
            <a:pPr marL="0" indent="0">
              <a:buNone/>
            </a:pPr>
            <a:r>
              <a:rPr lang="en-US" dirty="0" err="1"/>
              <a:t>Hodnocení</a:t>
            </a:r>
            <a:r>
              <a:rPr lang="en-US" dirty="0"/>
              <a:t> </a:t>
            </a:r>
            <a:r>
              <a:rPr lang="en-US" dirty="0" err="1"/>
              <a:t>shody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obrázkem</a:t>
            </a:r>
            <a:r>
              <a:rPr lang="en-US" dirty="0"/>
              <a:t> a </a:t>
            </a:r>
            <a:r>
              <a:rPr lang="en-US" dirty="0" err="1"/>
              <a:t>větou</a:t>
            </a:r>
            <a:r>
              <a:rPr lang="en-US" dirty="0"/>
              <a:t> (</a:t>
            </a:r>
            <a:r>
              <a:rPr lang="en-US" i="1" dirty="0"/>
              <a:t>sentence–picture matching task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Gordon, P. (1996): The truth-value judgment task. In: D. McDaniel – C. McKee – H. S. Cairns (eds.): </a:t>
            </a:r>
            <a:r>
              <a:rPr lang="en-US" i="1" dirty="0"/>
              <a:t>Methods for assessing children’s syntax.</a:t>
            </a:r>
            <a:r>
              <a:rPr lang="en-US" dirty="0"/>
              <a:t> Cambridge, MA: MIT Press, s. 211–231. </a:t>
            </a:r>
          </a:p>
        </p:txBody>
      </p:sp>
    </p:spTree>
    <p:extLst>
      <p:ext uri="{BB962C8B-B14F-4D97-AF65-F5344CB8AC3E}">
        <p14:creationId xmlns:p14="http://schemas.microsoft.com/office/powerpoint/2010/main" val="284378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Obecná náplň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Teoretická část</a:t>
            </a:r>
          </a:p>
          <a:p>
            <a:r>
              <a:rPr lang="cs-CZ" dirty="0"/>
              <a:t>seznamování se s různými metodami empirického výzkumu gramatiky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Praktická část</a:t>
            </a:r>
          </a:p>
          <a:p>
            <a:r>
              <a:rPr lang="cs-CZ" dirty="0"/>
              <a:t>provedení </a:t>
            </a:r>
            <a:r>
              <a:rPr lang="en-US" dirty="0" err="1"/>
              <a:t>spole</a:t>
            </a:r>
            <a:r>
              <a:rPr lang="cs-CZ" dirty="0" err="1"/>
              <a:t>čného</a:t>
            </a:r>
            <a:r>
              <a:rPr lang="cs-CZ" dirty="0"/>
              <a:t> výzkumu</a:t>
            </a:r>
          </a:p>
        </p:txBody>
      </p:sp>
    </p:spTree>
    <p:extLst>
      <p:ext uri="{BB962C8B-B14F-4D97-AF65-F5344CB8AC3E}">
        <p14:creationId xmlns:p14="http://schemas.microsoft.com/office/powerpoint/2010/main" val="2112356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Do 25. 2. 10:00</a:t>
            </a:r>
          </a:p>
          <a:p>
            <a:r>
              <a:rPr lang="cs-CZ" dirty="0"/>
              <a:t>přečíst/osvěžit</a:t>
            </a:r>
          </a:p>
          <a:p>
            <a:pPr lvl="1"/>
            <a:r>
              <a:rPr lang="en-US" dirty="0" err="1"/>
              <a:t>Chromý</a:t>
            </a:r>
            <a:r>
              <a:rPr lang="en-US" dirty="0"/>
              <a:t>, J. (2014): </a:t>
            </a:r>
            <a:r>
              <a:rPr lang="en-US" i="1" dirty="0" err="1"/>
              <a:t>Práce</a:t>
            </a:r>
            <a:r>
              <a:rPr lang="en-US" i="1" dirty="0"/>
              <a:t> s </a:t>
            </a:r>
            <a:r>
              <a:rPr lang="en-US" i="1" dirty="0" err="1"/>
              <a:t>empirickými</a:t>
            </a:r>
            <a:r>
              <a:rPr lang="en-US" i="1" dirty="0"/>
              <a:t> </a:t>
            </a:r>
            <a:r>
              <a:rPr lang="en-US" i="1" dirty="0" err="1"/>
              <a:t>daty</a:t>
            </a:r>
            <a:r>
              <a:rPr lang="en-US" dirty="0"/>
              <a:t>. Praha: </a:t>
            </a:r>
            <a:r>
              <a:rPr lang="en-US" dirty="0" err="1"/>
              <a:t>Karolinum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dirty="0" err="1"/>
              <a:t>Arunachalam</a:t>
            </a:r>
            <a:r>
              <a:rPr lang="cs-CZ" dirty="0"/>
              <a:t>, S. (2013): </a:t>
            </a:r>
            <a:r>
              <a:rPr lang="cs-CZ" dirty="0" err="1"/>
              <a:t>Experimental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in </a:t>
            </a:r>
            <a:r>
              <a:rPr lang="cs-CZ" dirty="0" err="1"/>
              <a:t>linguistics</a:t>
            </a:r>
            <a:r>
              <a:rPr lang="cs-CZ" dirty="0"/>
              <a:t>. </a:t>
            </a:r>
            <a:r>
              <a:rPr lang="cs-CZ" i="1" dirty="0" err="1"/>
              <a:t>Language</a:t>
            </a:r>
            <a:r>
              <a:rPr lang="cs-CZ" i="1" dirty="0"/>
              <a:t> and </a:t>
            </a:r>
            <a:r>
              <a:rPr lang="cs-CZ" i="1" dirty="0" err="1"/>
              <a:t>Linguistics</a:t>
            </a:r>
            <a:r>
              <a:rPr lang="cs-CZ" i="1" dirty="0"/>
              <a:t> </a:t>
            </a:r>
            <a:r>
              <a:rPr lang="cs-CZ" i="1" dirty="0" err="1"/>
              <a:t>Compass</a:t>
            </a:r>
            <a:r>
              <a:rPr lang="cs-CZ" dirty="0"/>
              <a:t>, 7(4), s. 221–232.</a:t>
            </a:r>
          </a:p>
          <a:p>
            <a:pPr marL="0" indent="0">
              <a:buNone/>
            </a:pPr>
            <a:r>
              <a:rPr lang="cs-CZ" b="1" dirty="0"/>
              <a:t>Do 2. 3.</a:t>
            </a:r>
          </a:p>
          <a:p>
            <a:r>
              <a:rPr lang="cs-CZ" dirty="0"/>
              <a:t>přečíst</a:t>
            </a:r>
          </a:p>
          <a:p>
            <a:pPr lvl="1"/>
            <a:r>
              <a:rPr lang="en-US" dirty="0"/>
              <a:t>D</a:t>
            </a:r>
            <a:r>
              <a:rPr lang="pl-PL" dirty="0"/>
              <a:t>ą</a:t>
            </a:r>
            <a:r>
              <a:rPr lang="en-US" dirty="0" err="1"/>
              <a:t>browska</a:t>
            </a:r>
            <a:r>
              <a:rPr lang="en-US" dirty="0"/>
              <a:t>, E. (2010): Naive v. expert intuitions: An empirical study of acceptability judgments. </a:t>
            </a:r>
            <a:r>
              <a:rPr lang="en-US" i="1" dirty="0"/>
              <a:t>The Linguistic Review</a:t>
            </a:r>
            <a:r>
              <a:rPr lang="en-US" dirty="0"/>
              <a:t>, 27, s. 1–23.</a:t>
            </a:r>
            <a:endParaRPr lang="cs-CZ" dirty="0"/>
          </a:p>
          <a:p>
            <a:pPr lvl="2"/>
            <a:r>
              <a:rPr lang="cs-CZ" dirty="0"/>
              <a:t>zvláště se zaměřit na části </a:t>
            </a:r>
            <a:r>
              <a:rPr lang="cs-CZ" dirty="0" err="1"/>
              <a:t>Method</a:t>
            </a:r>
            <a:r>
              <a:rPr lang="cs-CZ" dirty="0"/>
              <a:t> a </a:t>
            </a:r>
            <a:r>
              <a:rPr lang="cs-CZ" dirty="0" err="1"/>
              <a:t>Discussion</a:t>
            </a:r>
            <a:endParaRPr lang="cs-CZ" dirty="0"/>
          </a:p>
          <a:p>
            <a:pPr lvl="1"/>
            <a:r>
              <a:rPr lang="cs-CZ" dirty="0" err="1"/>
              <a:t>Sprouse</a:t>
            </a:r>
            <a:r>
              <a:rPr lang="cs-CZ" dirty="0"/>
              <a:t>, J. – </a:t>
            </a:r>
            <a:r>
              <a:rPr lang="cs-CZ" dirty="0" err="1"/>
              <a:t>Hornstein</a:t>
            </a:r>
            <a:r>
              <a:rPr lang="cs-CZ" dirty="0"/>
              <a:t>, N. (2013): </a:t>
            </a:r>
            <a:r>
              <a:rPr lang="en-US" dirty="0"/>
              <a:t>Experimental syntax and island effects: Toward a comprehensive theory of islands</a:t>
            </a:r>
            <a:r>
              <a:rPr lang="cs-CZ" dirty="0"/>
              <a:t>. In: </a:t>
            </a:r>
            <a:r>
              <a:rPr lang="cs-CZ" dirty="0" err="1"/>
              <a:t>Sprouse</a:t>
            </a:r>
            <a:r>
              <a:rPr lang="cs-CZ" dirty="0"/>
              <a:t>, J. – </a:t>
            </a:r>
            <a:r>
              <a:rPr lang="cs-CZ" dirty="0" err="1"/>
              <a:t>Hornstein</a:t>
            </a:r>
            <a:r>
              <a:rPr lang="cs-CZ" dirty="0"/>
              <a:t>, N. (</a:t>
            </a:r>
            <a:r>
              <a:rPr lang="cs-CZ" dirty="0" err="1"/>
              <a:t>eds</a:t>
            </a:r>
            <a:r>
              <a:rPr lang="cs-CZ" dirty="0"/>
              <a:t>.): </a:t>
            </a:r>
            <a:r>
              <a:rPr lang="en-US" i="1" dirty="0"/>
              <a:t>Experimental syntax and island effects</a:t>
            </a:r>
            <a:r>
              <a:rPr lang="cs-CZ" dirty="0"/>
              <a:t>, s. 1-17. Cambridge: Cambridge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pouze prvních pět stránek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DEF9D-23B9-46DA-BF17-507C64D77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část: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8D17B-CD75-437F-BFCA-44800CB9E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Zaměříme se na pět metod:</a:t>
            </a:r>
          </a:p>
          <a:p>
            <a:pPr lvl="1"/>
            <a:r>
              <a:rPr lang="cs-CZ" dirty="0"/>
              <a:t>hodnocení přijatelnosti</a:t>
            </a:r>
          </a:p>
          <a:p>
            <a:pPr lvl="1"/>
            <a:r>
              <a:rPr lang="cs-CZ" dirty="0"/>
              <a:t>čtení vlastním tempem</a:t>
            </a:r>
          </a:p>
          <a:p>
            <a:pPr lvl="1"/>
            <a:r>
              <a:rPr lang="cs-CZ" dirty="0"/>
              <a:t>sledování očních pohybů</a:t>
            </a:r>
          </a:p>
          <a:p>
            <a:pPr lvl="1"/>
            <a:r>
              <a:rPr lang="cs-CZ" dirty="0"/>
              <a:t>paradigma vizuálního světa</a:t>
            </a:r>
          </a:p>
          <a:p>
            <a:pPr lvl="1"/>
            <a:r>
              <a:rPr lang="cs-CZ" dirty="0" err="1"/>
              <a:t>elicitace</a:t>
            </a:r>
            <a:r>
              <a:rPr lang="cs-CZ" dirty="0"/>
              <a:t> jazykové produkce</a:t>
            </a:r>
          </a:p>
        </p:txBody>
      </p:sp>
    </p:spTree>
    <p:extLst>
      <p:ext uri="{BB962C8B-B14F-4D97-AF65-F5344CB8AC3E}">
        <p14:creationId xmlns:p14="http://schemas.microsoft.com/office/powerpoint/2010/main" val="234662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7F628-210E-4081-BC02-EE0D23745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část: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E6E67-EB7A-4EB5-A5E4-376601627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Projdeme si celým výzkumem:</a:t>
            </a:r>
          </a:p>
          <a:p>
            <a:pPr lvl="1"/>
            <a:r>
              <a:rPr lang="cs-CZ" dirty="0"/>
              <a:t>teoretické pozadí a výzkumná otázka</a:t>
            </a:r>
          </a:p>
          <a:p>
            <a:pPr lvl="1"/>
            <a:r>
              <a:rPr lang="cs-CZ" dirty="0"/>
              <a:t>design experimentu</a:t>
            </a:r>
            <a:endParaRPr lang="en-US" dirty="0"/>
          </a:p>
          <a:p>
            <a:pPr lvl="1"/>
            <a:r>
              <a:rPr lang="cs-CZ" dirty="0"/>
              <a:t>příprava podnětů</a:t>
            </a:r>
          </a:p>
          <a:p>
            <a:pPr lvl="1"/>
            <a:r>
              <a:rPr lang="cs-CZ" dirty="0"/>
              <a:t>sběr dat</a:t>
            </a:r>
          </a:p>
          <a:p>
            <a:pPr lvl="1"/>
            <a:r>
              <a:rPr lang="cs-CZ" dirty="0"/>
              <a:t>vyhodnocení výsledků</a:t>
            </a:r>
          </a:p>
        </p:txBody>
      </p:sp>
    </p:spTree>
    <p:extLst>
      <p:ext uri="{BB962C8B-B14F-4D97-AF65-F5344CB8AC3E}">
        <p14:creationId xmlns:p14="http://schemas.microsoft.com/office/powerpoint/2010/main" val="307718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Moodle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Empirické metody v gramatické analýze</a:t>
            </a:r>
          </a:p>
          <a:p>
            <a:pPr lvl="1"/>
            <a:r>
              <a:rPr lang="cs-CZ">
                <a:hlinkClick r:id="rId2"/>
              </a:rPr>
              <a:t>https://dl1.cuni.cz/course/view.php?id=3484</a:t>
            </a:r>
            <a:r>
              <a:rPr lang="cs-CZ"/>
              <a:t> </a:t>
            </a:r>
          </a:p>
          <a:p>
            <a:pPr lvl="1"/>
            <a:r>
              <a:rPr lang="cs-CZ"/>
              <a:t>heslo: metody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5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Literatura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je třeba znát</a:t>
            </a:r>
          </a:p>
          <a:p>
            <a:pPr lvl="1"/>
            <a:r>
              <a:rPr lang="en-US"/>
              <a:t>Chromý, J. (2014): </a:t>
            </a:r>
            <a:r>
              <a:rPr lang="en-US" i="1"/>
              <a:t>Práce s empirickými daty</a:t>
            </a:r>
            <a:r>
              <a:rPr lang="en-US"/>
              <a:t>. Praha: Karolinum.</a:t>
            </a:r>
          </a:p>
          <a:p>
            <a:endParaRPr lang="cs-CZ"/>
          </a:p>
          <a:p>
            <a:r>
              <a:rPr lang="cs-CZ"/>
              <a:t>různé studie k konkrétním metodám</a:t>
            </a:r>
          </a:p>
          <a:p>
            <a:pPr lvl="1"/>
            <a:r>
              <a:rPr lang="cs-CZ"/>
              <a:t>vždy v Moodlu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4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Požadavky k atestaci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en-US" dirty="0" err="1"/>
              <a:t>ktivní</a:t>
            </a:r>
            <a:r>
              <a:rPr lang="en-US" dirty="0"/>
              <a:t> </a:t>
            </a:r>
            <a:r>
              <a:rPr lang="en-US" dirty="0" err="1"/>
              <a:t>účast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semináři</a:t>
            </a:r>
            <a:r>
              <a:rPr lang="en-US" dirty="0"/>
              <a:t> </a:t>
            </a:r>
            <a:r>
              <a:rPr lang="cs-CZ" dirty="0"/>
              <a:t>(max. 2 absence)</a:t>
            </a:r>
          </a:p>
          <a:p>
            <a:pPr lvl="1"/>
            <a:r>
              <a:rPr lang="cs-CZ" dirty="0"/>
              <a:t>průběžné plnění úkolů (např. zodpovězení otázek k textu)</a:t>
            </a:r>
            <a:endParaRPr lang="en-US" dirty="0"/>
          </a:p>
          <a:p>
            <a:endParaRPr lang="cs-CZ" dirty="0"/>
          </a:p>
          <a:p>
            <a:r>
              <a:rPr lang="cs-CZ" dirty="0"/>
              <a:t>(ú</a:t>
            </a:r>
            <a:r>
              <a:rPr lang="en-US" dirty="0" err="1"/>
              <a:t>čast</a:t>
            </a:r>
            <a:r>
              <a:rPr lang="en-US" dirty="0"/>
              <a:t> </a:t>
            </a:r>
            <a:r>
              <a:rPr lang="cs-CZ" dirty="0"/>
              <a:t>na</a:t>
            </a:r>
            <a:r>
              <a:rPr lang="en-US" dirty="0"/>
              <a:t> </a:t>
            </a:r>
            <a:r>
              <a:rPr lang="en-US" dirty="0" err="1"/>
              <a:t>experimentu</a:t>
            </a:r>
            <a:r>
              <a:rPr lang="en-US" dirty="0"/>
              <a:t> v LABELS</a:t>
            </a:r>
            <a:r>
              <a:rPr lang="cs-CZ" dirty="0"/>
              <a:t>)</a:t>
            </a:r>
          </a:p>
          <a:p>
            <a:pPr lvl="1"/>
            <a:r>
              <a:rPr lang="en-US" dirty="0">
                <a:hlinkClick r:id="rId2"/>
              </a:rPr>
              <a:t>http://labels.ff.cuni.cz/</a:t>
            </a:r>
            <a:r>
              <a:rPr lang="cs-CZ" dirty="0"/>
              <a:t> </a:t>
            </a:r>
            <a:endParaRPr lang="en-US" dirty="0"/>
          </a:p>
          <a:p>
            <a:endParaRPr lang="cs-CZ" dirty="0"/>
          </a:p>
          <a:p>
            <a:r>
              <a:rPr lang="cs-CZ" dirty="0"/>
              <a:t>práce na tvorbě a administraci experimentu</a:t>
            </a:r>
          </a:p>
          <a:p>
            <a:pPr lvl="1"/>
            <a:r>
              <a:rPr lang="cs-CZ" dirty="0"/>
              <a:t>průběžně během semestru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5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DFC5F-07F2-4A89-BB77-1754F663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našeho experimentu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E41258-75B8-4C91-B2FF-CB320721E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Běžte prosím na </a:t>
            </a:r>
            <a:r>
              <a:rPr lang="cs-CZ" dirty="0" err="1"/>
              <a:t>Moodle</a:t>
            </a:r>
            <a:r>
              <a:rPr lang="cs-CZ" dirty="0"/>
              <a:t> a vyplňte dotazník Hodnocení přijatelnosti.</a:t>
            </a:r>
          </a:p>
        </p:txBody>
      </p:sp>
    </p:spTree>
    <p:extLst>
      <p:ext uri="{BB962C8B-B14F-4D97-AF65-F5344CB8AC3E}">
        <p14:creationId xmlns:p14="http://schemas.microsoft.com/office/powerpoint/2010/main" val="95512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5B549-BFAF-4968-BC0F-D8CE8F41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Syntaktické ostrovy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B241E-0549-4828-910B-ACC137EE2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Výraz </a:t>
            </a:r>
            <a:r>
              <a:rPr lang="cs-CZ" i="1" dirty="0"/>
              <a:t>s čím </a:t>
            </a:r>
            <a:r>
              <a:rPr lang="cs-CZ" dirty="0"/>
              <a:t>ve (2) odpovídá příslovečnému určení </a:t>
            </a:r>
            <a:r>
              <a:rPr lang="cs-CZ" i="1" dirty="0"/>
              <a:t>s opravou auta </a:t>
            </a:r>
            <a:r>
              <a:rPr lang="cs-CZ" dirty="0"/>
              <a:t>v (1). Jedná se o tzv. </a:t>
            </a:r>
            <a:r>
              <a:rPr lang="cs-CZ" dirty="0" err="1"/>
              <a:t>filler</a:t>
            </a:r>
            <a:r>
              <a:rPr lang="cs-CZ" dirty="0"/>
              <a:t>–gap </a:t>
            </a:r>
            <a:r>
              <a:rPr lang="cs-CZ" dirty="0" err="1"/>
              <a:t>dependency</a:t>
            </a:r>
            <a:r>
              <a:rPr lang="cs-CZ" dirty="0"/>
              <a:t>.</a:t>
            </a:r>
            <a:endParaRPr lang="en-US" dirty="0"/>
          </a:p>
          <a:p>
            <a:pPr marL="914400" lvl="1" indent="-457200">
              <a:buAutoNum type="arabicPeriod"/>
            </a:pPr>
            <a:r>
              <a:rPr lang="cs-CZ" dirty="0"/>
              <a:t>Ptal jsem se, jestli mu můžeme pomoct </a:t>
            </a:r>
            <a:r>
              <a:rPr lang="cs-CZ" dirty="0">
                <a:solidFill>
                  <a:schemeClr val="accent6"/>
                </a:solidFill>
              </a:rPr>
              <a:t>s opravou auta</a:t>
            </a:r>
            <a:r>
              <a:rPr lang="cs-CZ" dirty="0"/>
              <a:t>.</a:t>
            </a:r>
          </a:p>
          <a:p>
            <a:pPr marL="914400" lvl="1" indent="-457200">
              <a:buAutoNum type="arabicPeriod"/>
            </a:pPr>
            <a:r>
              <a:rPr lang="cs-CZ" dirty="0"/>
              <a:t>Ptal jsem se, </a:t>
            </a:r>
            <a:r>
              <a:rPr lang="cs-CZ" dirty="0">
                <a:solidFill>
                  <a:schemeClr val="accent6"/>
                </a:solidFill>
              </a:rPr>
              <a:t>s čím</a:t>
            </a:r>
            <a:r>
              <a:rPr lang="cs-CZ" dirty="0"/>
              <a:t> mu můžeme pomoct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cs-CZ" dirty="0"/>
              <a:t>.</a:t>
            </a:r>
          </a:p>
          <a:p>
            <a:pPr marL="914400" lvl="1" indent="-45720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souvětí (3) je </a:t>
            </a:r>
            <a:r>
              <a:rPr lang="cs-CZ" i="1" dirty="0"/>
              <a:t>s čím </a:t>
            </a:r>
            <a:r>
              <a:rPr lang="cs-CZ" dirty="0"/>
              <a:t>v ještě vyšší strukturní pozici. Jedná se o tzv. dlouhý pohyb (long-distance </a:t>
            </a:r>
            <a:r>
              <a:rPr lang="cs-CZ" dirty="0" err="1"/>
              <a:t>movement</a:t>
            </a:r>
            <a:r>
              <a:rPr lang="cs-CZ" dirty="0"/>
              <a:t>/</a:t>
            </a:r>
            <a:r>
              <a:rPr lang="cs-CZ" dirty="0" err="1"/>
              <a:t>displacement</a:t>
            </a:r>
            <a:r>
              <a:rPr lang="cs-CZ" dirty="0"/>
              <a:t>/</a:t>
            </a:r>
            <a:r>
              <a:rPr lang="cs-CZ" dirty="0" err="1"/>
              <a:t>extraction</a:t>
            </a:r>
            <a:r>
              <a:rPr lang="cs-CZ" dirty="0"/>
              <a:t>).</a:t>
            </a:r>
          </a:p>
          <a:p>
            <a:pPr marL="914400" lvl="1" indent="-457200">
              <a:buAutoNum type="arabicPeriod" startAt="3"/>
            </a:pPr>
            <a:r>
              <a:rPr lang="cs-CZ" dirty="0"/>
              <a:t>Ptal jsem se</a:t>
            </a:r>
            <a:r>
              <a:rPr lang="en-US" dirty="0"/>
              <a:t>, </a:t>
            </a:r>
            <a:r>
              <a:rPr lang="de-DE" dirty="0">
                <a:solidFill>
                  <a:schemeClr val="accent6"/>
                </a:solidFill>
              </a:rPr>
              <a:t>s </a:t>
            </a:r>
            <a:r>
              <a:rPr lang="cs-CZ" dirty="0">
                <a:solidFill>
                  <a:schemeClr val="accent6"/>
                </a:solidFill>
              </a:rPr>
              <a:t>čím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si myslí</a:t>
            </a:r>
            <a:r>
              <a:rPr lang="cs-CZ" dirty="0"/>
              <a:t>, </a:t>
            </a:r>
            <a:r>
              <a:rPr lang="en-US" dirty="0"/>
              <a:t>[</a:t>
            </a:r>
            <a:r>
              <a:rPr lang="cs-CZ" dirty="0"/>
              <a:t>že mu můžeme pomoct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.			(ČNK)</a:t>
            </a:r>
          </a:p>
          <a:p>
            <a:pPr marL="914400" lvl="1" indent="-457200">
              <a:buAutoNum type="arabicPeriod" startAt="3"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souvětích (4) a (5) dochází k pohybu z tzv. syntaktického ostrova (</a:t>
            </a:r>
            <a:r>
              <a:rPr lang="cs-CZ" dirty="0" err="1"/>
              <a:t>island</a:t>
            </a:r>
            <a:r>
              <a:rPr lang="cs-CZ" dirty="0"/>
              <a:t>), což vede k </a:t>
            </a:r>
            <a:r>
              <a:rPr lang="cs-CZ" dirty="0" err="1"/>
              <a:t>negramatičnosti</a:t>
            </a:r>
            <a:r>
              <a:rPr lang="cs-CZ" dirty="0"/>
              <a:t>/nepřijatelnosti.</a:t>
            </a:r>
          </a:p>
          <a:p>
            <a:pPr marL="914400" lvl="1" indent="-457200">
              <a:buAutoNum type="arabicPeriod" startAt="4"/>
            </a:pPr>
            <a:r>
              <a:rPr lang="en-US" dirty="0"/>
              <a:t>*</a:t>
            </a:r>
            <a:r>
              <a:rPr lang="cs-CZ" dirty="0"/>
              <a:t>Ptal jsem se, </a:t>
            </a:r>
            <a:r>
              <a:rPr lang="cs-CZ" dirty="0">
                <a:solidFill>
                  <a:schemeClr val="accent6"/>
                </a:solidFill>
              </a:rPr>
              <a:t>s čím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si myslí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to</a:t>
            </a:r>
            <a:r>
              <a:rPr lang="cs-CZ" dirty="0"/>
              <a:t>, že mu můžeme pomoct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.</a:t>
            </a:r>
          </a:p>
          <a:p>
            <a:pPr marL="914400" lvl="1" indent="-457200">
              <a:buAutoNum type="arabicPeriod" startAt="4"/>
            </a:pPr>
            <a:r>
              <a:rPr lang="en-US" dirty="0"/>
              <a:t>*</a:t>
            </a:r>
            <a:r>
              <a:rPr lang="cs-CZ" dirty="0"/>
              <a:t>Ptal jsem se, </a:t>
            </a:r>
            <a:r>
              <a:rPr lang="cs-CZ" dirty="0">
                <a:solidFill>
                  <a:schemeClr val="accent6"/>
                </a:solidFill>
              </a:rPr>
              <a:t>s čím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měl radost,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protože</a:t>
            </a:r>
            <a:r>
              <a:rPr lang="cs-CZ" dirty="0"/>
              <a:t> mu můžeme pomoct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8483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999</TotalTime>
  <Words>1662</Words>
  <Application>Microsoft Macintosh PowerPoint</Application>
  <PresentationFormat>Širokoúhlá obrazovka</PresentationFormat>
  <Paragraphs>157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Garamond</vt:lpstr>
      <vt:lpstr>Motiv Office</vt:lpstr>
      <vt:lpstr>Empirické metody  v gramatické analýze</vt:lpstr>
      <vt:lpstr>Obecná náplň</vt:lpstr>
      <vt:lpstr>Teoretická část: Metody</vt:lpstr>
      <vt:lpstr>Praktická část: Výzkum</vt:lpstr>
      <vt:lpstr>Moodle</vt:lpstr>
      <vt:lpstr>Literatura</vt:lpstr>
      <vt:lpstr>Požadavky k atestaci</vt:lpstr>
      <vt:lpstr>Téma našeho experimentu</vt:lpstr>
      <vt:lpstr>Syntaktické ostrovy</vt:lpstr>
      <vt:lpstr>Metoda 1</vt:lpstr>
      <vt:lpstr>Přehled diskuze</vt:lpstr>
      <vt:lpstr>Deskriptivní vs. teoretická gramatika</vt:lpstr>
      <vt:lpstr>Deskriptivní vs. teoretická gramatika</vt:lpstr>
      <vt:lpstr>Testování predikcí</vt:lpstr>
      <vt:lpstr>Přijatelnost vs. gramatičnost</vt:lpstr>
      <vt:lpstr>Přijatelnost vs. přirozenost, úzus apod.</vt:lpstr>
      <vt:lpstr>Další druhy intuitivního hodnocení</vt:lpstr>
      <vt:lpstr>Další druhy intuitivního hodnocení</vt:lpstr>
      <vt:lpstr>Užitečné reference</vt:lpstr>
      <vt:lpstr>Úkoly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27</cp:revision>
  <dcterms:created xsi:type="dcterms:W3CDTF">2017-02-17T15:00:43Z</dcterms:created>
  <dcterms:modified xsi:type="dcterms:W3CDTF">2021-02-17T08:26:54Z</dcterms:modified>
</cp:coreProperties>
</file>