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5" r:id="rId1"/>
  </p:sldMasterIdLst>
  <p:notesMasterIdLst>
    <p:notesMasterId r:id="rId25"/>
  </p:notesMasterIdLst>
  <p:sldIdLst>
    <p:sldId id="256" r:id="rId2"/>
    <p:sldId id="258" r:id="rId3"/>
    <p:sldId id="280" r:id="rId4"/>
    <p:sldId id="281" r:id="rId5"/>
    <p:sldId id="257" r:id="rId6"/>
    <p:sldId id="262" r:id="rId7"/>
    <p:sldId id="273" r:id="rId8"/>
    <p:sldId id="282" r:id="rId9"/>
    <p:sldId id="263" r:id="rId10"/>
    <p:sldId id="270" r:id="rId11"/>
    <p:sldId id="283" r:id="rId12"/>
    <p:sldId id="284" r:id="rId13"/>
    <p:sldId id="272" r:id="rId14"/>
    <p:sldId id="266" r:id="rId15"/>
    <p:sldId id="267" r:id="rId16"/>
    <p:sldId id="268" r:id="rId17"/>
    <p:sldId id="269" r:id="rId18"/>
    <p:sldId id="278" r:id="rId19"/>
    <p:sldId id="271" r:id="rId20"/>
    <p:sldId id="275" r:id="rId21"/>
    <p:sldId id="274" r:id="rId22"/>
    <p:sldId id="279" r:id="rId23"/>
    <p:sldId id="27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41" autoAdjust="0"/>
    <p:restoredTop sz="94660"/>
  </p:normalViewPr>
  <p:slideViewPr>
    <p:cSldViewPr snapToGrid="0">
      <p:cViewPr varScale="1">
        <p:scale>
          <a:sx n="105" d="100"/>
          <a:sy n="105" d="100"/>
        </p:scale>
        <p:origin x="57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C02B2-02C4-42B7-B914-E16B7703BD17}" type="datetimeFigureOut">
              <a:rPr lang="cs-CZ" smtClean="0"/>
              <a:t>03.03.2021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9E7C8-C938-4268-B055-F358E336BE7C}" type="slidenum">
              <a:rPr lang="cs-CZ" smtClean="0"/>
              <a:t>‹#›</a:t>
            </a:fld>
            <a:endParaRPr lang="cs-CZ"/>
          </a:p>
        </p:txBody>
      </p:sp>
    </p:spTree>
    <p:extLst>
      <p:ext uri="{BB962C8B-B14F-4D97-AF65-F5344CB8AC3E}">
        <p14:creationId xmlns:p14="http://schemas.microsoft.com/office/powerpoint/2010/main" val="61055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1972 and 1977</a:t>
            </a:r>
          </a:p>
          <a:p>
            <a:endParaRPr lang="cs-CZ"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Wex</a:t>
            </a:r>
            <a:r>
              <a:rPr lang="en-US" sz="1200" b="0" i="0" kern="1200" dirty="0">
                <a:solidFill>
                  <a:schemeClr val="tx1"/>
                </a:solidFill>
                <a:effectLst/>
                <a:latin typeface="+mn-lt"/>
                <a:ea typeface="+mn-ea"/>
                <a:cs typeface="+mn-cs"/>
              </a:rPr>
              <a:t> began her artistic career as a painter. She eventually became interested in photography and body language. She started taking photographs around Hamburg. Eventually, these photographs developed into a collection of over 3,000 and would develop into her most notable work: "Let's Take Back our Space": 'Female' and 'Male' Body Language. The work is a collection of over 5,000 photographs that display different and similar forms of male and female body language in public, including public art in her examples. She collected these images between 1972 and 1977. The work, which was completed in 1979, has been exhibited internationally, and a book was published under the same title. Originally published in German, the book has since been translated into English and French. The work is cited as an important work in women's and gender studies, and feminist art.</a:t>
            </a:r>
            <a:endParaRPr lang="cs-CZ" dirty="0"/>
          </a:p>
        </p:txBody>
      </p:sp>
      <p:sp>
        <p:nvSpPr>
          <p:cNvPr id="4" name="Zástupný symbol pro číslo snímku 3"/>
          <p:cNvSpPr>
            <a:spLocks noGrp="1"/>
          </p:cNvSpPr>
          <p:nvPr>
            <p:ph type="sldNum" sz="quarter" idx="10"/>
          </p:nvPr>
        </p:nvSpPr>
        <p:spPr/>
        <p:txBody>
          <a:bodyPr/>
          <a:lstStyle/>
          <a:p>
            <a:fld id="{C419E7C8-C938-4268-B055-F358E336BE7C}" type="slidenum">
              <a:rPr lang="cs-CZ" smtClean="0"/>
              <a:t>14</a:t>
            </a:fld>
            <a:endParaRPr lang="cs-CZ"/>
          </a:p>
        </p:txBody>
      </p:sp>
    </p:spTree>
    <p:extLst>
      <p:ext uri="{BB962C8B-B14F-4D97-AF65-F5344CB8AC3E}">
        <p14:creationId xmlns:p14="http://schemas.microsoft.com/office/powerpoint/2010/main" val="110286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557" name="Group 1556"/>
          <p:cNvGrpSpPr/>
          <p:nvPr/>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cs-CZ" smtClean="0"/>
              <a:t>Kliknutím lze upravit styl.</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014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9819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cs-CZ" smtClean="0"/>
              <a:t>Kliknutím lze upravit styl.</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84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6253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cs-CZ" smtClean="0"/>
              <a:t>Kliknutím lze upravit styl.</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5A61015F-7CC6-4D0A-9D87-873EA4C304CC}"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77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92425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024128" y="2967788"/>
            <a:ext cx="4754880" cy="334157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cs-CZ" smtClean="0"/>
              <a:t>Upravte styly předlohy textu.</a:t>
            </a:r>
          </a:p>
        </p:txBody>
      </p:sp>
      <p:sp>
        <p:nvSpPr>
          <p:cNvPr id="6" name="Content Placeholder 5"/>
          <p:cNvSpPr>
            <a:spLocks noGrp="1"/>
          </p:cNvSpPr>
          <p:nvPr>
            <p:ph sz="quarter" idx="4"/>
          </p:nvPr>
        </p:nvSpPr>
        <p:spPr>
          <a:xfrm>
            <a:off x="5989320" y="2967788"/>
            <a:ext cx="4754880" cy="3341572"/>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3/3/2021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73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90298CD5-6C1E-4009-B41F-6DF62E31D3BE}" type="datetimeFigureOut">
              <a:rPr lang="en-US" smtClean="0"/>
              <a:pPr/>
              <a:t>3/3/2021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6562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3/3/2021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386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cs-CZ" smtClean="0"/>
              <a:t>Kliknutím lze upravit styl.</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05C68B11-C5A8-448C-8CE9-B1A273C79CFC}" type="datetimeFigureOut">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2269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C7616CA0-919D-4A49-9C8A-62FDFB3A5183}" type="datetimeFigureOut">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29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smtClean="0"/>
              <a:pPr/>
              <a:t>3/3/2021</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73151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nthro.ox.ac.uk/social-body-lab"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www.youtube.com/watch?v=0RaBxH_MKQI" TargetMode="Externa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giphy.com/gifs/mSP38baPbhrIA" TargetMode="Externa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s://giphy.com/gifs/mSP38baPbhrIA"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iphy.com/gifs/beyonce-hair-flip-nSPEShm513TZ6" TargetMode="External"/><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4000" dirty="0" err="1" smtClean="0"/>
              <a:t>Techniques</a:t>
            </a:r>
            <a:r>
              <a:rPr lang="cs-CZ" sz="4000" dirty="0" smtClean="0"/>
              <a:t> </a:t>
            </a:r>
            <a:r>
              <a:rPr lang="cs-CZ" sz="4000" dirty="0" err="1" smtClean="0"/>
              <a:t>of</a:t>
            </a:r>
            <a:r>
              <a:rPr lang="cs-CZ" sz="4000" dirty="0" smtClean="0"/>
              <a:t> </a:t>
            </a:r>
            <a:r>
              <a:rPr lang="cs-CZ" sz="4000" dirty="0" err="1" smtClean="0"/>
              <a:t>the</a:t>
            </a:r>
            <a:r>
              <a:rPr lang="cs-CZ" sz="4000" dirty="0" smtClean="0"/>
              <a:t> body:</a:t>
            </a:r>
            <a:br>
              <a:rPr lang="cs-CZ" sz="4000" dirty="0" smtClean="0"/>
            </a:br>
            <a:r>
              <a:rPr lang="cs-CZ" sz="4000" dirty="0" smtClean="0"/>
              <a:t>Body </a:t>
            </a:r>
            <a:r>
              <a:rPr lang="cs-CZ" sz="4000" dirty="0"/>
              <a:t>as a </a:t>
            </a:r>
            <a:r>
              <a:rPr lang="cs-CZ" sz="4000" dirty="0" err="1"/>
              <a:t>socio-cultural</a:t>
            </a:r>
            <a:r>
              <a:rPr lang="cs-CZ" sz="4000" dirty="0"/>
              <a:t> </a:t>
            </a:r>
            <a:r>
              <a:rPr lang="cs-CZ" sz="4000" dirty="0" err="1"/>
              <a:t>phenomenon</a:t>
            </a:r>
            <a:endParaRPr lang="cs-CZ" sz="4000" dirty="0"/>
          </a:p>
        </p:txBody>
      </p:sp>
      <p:sp>
        <p:nvSpPr>
          <p:cNvPr id="3" name="Podnadpis 2"/>
          <p:cNvSpPr>
            <a:spLocks noGrp="1"/>
          </p:cNvSpPr>
          <p:nvPr>
            <p:ph type="subTitle" idx="1"/>
          </p:nvPr>
        </p:nvSpPr>
        <p:spPr/>
        <p:txBody>
          <a:bodyPr/>
          <a:lstStyle/>
          <a:p>
            <a:pPr algn="ctr"/>
            <a:r>
              <a:rPr lang="cs-CZ" dirty="0" smtClean="0"/>
              <a:t>Body, </a:t>
            </a:r>
            <a:r>
              <a:rPr lang="cs-CZ" dirty="0" err="1" smtClean="0"/>
              <a:t>Health</a:t>
            </a:r>
            <a:r>
              <a:rPr lang="cs-CZ" dirty="0" smtClean="0"/>
              <a:t> </a:t>
            </a:r>
            <a:r>
              <a:rPr lang="cs-CZ" smtClean="0"/>
              <a:t>and Society</a:t>
            </a:r>
            <a:endParaRPr lang="cs-CZ" dirty="0"/>
          </a:p>
        </p:txBody>
      </p:sp>
    </p:spTree>
    <p:extLst>
      <p:ext uri="{BB962C8B-B14F-4D97-AF65-F5344CB8AC3E}">
        <p14:creationId xmlns:p14="http://schemas.microsoft.com/office/powerpoint/2010/main" val="1105726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1024128" y="585216"/>
            <a:ext cx="5071872" cy="1700784"/>
          </a:xfrm>
        </p:spPr>
        <p:txBody>
          <a:bodyPr>
            <a:normAutofit/>
          </a:bodyPr>
          <a:lstStyle/>
          <a:p>
            <a:r>
              <a:rPr lang="cs-CZ" sz="4000" dirty="0"/>
              <a:t>Body </a:t>
            </a:r>
            <a:r>
              <a:rPr lang="cs-CZ" sz="4000" dirty="0" err="1"/>
              <a:t>according</a:t>
            </a:r>
            <a:r>
              <a:rPr lang="cs-CZ" sz="4000" dirty="0"/>
              <a:t> to </a:t>
            </a:r>
            <a:r>
              <a:rPr lang="cs-CZ" sz="4000" dirty="0" err="1"/>
              <a:t>mauss</a:t>
            </a:r>
            <a:r>
              <a:rPr lang="cs-CZ" sz="4000" dirty="0"/>
              <a:t>?</a:t>
            </a:r>
          </a:p>
        </p:txBody>
      </p:sp>
      <p:sp>
        <p:nvSpPr>
          <p:cNvPr id="3" name="Zástupný symbol pro obsah 2"/>
          <p:cNvSpPr>
            <a:spLocks noGrp="1"/>
          </p:cNvSpPr>
          <p:nvPr>
            <p:ph idx="1"/>
          </p:nvPr>
        </p:nvSpPr>
        <p:spPr>
          <a:xfrm>
            <a:off x="1024127" y="2286000"/>
            <a:ext cx="4773557" cy="3931920"/>
          </a:xfrm>
        </p:spPr>
        <p:txBody>
          <a:bodyPr>
            <a:normAutofit/>
          </a:bodyPr>
          <a:lstStyle/>
          <a:p>
            <a:pPr marL="91440" lvl="1" indent="-91440">
              <a:spcBef>
                <a:spcPts val="1200"/>
              </a:spcBef>
              <a:spcAft>
                <a:spcPts val="200"/>
              </a:spcAft>
              <a:buSzPct val="100000"/>
              <a:buFont typeface="Arial" panose="020B0604020202020204" pitchFamily="34" charset="0"/>
              <a:buChar char="•"/>
            </a:pPr>
            <a:endParaRPr lang="cs-CZ" sz="1600" dirty="0"/>
          </a:p>
          <a:p>
            <a:pPr marL="91440" lvl="1" indent="-91440">
              <a:spcBef>
                <a:spcPts val="1200"/>
              </a:spcBef>
              <a:spcAft>
                <a:spcPts val="200"/>
              </a:spcAft>
              <a:buSzPct val="100000"/>
              <a:buFont typeface="Arial" panose="020B0604020202020204" pitchFamily="34" charset="0"/>
              <a:buChar char="•"/>
            </a:pPr>
            <a:endParaRPr lang="cs-CZ" sz="1600" dirty="0"/>
          </a:p>
          <a:p>
            <a:pPr marL="91440" lvl="1" indent="-91440">
              <a:spcBef>
                <a:spcPts val="1200"/>
              </a:spcBef>
              <a:spcAft>
                <a:spcPts val="200"/>
              </a:spcAft>
              <a:buSzPct val="100000"/>
              <a:buFont typeface="Arial" panose="020B0604020202020204" pitchFamily="34" charset="0"/>
              <a:buChar char="•"/>
            </a:pPr>
            <a:r>
              <a:rPr lang="en-GB" sz="1600" dirty="0"/>
              <a:t> „total man“  - connection of psychological, biological and social dimension of being</a:t>
            </a:r>
            <a:endParaRPr lang="en-GB" sz="1600" b="1" dirty="0"/>
          </a:p>
          <a:p>
            <a:pPr>
              <a:buFont typeface="Arial" panose="020B0604020202020204" pitchFamily="34" charset="0"/>
              <a:buChar char="•"/>
            </a:pPr>
            <a:r>
              <a:rPr lang="en-GB" sz="1600" dirty="0"/>
              <a:t>  = first and most natural instrument of a man </a:t>
            </a:r>
            <a:endParaRPr lang="cs-CZ" sz="1600" dirty="0"/>
          </a:p>
          <a:p>
            <a:pPr>
              <a:buFont typeface="Arial" panose="020B0604020202020204" pitchFamily="34" charset="0"/>
              <a:buChar char="•"/>
            </a:pPr>
            <a:r>
              <a:rPr lang="cs-CZ" sz="1600" dirty="0"/>
              <a:t> </a:t>
            </a:r>
            <a:r>
              <a:rPr lang="en-GB" sz="1600" dirty="0"/>
              <a:t>conscious before unconscious </a:t>
            </a:r>
            <a:endParaRPr lang="cs-CZ" sz="1600" dirty="0"/>
          </a:p>
          <a:p>
            <a:pPr>
              <a:buFont typeface="Arial" panose="020B0604020202020204" pitchFamily="34" charset="0"/>
              <a:buChar char="•"/>
            </a:pPr>
            <a:r>
              <a:rPr lang="cs-CZ" sz="1600" dirty="0"/>
              <a:t> </a:t>
            </a:r>
            <a:r>
              <a:rPr lang="en-GB" sz="1600" dirty="0"/>
              <a:t>social character of handling the body</a:t>
            </a:r>
            <a:endParaRPr lang="cs-CZ" sz="1600" dirty="0"/>
          </a:p>
        </p:txBody>
      </p:sp>
      <p:pic>
        <p:nvPicPr>
          <p:cNvPr id="5" name="Obrázek 4" descr="Obsah obrázku osoba, exteriér, skupina, lidé&#10;&#10;Popis byl vytvořen automaticky">
            <a:extLst>
              <a:ext uri="{FF2B5EF4-FFF2-40B4-BE49-F238E27FC236}">
                <a16:creationId xmlns:a16="http://schemas.microsoft.com/office/drawing/2014/main" id="{167D3EA7-D568-4F84-BB41-D19E728265AB}"/>
              </a:ext>
            </a:extLst>
          </p:cNvPr>
          <p:cNvPicPr>
            <a:picLocks noChangeAspect="1"/>
          </p:cNvPicPr>
          <p:nvPr/>
        </p:nvPicPr>
        <p:blipFill>
          <a:blip r:embed="rId2"/>
          <a:stretch>
            <a:fillRect/>
          </a:stretch>
        </p:blipFill>
        <p:spPr>
          <a:xfrm>
            <a:off x="6096000" y="1463040"/>
            <a:ext cx="5912663" cy="3931920"/>
          </a:xfrm>
          <a:prstGeom prst="rect">
            <a:avLst/>
          </a:prstGeom>
        </p:spPr>
      </p:pic>
      <p:sp>
        <p:nvSpPr>
          <p:cNvPr id="6" name="TextovéPole 5">
            <a:extLst>
              <a:ext uri="{FF2B5EF4-FFF2-40B4-BE49-F238E27FC236}">
                <a16:creationId xmlns:a16="http://schemas.microsoft.com/office/drawing/2014/main" id="{AE83FCD3-2EA5-45D6-86AD-2F7F3A7A74AC}"/>
              </a:ext>
            </a:extLst>
          </p:cNvPr>
          <p:cNvSpPr txBox="1"/>
          <p:nvPr/>
        </p:nvSpPr>
        <p:spPr>
          <a:xfrm>
            <a:off x="6161770" y="4971552"/>
            <a:ext cx="3968885" cy="215444"/>
          </a:xfrm>
          <a:prstGeom prst="rect">
            <a:avLst/>
          </a:prstGeom>
          <a:noFill/>
        </p:spPr>
        <p:txBody>
          <a:bodyPr wrap="square" rtlCol="0">
            <a:spAutoFit/>
          </a:bodyPr>
          <a:lstStyle/>
          <a:p>
            <a:r>
              <a:rPr lang="cs-CZ" sz="800" dirty="0">
                <a:hlinkClick r:id="rId3"/>
              </a:rPr>
              <a:t>https://www.anthro.ox.ac.uk/social-body-lab</a:t>
            </a:r>
            <a:endParaRPr lang="cs-CZ" sz="800" dirty="0"/>
          </a:p>
        </p:txBody>
      </p:sp>
    </p:spTree>
    <p:extLst>
      <p:ext uri="{BB962C8B-B14F-4D97-AF65-F5344CB8AC3E}">
        <p14:creationId xmlns:p14="http://schemas.microsoft.com/office/powerpoint/2010/main" val="342342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Homework</a:t>
            </a:r>
            <a:r>
              <a:rPr lang="cs-CZ" dirty="0" smtClean="0"/>
              <a:t> feedback</a:t>
            </a:r>
            <a:endParaRPr lang="cs-CZ" dirty="0"/>
          </a:p>
        </p:txBody>
      </p:sp>
      <p:sp>
        <p:nvSpPr>
          <p:cNvPr id="3" name="Zástupný symbol pro obsah 2"/>
          <p:cNvSpPr>
            <a:spLocks noGrp="1"/>
          </p:cNvSpPr>
          <p:nvPr>
            <p:ph idx="1"/>
          </p:nvPr>
        </p:nvSpPr>
        <p:spPr/>
        <p:txBody>
          <a:bodyPr/>
          <a:lstStyle/>
          <a:p>
            <a:pPr>
              <a:buFont typeface="Arial" panose="020B0604020202020204" pitchFamily="34" charset="0"/>
              <a:buChar char="•"/>
            </a:pPr>
            <a:r>
              <a:rPr lang="en-GB" dirty="0" smtClean="0"/>
              <a:t> Formal side</a:t>
            </a:r>
          </a:p>
          <a:p>
            <a:pPr lvl="1">
              <a:buFont typeface="Arial" panose="020B0604020202020204" pitchFamily="34" charset="0"/>
              <a:buChar char="•"/>
            </a:pPr>
            <a:r>
              <a:rPr lang="en-GB" smtClean="0"/>
              <a:t>Length</a:t>
            </a:r>
            <a:endParaRPr lang="en-GB" dirty="0" smtClean="0"/>
          </a:p>
          <a:p>
            <a:pPr lvl="1">
              <a:buFont typeface="Arial" panose="020B0604020202020204" pitchFamily="34" charset="0"/>
              <a:buChar char="•"/>
            </a:pPr>
            <a:r>
              <a:rPr lang="en-GB" dirty="0" smtClean="0"/>
              <a:t>Name</a:t>
            </a:r>
          </a:p>
          <a:p>
            <a:pPr lvl="1">
              <a:buFont typeface="Arial" panose="020B0604020202020204" pitchFamily="34" charset="0"/>
              <a:buChar char="•"/>
            </a:pPr>
            <a:r>
              <a:rPr lang="en-GB" dirty="0" smtClean="0"/>
              <a:t>Content structure</a:t>
            </a:r>
          </a:p>
          <a:p>
            <a:pPr lvl="1">
              <a:buFont typeface="Arial" panose="020B0604020202020204" pitchFamily="34" charset="0"/>
              <a:buChar char="•"/>
            </a:pPr>
            <a:r>
              <a:rPr lang="en-GB" dirty="0" smtClean="0"/>
              <a:t>Sourcing</a:t>
            </a:r>
          </a:p>
          <a:p>
            <a:pPr>
              <a:buFont typeface="Arial" panose="020B0604020202020204" pitchFamily="34" charset="0"/>
              <a:buChar char="•"/>
            </a:pPr>
            <a:r>
              <a:rPr lang="en-GB" dirty="0" smtClean="0"/>
              <a:t> Content side</a:t>
            </a:r>
          </a:p>
          <a:p>
            <a:pPr lvl="1">
              <a:buFont typeface="Arial" panose="020B0604020202020204" pitchFamily="34" charset="0"/>
              <a:buChar char="•"/>
            </a:pPr>
            <a:r>
              <a:rPr lang="en-GB" dirty="0" smtClean="0"/>
              <a:t>What are guiding vs. discussion questions for?</a:t>
            </a:r>
          </a:p>
          <a:p>
            <a:pPr lvl="1">
              <a:buFont typeface="Arial" panose="020B0604020202020204" pitchFamily="34" charset="0"/>
              <a:buChar char="•"/>
            </a:pPr>
            <a:r>
              <a:rPr lang="en-GB" dirty="0" smtClean="0"/>
              <a:t>What you do no have to write there</a:t>
            </a:r>
          </a:p>
          <a:p>
            <a:pPr>
              <a:buFont typeface="Arial" panose="020B0604020202020204" pitchFamily="34" charset="0"/>
              <a:buChar char="•"/>
            </a:pPr>
            <a:endParaRPr lang="en-GB" dirty="0" smtClean="0"/>
          </a:p>
        </p:txBody>
      </p:sp>
    </p:spTree>
    <p:extLst>
      <p:ext uri="{BB962C8B-B14F-4D97-AF65-F5344CB8AC3E}">
        <p14:creationId xmlns:p14="http://schemas.microsoft.com/office/powerpoint/2010/main" val="3481974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Exercise</a:t>
            </a:r>
            <a:r>
              <a:rPr lang="cs-CZ" dirty="0" smtClean="0"/>
              <a:t> 2</a:t>
            </a:r>
            <a:endParaRPr lang="cs-CZ" dirty="0"/>
          </a:p>
        </p:txBody>
      </p:sp>
      <p:sp>
        <p:nvSpPr>
          <p:cNvPr id="3" name="Zástupný symbol pro obsah 2"/>
          <p:cNvSpPr>
            <a:spLocks noGrp="1"/>
          </p:cNvSpPr>
          <p:nvPr>
            <p:ph idx="1"/>
          </p:nvPr>
        </p:nvSpPr>
        <p:spPr/>
        <p:txBody>
          <a:bodyPr>
            <a:normAutofit/>
          </a:bodyPr>
          <a:lstStyle/>
          <a:p>
            <a:pPr marL="457200" lvl="0" indent="-457200">
              <a:buFont typeface="+mj-lt"/>
              <a:buAutoNum type="arabicPeriod"/>
            </a:pPr>
            <a:r>
              <a:rPr lang="en-GB" sz="2400" dirty="0"/>
              <a:t>Search for the technique of the body which was not mention in the text and which all of you have exercised in past 2 </a:t>
            </a:r>
            <a:r>
              <a:rPr lang="en-GB" sz="2400" dirty="0" smtClean="0"/>
              <a:t>days.</a:t>
            </a:r>
            <a:endParaRPr lang="cs-CZ" sz="2400" dirty="0"/>
          </a:p>
          <a:p>
            <a:pPr marL="457200" lvl="0" indent="-457200">
              <a:buFont typeface="+mj-lt"/>
              <a:buAutoNum type="arabicPeriod"/>
            </a:pPr>
            <a:r>
              <a:rPr lang="en-GB" sz="2400" dirty="0" smtClean="0"/>
              <a:t>Search </a:t>
            </a:r>
            <a:r>
              <a:rPr lang="en-GB" sz="2400" dirty="0"/>
              <a:t>for the technique of the body, which is specific to covid-19 </a:t>
            </a:r>
            <a:r>
              <a:rPr lang="en-GB" sz="2400" dirty="0" smtClean="0"/>
              <a:t>pandemics.</a:t>
            </a:r>
            <a:endParaRPr lang="cs-CZ" sz="2400" dirty="0"/>
          </a:p>
          <a:p>
            <a:pPr marL="457200" lvl="0" indent="-457200">
              <a:buFont typeface="+mj-lt"/>
              <a:buAutoNum type="arabicPeriod"/>
            </a:pPr>
            <a:r>
              <a:rPr lang="en-GB" sz="2400" dirty="0" smtClean="0"/>
              <a:t>Search </a:t>
            </a:r>
            <a:r>
              <a:rPr lang="en-GB" sz="2400" dirty="0"/>
              <a:t>for the technique of the body specific for the generation Z (people born between 1997 and 2012).</a:t>
            </a:r>
            <a:endParaRPr lang="cs-CZ" sz="2400" dirty="0"/>
          </a:p>
          <a:p>
            <a:r>
              <a:rPr lang="en-GB" sz="2400" dirty="0"/>
              <a:t> </a:t>
            </a:r>
            <a:endParaRPr lang="cs-CZ" sz="2400" dirty="0"/>
          </a:p>
          <a:p>
            <a:pPr lvl="1"/>
            <a:r>
              <a:rPr lang="en-GB" dirty="0"/>
              <a:t>Explain how is it acquired? Who is the authority in this process?</a:t>
            </a:r>
            <a:endParaRPr lang="cs-CZ" dirty="0"/>
          </a:p>
          <a:p>
            <a:pPr lvl="1"/>
            <a:r>
              <a:rPr lang="en-GB" dirty="0"/>
              <a:t>Discuss the biological, psychological and social aspect of it.</a:t>
            </a:r>
            <a:endParaRPr lang="cs-CZ" dirty="0"/>
          </a:p>
          <a:p>
            <a:endParaRPr lang="cs-CZ" dirty="0"/>
          </a:p>
        </p:txBody>
      </p:sp>
    </p:spTree>
    <p:extLst>
      <p:ext uri="{BB962C8B-B14F-4D97-AF65-F5344CB8AC3E}">
        <p14:creationId xmlns:p14="http://schemas.microsoft.com/office/powerpoint/2010/main" val="1188740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classification</a:t>
            </a:r>
            <a:endParaRPr lang="cs-CZ" dirty="0"/>
          </a:p>
        </p:txBody>
      </p:sp>
      <p:sp>
        <p:nvSpPr>
          <p:cNvPr id="3" name="Zástupný symbol pro obsah 2"/>
          <p:cNvSpPr>
            <a:spLocks noGrp="1"/>
          </p:cNvSpPr>
          <p:nvPr>
            <p:ph idx="1"/>
          </p:nvPr>
        </p:nvSpPr>
        <p:spPr/>
        <p:txBody>
          <a:bodyPr>
            <a:normAutofit fontScale="55000" lnSpcReduction="20000"/>
          </a:bodyPr>
          <a:lstStyle/>
          <a:p>
            <a:pPr>
              <a:buFont typeface="Arial" panose="020B0604020202020204" pitchFamily="34" charset="0"/>
              <a:buChar char="•"/>
            </a:pPr>
            <a:r>
              <a:rPr lang="en-GB" dirty="0"/>
              <a:t> gender</a:t>
            </a:r>
          </a:p>
          <a:p>
            <a:pPr>
              <a:buFont typeface="Arial" panose="020B0604020202020204" pitchFamily="34" charset="0"/>
              <a:buChar char="•"/>
            </a:pPr>
            <a:r>
              <a:rPr lang="en-GB" dirty="0"/>
              <a:t> age</a:t>
            </a:r>
          </a:p>
          <a:p>
            <a:pPr>
              <a:buFont typeface="Arial" panose="020B0604020202020204" pitchFamily="34" charset="0"/>
              <a:buChar char="•"/>
            </a:pPr>
            <a:r>
              <a:rPr lang="en-GB" dirty="0"/>
              <a:t> </a:t>
            </a:r>
            <a:r>
              <a:rPr lang="en-GB" dirty="0" err="1"/>
              <a:t>biogra</a:t>
            </a:r>
            <a:r>
              <a:rPr lang="cs-CZ" dirty="0" err="1"/>
              <a:t>phical</a:t>
            </a:r>
            <a:r>
              <a:rPr lang="en-GB" dirty="0"/>
              <a:t> list</a:t>
            </a:r>
          </a:p>
          <a:p>
            <a:pPr lvl="1">
              <a:buFont typeface="Arial" panose="020B0604020202020204" pitchFamily="34" charset="0"/>
              <a:buChar char="•"/>
            </a:pPr>
            <a:r>
              <a:rPr lang="en-GB" dirty="0" err="1"/>
              <a:t>Obstetics</a:t>
            </a:r>
            <a:endParaRPr lang="en-GB" dirty="0"/>
          </a:p>
          <a:p>
            <a:pPr lvl="1">
              <a:buFont typeface="Arial" panose="020B0604020202020204" pitchFamily="34" charset="0"/>
              <a:buChar char="•"/>
            </a:pPr>
            <a:r>
              <a:rPr lang="en-GB" dirty="0"/>
              <a:t>Infancy</a:t>
            </a:r>
          </a:p>
          <a:p>
            <a:pPr lvl="1">
              <a:buFont typeface="Arial" panose="020B0604020202020204" pitchFamily="34" charset="0"/>
              <a:buChar char="•"/>
            </a:pPr>
            <a:r>
              <a:rPr lang="en-GB" dirty="0"/>
              <a:t>Adolescence</a:t>
            </a:r>
          </a:p>
          <a:p>
            <a:pPr lvl="1">
              <a:buFont typeface="Arial" panose="020B0604020202020204" pitchFamily="34" charset="0"/>
              <a:buChar char="•"/>
            </a:pPr>
            <a:r>
              <a:rPr lang="en-GB" dirty="0"/>
              <a:t>Adult life</a:t>
            </a:r>
          </a:p>
          <a:p>
            <a:pPr lvl="2">
              <a:buFont typeface="Arial" panose="020B0604020202020204" pitchFamily="34" charset="0"/>
              <a:buChar char="•"/>
            </a:pPr>
            <a:r>
              <a:rPr lang="en-GB" dirty="0"/>
              <a:t>Sleep</a:t>
            </a:r>
          </a:p>
          <a:p>
            <a:pPr lvl="2">
              <a:buFont typeface="Arial" panose="020B0604020202020204" pitchFamily="34" charset="0"/>
              <a:buChar char="•"/>
            </a:pPr>
            <a:r>
              <a:rPr lang="en-GB" dirty="0"/>
              <a:t>Rest</a:t>
            </a:r>
          </a:p>
          <a:p>
            <a:pPr lvl="2">
              <a:buFont typeface="Arial" panose="020B0604020202020204" pitchFamily="34" charset="0"/>
              <a:buChar char="•"/>
            </a:pPr>
            <a:r>
              <a:rPr lang="en-GB" dirty="0"/>
              <a:t>Activities</a:t>
            </a:r>
          </a:p>
          <a:p>
            <a:pPr lvl="3">
              <a:buFont typeface="Arial" panose="020B0604020202020204" pitchFamily="34" charset="0"/>
              <a:buChar char="•"/>
            </a:pPr>
            <a:r>
              <a:rPr lang="en-GB" dirty="0"/>
              <a:t>Walking</a:t>
            </a:r>
          </a:p>
          <a:p>
            <a:pPr lvl="3">
              <a:buFont typeface="Arial" panose="020B0604020202020204" pitchFamily="34" charset="0"/>
              <a:buChar char="•"/>
            </a:pPr>
            <a:r>
              <a:rPr lang="en-GB" dirty="0"/>
              <a:t>Running</a:t>
            </a:r>
          </a:p>
          <a:p>
            <a:pPr lvl="3">
              <a:buFont typeface="Arial" panose="020B0604020202020204" pitchFamily="34" charset="0"/>
              <a:buChar char="•"/>
            </a:pPr>
            <a:r>
              <a:rPr lang="en-GB" dirty="0"/>
              <a:t>Dancing</a:t>
            </a:r>
          </a:p>
          <a:p>
            <a:pPr lvl="2">
              <a:buFont typeface="Arial" panose="020B0604020202020204" pitchFamily="34" charset="0"/>
              <a:buChar char="•"/>
            </a:pPr>
            <a:r>
              <a:rPr lang="en-GB" dirty="0"/>
              <a:t>Complex active techniques</a:t>
            </a:r>
          </a:p>
          <a:p>
            <a:pPr lvl="3">
              <a:buFont typeface="Arial" panose="020B0604020202020204" pitchFamily="34" charset="0"/>
              <a:buChar char="•"/>
            </a:pPr>
            <a:r>
              <a:rPr lang="en-GB" dirty="0"/>
              <a:t>Jumping</a:t>
            </a:r>
          </a:p>
          <a:p>
            <a:pPr lvl="3">
              <a:buFont typeface="Arial" panose="020B0604020202020204" pitchFamily="34" charset="0"/>
              <a:buChar char="•"/>
            </a:pPr>
            <a:r>
              <a:rPr lang="en-GB" dirty="0"/>
              <a:t>Climbing</a:t>
            </a:r>
          </a:p>
          <a:p>
            <a:pPr lvl="3">
              <a:buFont typeface="Arial" panose="020B0604020202020204" pitchFamily="34" charset="0"/>
              <a:buChar char="•"/>
            </a:pPr>
            <a:r>
              <a:rPr lang="en-GB" dirty="0"/>
              <a:t>Descent</a:t>
            </a:r>
          </a:p>
          <a:p>
            <a:pPr lvl="3">
              <a:buFont typeface="Arial" panose="020B0604020202020204" pitchFamily="34" charset="0"/>
              <a:buChar char="•"/>
            </a:pPr>
            <a:r>
              <a:rPr lang="en-GB" dirty="0"/>
              <a:t>Swimming</a:t>
            </a:r>
          </a:p>
          <a:p>
            <a:pPr lvl="3">
              <a:buFont typeface="Arial" panose="020B0604020202020204" pitchFamily="34" charset="0"/>
              <a:buChar char="•"/>
            </a:pPr>
            <a:r>
              <a:rPr lang="en-GB" dirty="0"/>
              <a:t>Forceful movements</a:t>
            </a:r>
          </a:p>
          <a:p>
            <a:pPr lvl="2">
              <a:buFont typeface="Arial" panose="020B0604020202020204" pitchFamily="34" charset="0"/>
              <a:buChar char="•"/>
            </a:pPr>
            <a:r>
              <a:rPr lang="en-GB" dirty="0"/>
              <a:t>Techniques of care for the body</a:t>
            </a:r>
          </a:p>
          <a:p>
            <a:pPr lvl="2">
              <a:buFont typeface="Arial" panose="020B0604020202020204" pitchFamily="34" charset="0"/>
              <a:buChar char="•"/>
            </a:pPr>
            <a:r>
              <a:rPr lang="en-GB" dirty="0"/>
              <a:t>Consumption techniques</a:t>
            </a:r>
          </a:p>
          <a:p>
            <a:pPr lvl="2">
              <a:buFont typeface="Arial" panose="020B0604020202020204" pitchFamily="34" charset="0"/>
              <a:buChar char="•"/>
            </a:pPr>
            <a:r>
              <a:rPr lang="cs-CZ" dirty="0" err="1"/>
              <a:t>Techniques</a:t>
            </a:r>
            <a:r>
              <a:rPr lang="cs-CZ" dirty="0"/>
              <a:t> </a:t>
            </a:r>
            <a:r>
              <a:rPr lang="cs-CZ" dirty="0" err="1"/>
              <a:t>of</a:t>
            </a:r>
            <a:r>
              <a:rPr lang="cs-CZ" dirty="0"/>
              <a:t> </a:t>
            </a:r>
            <a:r>
              <a:rPr lang="cs-CZ" dirty="0" err="1"/>
              <a:t>reproduction</a:t>
            </a:r>
            <a:endParaRPr lang="cs-CZ" dirty="0"/>
          </a:p>
        </p:txBody>
      </p:sp>
    </p:spTree>
    <p:extLst>
      <p:ext uri="{BB962C8B-B14F-4D97-AF65-F5344CB8AC3E}">
        <p14:creationId xmlns:p14="http://schemas.microsoft.com/office/powerpoint/2010/main" val="2525497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application</a:t>
            </a:r>
            <a:endParaRPr lang="cs-CZ" dirty="0"/>
          </a:p>
        </p:txBody>
      </p:sp>
      <p:pic>
        <p:nvPicPr>
          <p:cNvPr id="4"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5295" y="2286000"/>
            <a:ext cx="5637548" cy="4022725"/>
          </a:xfrm>
        </p:spPr>
      </p:pic>
    </p:spTree>
    <p:extLst>
      <p:ext uri="{BB962C8B-B14F-4D97-AF65-F5344CB8AC3E}">
        <p14:creationId xmlns:p14="http://schemas.microsoft.com/office/powerpoint/2010/main" val="3921857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06691" y="1845425"/>
            <a:ext cx="3297382" cy="3266902"/>
          </a:xfrm>
        </p:spPr>
        <p:txBody>
          <a:bodyPr>
            <a:normAutofit/>
          </a:bodyPr>
          <a:lstStyle/>
          <a:p>
            <a:pPr algn="ctr"/>
            <a:r>
              <a:rPr lang="cs-CZ" dirty="0" err="1"/>
              <a:t>Gendered</a:t>
            </a:r>
            <a:r>
              <a:rPr lang="cs-CZ" dirty="0"/>
              <a:t> </a:t>
            </a:r>
            <a:r>
              <a:rPr lang="cs-CZ" dirty="0" err="1"/>
              <a:t>ways</a:t>
            </a:r>
            <a:r>
              <a:rPr lang="cs-CZ" dirty="0"/>
              <a:t> </a:t>
            </a:r>
            <a:r>
              <a:rPr lang="cs-CZ" dirty="0" err="1"/>
              <a:t>of</a:t>
            </a:r>
            <a:r>
              <a:rPr lang="cs-CZ" dirty="0"/>
              <a:t> </a:t>
            </a:r>
            <a:r>
              <a:rPr lang="cs-CZ" dirty="0" err="1"/>
              <a:t>sitting</a:t>
            </a:r>
            <a:r>
              <a:rPr lang="cs-CZ" dirty="0"/>
              <a:t>?</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43"/>
            <a:ext cx="8506691" cy="6861843"/>
          </a:xfrm>
        </p:spPr>
      </p:pic>
    </p:spTree>
    <p:extLst>
      <p:ext uri="{BB962C8B-B14F-4D97-AF65-F5344CB8AC3E}">
        <p14:creationId xmlns:p14="http://schemas.microsoft.com/office/powerpoint/2010/main" val="373169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8200" y="0"/>
            <a:ext cx="8871928" cy="6858000"/>
          </a:xfrm>
        </p:spPr>
      </p:pic>
    </p:spTree>
    <p:extLst>
      <p:ext uri="{BB962C8B-B14F-4D97-AF65-F5344CB8AC3E}">
        <p14:creationId xmlns:p14="http://schemas.microsoft.com/office/powerpoint/2010/main" val="3496475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Culturally</a:t>
            </a:r>
            <a:r>
              <a:rPr lang="cs-CZ" dirty="0"/>
              <a:t> </a:t>
            </a:r>
            <a:r>
              <a:rPr lang="cs-CZ" dirty="0" err="1"/>
              <a:t>different</a:t>
            </a:r>
            <a:r>
              <a:rPr lang="cs-CZ" dirty="0"/>
              <a:t> </a:t>
            </a:r>
            <a:r>
              <a:rPr lang="cs-CZ" dirty="0" err="1"/>
              <a:t>communication</a:t>
            </a:r>
            <a:r>
              <a:rPr lang="cs-CZ" dirty="0"/>
              <a:t>?</a:t>
            </a:r>
          </a:p>
        </p:txBody>
      </p:sp>
      <p:sp>
        <p:nvSpPr>
          <p:cNvPr id="3" name="Zástupný symbol pro obsah 2"/>
          <p:cNvSpPr>
            <a:spLocks noGrp="1"/>
          </p:cNvSpPr>
          <p:nvPr>
            <p:ph idx="1"/>
          </p:nvPr>
        </p:nvSpPr>
        <p:spPr/>
        <p:txBody>
          <a:bodyPr/>
          <a:lstStyle/>
          <a:p>
            <a:r>
              <a:rPr lang="cs-CZ" dirty="0">
                <a:hlinkClick r:id="rId2"/>
              </a:rPr>
              <a:t>https://www.youtube.com/watch?v=0RaBxH_MKQI</a:t>
            </a:r>
            <a:endParaRPr lang="cs-CZ" dirty="0"/>
          </a:p>
          <a:p>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28" y="3876000"/>
            <a:ext cx="4866718" cy="2433359"/>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0793" y="1645217"/>
            <a:ext cx="3411416" cy="2522618"/>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967" y="4167835"/>
            <a:ext cx="3375067" cy="2645209"/>
          </a:xfrm>
          <a:prstGeom prst="rect">
            <a:avLst/>
          </a:prstGeom>
        </p:spPr>
      </p:pic>
    </p:spTree>
    <p:extLst>
      <p:ext uri="{BB962C8B-B14F-4D97-AF65-F5344CB8AC3E}">
        <p14:creationId xmlns:p14="http://schemas.microsoft.com/office/powerpoint/2010/main" val="3445349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8733F1-864F-44AB-8DDE-05BDBD194696}"/>
              </a:ext>
            </a:extLst>
          </p:cNvPr>
          <p:cNvSpPr>
            <a:spLocks noGrp="1"/>
          </p:cNvSpPr>
          <p:nvPr>
            <p:ph type="title"/>
          </p:nvPr>
        </p:nvSpPr>
        <p:spPr/>
        <p:txBody>
          <a:bodyPr/>
          <a:lstStyle/>
          <a:p>
            <a:r>
              <a:rPr lang="cs-CZ" dirty="0"/>
              <a:t>Body </a:t>
            </a:r>
            <a:r>
              <a:rPr lang="cs-CZ" dirty="0" err="1"/>
              <a:t>constructed</a:t>
            </a:r>
            <a:r>
              <a:rPr lang="cs-CZ" dirty="0"/>
              <a:t>?</a:t>
            </a:r>
            <a:br>
              <a:rPr lang="cs-CZ" dirty="0"/>
            </a:br>
            <a:r>
              <a:rPr lang="cs-CZ" sz="800" dirty="0">
                <a:hlinkClick r:id="rId2"/>
              </a:rPr>
              <a:t>https://giphy.com/gifs/mSP38baPbhrIA</a:t>
            </a:r>
            <a:endParaRPr lang="cs-CZ" sz="800" dirty="0"/>
          </a:p>
        </p:txBody>
      </p:sp>
      <p:sp>
        <p:nvSpPr>
          <p:cNvPr id="3" name="Zástupný obsah 2">
            <a:extLst>
              <a:ext uri="{FF2B5EF4-FFF2-40B4-BE49-F238E27FC236}">
                <a16:creationId xmlns:a16="http://schemas.microsoft.com/office/drawing/2014/main" id="{D83EE155-0B16-4F27-BB62-407CD6A009EA}"/>
              </a:ext>
            </a:extLst>
          </p:cNvPr>
          <p:cNvSpPr>
            <a:spLocks noGrp="1"/>
          </p:cNvSpPr>
          <p:nvPr>
            <p:ph idx="1"/>
          </p:nvPr>
        </p:nvSpPr>
        <p:spPr/>
        <p:txBody>
          <a:bodyPr/>
          <a:lstStyle/>
          <a:p>
            <a:pPr>
              <a:buFont typeface="Arial" panose="020B0604020202020204" pitchFamily="34" charset="0"/>
              <a:buChar char="•"/>
            </a:pPr>
            <a:r>
              <a:rPr lang="cs-CZ" dirty="0"/>
              <a:t> sexy</a:t>
            </a:r>
          </a:p>
          <a:p>
            <a:pPr>
              <a:buFont typeface="Arial" panose="020B0604020202020204" pitchFamily="34" charset="0"/>
              <a:buChar char="•"/>
            </a:pPr>
            <a:r>
              <a:rPr lang="cs-CZ" dirty="0"/>
              <a:t> </a:t>
            </a:r>
            <a:r>
              <a:rPr lang="cs-CZ" dirty="0" err="1"/>
              <a:t>healthy</a:t>
            </a:r>
            <a:endParaRPr lang="cs-CZ" dirty="0"/>
          </a:p>
          <a:p>
            <a:pPr>
              <a:buFont typeface="Arial" panose="020B0604020202020204" pitchFamily="34" charset="0"/>
              <a:buChar char="•"/>
            </a:pPr>
            <a:r>
              <a:rPr lang="cs-CZ" dirty="0"/>
              <a:t> </a:t>
            </a:r>
            <a:r>
              <a:rPr lang="cs-CZ" dirty="0" err="1"/>
              <a:t>masculine</a:t>
            </a:r>
            <a:endParaRPr lang="cs-CZ" dirty="0"/>
          </a:p>
          <a:p>
            <a:pPr>
              <a:buFont typeface="Arial" panose="020B0604020202020204" pitchFamily="34" charset="0"/>
              <a:buChar char="•"/>
            </a:pPr>
            <a:r>
              <a:rPr lang="cs-CZ" dirty="0"/>
              <a:t> body</a:t>
            </a:r>
          </a:p>
        </p:txBody>
      </p:sp>
      <p:pic>
        <p:nvPicPr>
          <p:cNvPr id="5" name="Obrázek 4">
            <a:extLst>
              <a:ext uri="{FF2B5EF4-FFF2-40B4-BE49-F238E27FC236}">
                <a16:creationId xmlns:a16="http://schemas.microsoft.com/office/drawing/2014/main" id="{F4E8843D-1B55-4417-806F-2DD2CB6357F1}"/>
              </a:ext>
            </a:extLst>
          </p:cNvPr>
          <p:cNvPicPr>
            <a:picLocks noChangeAspect="1"/>
          </p:cNvPicPr>
          <p:nvPr/>
        </p:nvPicPr>
        <p:blipFill>
          <a:blip r:embed="rId3"/>
          <a:stretch>
            <a:fillRect/>
          </a:stretch>
        </p:blipFill>
        <p:spPr>
          <a:xfrm>
            <a:off x="4344987" y="3081499"/>
            <a:ext cx="2678874" cy="3619213"/>
          </a:xfrm>
          <a:prstGeom prst="rect">
            <a:avLst/>
          </a:prstGeom>
        </p:spPr>
      </p:pic>
      <p:pic>
        <p:nvPicPr>
          <p:cNvPr id="7" name="Obrázek 6">
            <a:extLst>
              <a:ext uri="{FF2B5EF4-FFF2-40B4-BE49-F238E27FC236}">
                <a16:creationId xmlns:a16="http://schemas.microsoft.com/office/drawing/2014/main" id="{092168A0-64C8-4A61-A00F-C968E8053AD7}"/>
              </a:ext>
            </a:extLst>
          </p:cNvPr>
          <p:cNvPicPr>
            <a:picLocks noChangeAspect="1"/>
          </p:cNvPicPr>
          <p:nvPr/>
        </p:nvPicPr>
        <p:blipFill>
          <a:blip r:embed="rId4"/>
          <a:stretch>
            <a:fillRect/>
          </a:stretch>
        </p:blipFill>
        <p:spPr>
          <a:xfrm>
            <a:off x="5487977" y="1410957"/>
            <a:ext cx="3396053" cy="3396053"/>
          </a:xfrm>
          <a:prstGeom prst="rect">
            <a:avLst/>
          </a:prstGeom>
        </p:spPr>
      </p:pic>
      <p:pic>
        <p:nvPicPr>
          <p:cNvPr id="9" name="Obrázek 8" descr="Obsah obrázku osoba, muž, interiér, stojící&#10;&#10;Popis byl vytvořen automaticky">
            <a:extLst>
              <a:ext uri="{FF2B5EF4-FFF2-40B4-BE49-F238E27FC236}">
                <a16:creationId xmlns:a16="http://schemas.microsoft.com/office/drawing/2014/main" id="{C8874337-EE4D-4968-82A1-459643FA8513}"/>
              </a:ext>
            </a:extLst>
          </p:cNvPr>
          <p:cNvPicPr>
            <a:picLocks noChangeAspect="1"/>
          </p:cNvPicPr>
          <p:nvPr/>
        </p:nvPicPr>
        <p:blipFill>
          <a:blip r:embed="rId5"/>
          <a:stretch>
            <a:fillRect/>
          </a:stretch>
        </p:blipFill>
        <p:spPr>
          <a:xfrm>
            <a:off x="7555629" y="47303"/>
            <a:ext cx="3612243" cy="3612243"/>
          </a:xfrm>
          <a:prstGeom prst="rect">
            <a:avLst/>
          </a:prstGeom>
        </p:spPr>
      </p:pic>
      <p:pic>
        <p:nvPicPr>
          <p:cNvPr id="11" name="Obrázek 10">
            <a:extLst>
              <a:ext uri="{FF2B5EF4-FFF2-40B4-BE49-F238E27FC236}">
                <a16:creationId xmlns:a16="http://schemas.microsoft.com/office/drawing/2014/main" id="{BE113514-7633-4E71-9C21-C71B7FA29AFF}"/>
              </a:ext>
            </a:extLst>
          </p:cNvPr>
          <p:cNvPicPr>
            <a:picLocks noChangeAspect="1"/>
          </p:cNvPicPr>
          <p:nvPr/>
        </p:nvPicPr>
        <p:blipFill>
          <a:blip r:embed="rId6"/>
          <a:stretch>
            <a:fillRect/>
          </a:stretch>
        </p:blipFill>
        <p:spPr>
          <a:xfrm>
            <a:off x="5470727" y="157288"/>
            <a:ext cx="4898122" cy="6340347"/>
          </a:xfrm>
          <a:prstGeom prst="rect">
            <a:avLst/>
          </a:prstGeom>
        </p:spPr>
      </p:pic>
    </p:spTree>
    <p:extLst>
      <p:ext uri="{BB962C8B-B14F-4D97-AF65-F5344CB8AC3E}">
        <p14:creationId xmlns:p14="http://schemas.microsoft.com/office/powerpoint/2010/main" val="401651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critique</a:t>
            </a:r>
            <a:endParaRPr lang="cs-CZ" dirty="0"/>
          </a:p>
        </p:txBody>
      </p:sp>
      <p:sp>
        <p:nvSpPr>
          <p:cNvPr id="3" name="Zástupný symbol pro obsah 2"/>
          <p:cNvSpPr>
            <a:spLocks noGrp="1"/>
          </p:cNvSpPr>
          <p:nvPr>
            <p:ph idx="1"/>
          </p:nvPr>
        </p:nvSpPr>
        <p:spPr/>
        <p:txBody>
          <a:bodyPr/>
          <a:lstStyle/>
          <a:p>
            <a:pPr>
              <a:buFont typeface="Arial" panose="020B0604020202020204" pitchFamily="34" charset="0"/>
              <a:buChar char="•"/>
            </a:pPr>
            <a:r>
              <a:rPr lang="en-GB" dirty="0"/>
              <a:t> Change?</a:t>
            </a:r>
          </a:p>
          <a:p>
            <a:pPr>
              <a:buFont typeface="Arial" panose="020B0604020202020204" pitchFamily="34" charset="0"/>
              <a:buChar char="•"/>
            </a:pPr>
            <a:endParaRPr lang="en-GB" dirty="0"/>
          </a:p>
          <a:p>
            <a:pPr>
              <a:buFont typeface="Arial" panose="020B0604020202020204" pitchFamily="34" charset="0"/>
              <a:buChar char="•"/>
            </a:pPr>
            <a:r>
              <a:rPr lang="en-GB" dirty="0"/>
              <a:t> „There is any such thing as natural behaviour“?</a:t>
            </a:r>
          </a:p>
          <a:p>
            <a:pPr lvl="1">
              <a:buFont typeface="Arial" panose="020B0604020202020204" pitchFamily="34" charset="0"/>
              <a:buChar char="•"/>
            </a:pPr>
            <a:r>
              <a:rPr lang="en-GB" dirty="0"/>
              <a:t>formulation which still draws a line between nature vs culture</a:t>
            </a:r>
          </a:p>
          <a:p>
            <a:pPr lvl="2">
              <a:buFont typeface="Arial" panose="020B0604020202020204" pitchFamily="34" charset="0"/>
              <a:buChar char="•"/>
            </a:pPr>
            <a:r>
              <a:rPr lang="en-GB" dirty="0"/>
              <a:t>Maybe we do not assume anymore</a:t>
            </a:r>
            <a:r>
              <a:rPr lang="cs-CZ" dirty="0"/>
              <a:t>,</a:t>
            </a:r>
            <a:r>
              <a:rPr lang="en-GB" dirty="0"/>
              <a:t> </a:t>
            </a:r>
            <a:r>
              <a:rPr lang="en-GB" dirty="0" err="1"/>
              <a:t>tha</a:t>
            </a:r>
            <a:r>
              <a:rPr lang="cs-CZ" dirty="0"/>
              <a:t>t</a:t>
            </a:r>
            <a:r>
              <a:rPr lang="en-GB" dirty="0"/>
              <a:t> bodies are for sociality impenetrable, but to think they are social only is similarly extreme position.</a:t>
            </a:r>
            <a:endParaRPr lang="cs-CZ" dirty="0"/>
          </a:p>
          <a:p>
            <a:pPr lvl="2">
              <a:buFont typeface="Arial" panose="020B0604020202020204" pitchFamily="34" charset="0"/>
              <a:buChar char="•"/>
            </a:pPr>
            <a:endParaRPr lang="en-GB" dirty="0"/>
          </a:p>
          <a:p>
            <a:pPr>
              <a:buFont typeface="Arial" panose="020B0604020202020204" pitchFamily="34" charset="0"/>
              <a:buChar char="•"/>
            </a:pPr>
            <a:r>
              <a:rPr lang="en-GB" dirty="0"/>
              <a:t> Meaning?</a:t>
            </a:r>
          </a:p>
        </p:txBody>
      </p:sp>
      <p:sp>
        <p:nvSpPr>
          <p:cNvPr id="4" name="Šipka doprava 3"/>
          <p:cNvSpPr/>
          <p:nvPr/>
        </p:nvSpPr>
        <p:spPr>
          <a:xfrm>
            <a:off x="892243" y="3640014"/>
            <a:ext cx="263770" cy="19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52651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Class</a:t>
            </a:r>
            <a:r>
              <a:rPr lang="cs-CZ" dirty="0"/>
              <a:t> </a:t>
            </a:r>
            <a:r>
              <a:rPr lang="cs-CZ" dirty="0" err="1"/>
              <a:t>outline</a:t>
            </a:r>
            <a:endParaRPr lang="cs-CZ" dirty="0"/>
          </a:p>
        </p:txBody>
      </p:sp>
      <p:sp>
        <p:nvSpPr>
          <p:cNvPr id="3" name="Zástupný symbol pro obsah 2"/>
          <p:cNvSpPr>
            <a:spLocks noGrp="1"/>
          </p:cNvSpPr>
          <p:nvPr>
            <p:ph idx="1"/>
          </p:nvPr>
        </p:nvSpPr>
        <p:spPr/>
        <p:txBody>
          <a:bodyPr/>
          <a:lstStyle/>
          <a:p>
            <a:pPr>
              <a:buFont typeface="Arial" panose="020B0604020202020204" pitchFamily="34" charset="0"/>
              <a:buChar char="•"/>
            </a:pPr>
            <a:r>
              <a:rPr lang="en-GB" sz="2000" dirty="0" smtClean="0"/>
              <a:t> Finishing the introduction</a:t>
            </a:r>
          </a:p>
          <a:p>
            <a:pPr>
              <a:buFont typeface="Arial" panose="020B0604020202020204" pitchFamily="34" charset="0"/>
              <a:buChar char="•"/>
            </a:pPr>
            <a:r>
              <a:rPr lang="en-GB" sz="2000" dirty="0" smtClean="0"/>
              <a:t> Marcel </a:t>
            </a:r>
            <a:r>
              <a:rPr lang="en-GB" sz="2000" dirty="0" err="1" smtClean="0"/>
              <a:t>Mauss</a:t>
            </a:r>
            <a:endParaRPr lang="en-GB" sz="2000" dirty="0" smtClean="0"/>
          </a:p>
          <a:p>
            <a:pPr>
              <a:buFont typeface="Arial" panose="020B0604020202020204" pitchFamily="34" charset="0"/>
              <a:buChar char="•"/>
            </a:pPr>
            <a:r>
              <a:rPr lang="en-GB" sz="2000" dirty="0" smtClean="0"/>
              <a:t> Reading reflections</a:t>
            </a:r>
          </a:p>
          <a:p>
            <a:pPr lvl="1">
              <a:buFont typeface="Arial" panose="020B0604020202020204" pitchFamily="34" charset="0"/>
              <a:buChar char="•"/>
            </a:pPr>
            <a:r>
              <a:rPr lang="en-GB" dirty="0" smtClean="0"/>
              <a:t>Exercise</a:t>
            </a:r>
          </a:p>
          <a:p>
            <a:pPr>
              <a:buFont typeface="Arial" panose="020B0604020202020204" pitchFamily="34" charset="0"/>
              <a:buChar char="•"/>
            </a:pPr>
            <a:r>
              <a:rPr lang="en-GB" dirty="0" smtClean="0"/>
              <a:t> </a:t>
            </a:r>
            <a:r>
              <a:rPr lang="en-GB" sz="2000" dirty="0" smtClean="0"/>
              <a:t>Discussion</a:t>
            </a:r>
            <a:endParaRPr lang="en-GB" sz="20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4534281"/>
            <a:ext cx="10293812" cy="2168271"/>
          </a:xfrm>
          <a:prstGeom prst="rect">
            <a:avLst/>
          </a:prstGeom>
        </p:spPr>
      </p:pic>
      <p:sp>
        <p:nvSpPr>
          <p:cNvPr id="5" name="TextovéPole 4"/>
          <p:cNvSpPr txBox="1"/>
          <p:nvPr/>
        </p:nvSpPr>
        <p:spPr>
          <a:xfrm>
            <a:off x="6819092" y="6398234"/>
            <a:ext cx="4498848" cy="215444"/>
          </a:xfrm>
          <a:prstGeom prst="rect">
            <a:avLst/>
          </a:prstGeom>
          <a:noFill/>
        </p:spPr>
        <p:txBody>
          <a:bodyPr wrap="square" rtlCol="0">
            <a:spAutoFit/>
          </a:bodyPr>
          <a:lstStyle/>
          <a:p>
            <a:r>
              <a:rPr lang="cs-CZ" sz="800" dirty="0">
                <a:solidFill>
                  <a:schemeClr val="accent3"/>
                </a:solidFill>
              </a:rPr>
              <a:t>https://performingbodies2015.wordpress.com/screenings/screening-zulawskis-possession-1981/</a:t>
            </a:r>
          </a:p>
        </p:txBody>
      </p:sp>
    </p:spTree>
    <p:extLst>
      <p:ext uri="{BB962C8B-B14F-4D97-AF65-F5344CB8AC3E}">
        <p14:creationId xmlns:p14="http://schemas.microsoft.com/office/powerpoint/2010/main" val="410253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Discussion</a:t>
            </a:r>
            <a:r>
              <a:rPr lang="cs-CZ" dirty="0"/>
              <a:t> </a:t>
            </a:r>
            <a:r>
              <a:rPr lang="cs-CZ" dirty="0" err="1"/>
              <a:t>questions</a:t>
            </a:r>
            <a:endParaRPr lang="cs-CZ" dirty="0"/>
          </a:p>
        </p:txBody>
      </p:sp>
      <p:sp>
        <p:nvSpPr>
          <p:cNvPr id="3" name="Zástupný symbol pro obsah 2"/>
          <p:cNvSpPr>
            <a:spLocks noGrp="1"/>
          </p:cNvSpPr>
          <p:nvPr>
            <p:ph idx="1"/>
          </p:nvPr>
        </p:nvSpPr>
        <p:spPr/>
        <p:txBody>
          <a:bodyPr>
            <a:normAutofit/>
          </a:bodyPr>
          <a:lstStyle/>
          <a:p>
            <a:pPr marL="128016" lvl="1" indent="0">
              <a:buNone/>
            </a:pPr>
            <a:endParaRPr lang="cs-CZ" sz="2000" dirty="0" smtClean="0"/>
          </a:p>
          <a:p>
            <a:pPr lvl="1">
              <a:buFont typeface="Arial" panose="020B0604020202020204" pitchFamily="34" charset="0"/>
              <a:buChar char="•"/>
            </a:pPr>
            <a:r>
              <a:rPr lang="cs-CZ" sz="2000" dirty="0"/>
              <a:t> </a:t>
            </a:r>
            <a:r>
              <a:rPr lang="en-US" sz="2000" dirty="0" smtClean="0"/>
              <a:t>Why </a:t>
            </a:r>
            <a:r>
              <a:rPr lang="en-US" sz="2000" dirty="0"/>
              <a:t>are people handling their bodies the way they are?</a:t>
            </a:r>
            <a:endParaRPr lang="cs-CZ"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 What is the relationship between individual bodies and the society?</a:t>
            </a:r>
            <a:endParaRPr lang="cs-CZ" sz="2000" dirty="0"/>
          </a:p>
          <a:p>
            <a:pPr lvl="1">
              <a:buFont typeface="Arial" panose="020B0604020202020204" pitchFamily="34" charset="0"/>
              <a:buChar char="•"/>
            </a:pPr>
            <a:endParaRPr lang="en-US" sz="2000" dirty="0"/>
          </a:p>
          <a:p>
            <a:pPr lvl="1">
              <a:buFont typeface="Arial" panose="020B0604020202020204" pitchFamily="34" charset="0"/>
              <a:buChar char="•"/>
            </a:pPr>
            <a:r>
              <a:rPr lang="cs-CZ" sz="2000" dirty="0"/>
              <a:t> C</a:t>
            </a:r>
            <a:r>
              <a:rPr lang="en-US" sz="2000" dirty="0"/>
              <a:t>an you think about </a:t>
            </a:r>
            <a:r>
              <a:rPr lang="cs-CZ" sz="2000" dirty="0"/>
              <a:t>a</a:t>
            </a:r>
            <a:r>
              <a:rPr lang="en-US" sz="2000" dirty="0"/>
              <a:t> competing theory</a:t>
            </a:r>
            <a:r>
              <a:rPr lang="cs-CZ" sz="2000" dirty="0"/>
              <a:t> </a:t>
            </a:r>
            <a:r>
              <a:rPr lang="cs-CZ" sz="2000" dirty="0" err="1"/>
              <a:t>explaining</a:t>
            </a:r>
            <a:r>
              <a:rPr lang="cs-CZ" sz="2000" dirty="0"/>
              <a:t> </a:t>
            </a:r>
            <a:r>
              <a:rPr lang="cs-CZ" sz="2000" dirty="0" err="1"/>
              <a:t>this</a:t>
            </a:r>
            <a:r>
              <a:rPr lang="cs-CZ" sz="2000" dirty="0"/>
              <a:t> </a:t>
            </a:r>
            <a:r>
              <a:rPr lang="cs-CZ" sz="2000" dirty="0" err="1"/>
              <a:t>phenomenon</a:t>
            </a:r>
            <a:r>
              <a:rPr lang="en-US" sz="2000" dirty="0"/>
              <a:t>?</a:t>
            </a:r>
            <a:endParaRPr lang="cs-CZ" sz="2000" dirty="0"/>
          </a:p>
          <a:p>
            <a:pPr lvl="1">
              <a:buFont typeface="Arial" panose="020B0604020202020204" pitchFamily="34" charset="0"/>
              <a:buChar char="•"/>
            </a:pPr>
            <a:endParaRPr lang="en-US" sz="2000" dirty="0"/>
          </a:p>
        </p:txBody>
      </p:sp>
    </p:spTree>
    <p:extLst>
      <p:ext uri="{BB962C8B-B14F-4D97-AF65-F5344CB8AC3E}">
        <p14:creationId xmlns:p14="http://schemas.microsoft.com/office/powerpoint/2010/main" val="13875213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F4DE16-AFF1-4A87-9114-03613F396E84}"/>
              </a:ext>
            </a:extLst>
          </p:cNvPr>
          <p:cNvSpPr>
            <a:spLocks noGrp="1"/>
          </p:cNvSpPr>
          <p:nvPr>
            <p:ph type="title"/>
          </p:nvPr>
        </p:nvSpPr>
        <p:spPr/>
        <p:txBody>
          <a:bodyPr/>
          <a:lstStyle/>
          <a:p>
            <a:r>
              <a:rPr lang="en-GB" dirty="0" err="1"/>
              <a:t>Next</a:t>
            </a:r>
            <a:r>
              <a:rPr lang="en-GB" dirty="0"/>
              <a:t> </a:t>
            </a:r>
            <a:r>
              <a:rPr lang="en-GB" dirty="0" err="1"/>
              <a:t>class</a:t>
            </a:r>
            <a:endParaRPr lang="en-GB" dirty="0"/>
          </a:p>
        </p:txBody>
      </p:sp>
      <p:sp>
        <p:nvSpPr>
          <p:cNvPr id="3" name="Zástupný symbol pro obsah 2">
            <a:extLst>
              <a:ext uri="{FF2B5EF4-FFF2-40B4-BE49-F238E27FC236}">
                <a16:creationId xmlns:a16="http://schemas.microsoft.com/office/drawing/2014/main" id="{A33E7883-4CA3-415D-A7A8-FF869293B6D5}"/>
              </a:ext>
            </a:extLst>
          </p:cNvPr>
          <p:cNvSpPr>
            <a:spLocks noGrp="1"/>
          </p:cNvSpPr>
          <p:nvPr>
            <p:ph idx="1"/>
          </p:nvPr>
        </p:nvSpPr>
        <p:spPr/>
        <p:txBody>
          <a:bodyPr>
            <a:normAutofit fontScale="85000" lnSpcReduction="20000"/>
          </a:bodyPr>
          <a:lstStyle/>
          <a:p>
            <a:pPr marL="0" indent="0" algn="ctr">
              <a:buNone/>
            </a:pPr>
            <a:r>
              <a:rPr lang="en-GB" b="1" dirty="0"/>
              <a:t>The two bodies </a:t>
            </a:r>
          </a:p>
          <a:p>
            <a:pPr>
              <a:buFont typeface="Arial" panose="020B0604020202020204" pitchFamily="34" charset="0"/>
              <a:buChar char="•"/>
            </a:pPr>
            <a:r>
              <a:rPr lang="cs-CZ" dirty="0"/>
              <a:t> </a:t>
            </a:r>
            <a:r>
              <a:rPr lang="en-GB" dirty="0"/>
              <a:t>Compulsory reading</a:t>
            </a:r>
            <a:endParaRPr lang="cs-CZ" dirty="0"/>
          </a:p>
          <a:p>
            <a:pPr lvl="1">
              <a:buFont typeface="Arial" panose="020B0604020202020204" pitchFamily="34" charset="0"/>
              <a:buChar char="•"/>
            </a:pPr>
            <a:r>
              <a:rPr lang="en-GB" dirty="0"/>
              <a:t>Douglas, M. (2004) [1970]. The two bodies. </a:t>
            </a:r>
            <a:r>
              <a:rPr lang="en-GB" i="1" dirty="0"/>
              <a:t>In Douglas, M., Natural symbols</a:t>
            </a:r>
            <a:r>
              <a:rPr lang="en-GB" dirty="0"/>
              <a:t>, pp. 72-91. Taylor &amp; Francis e-Library.</a:t>
            </a:r>
          </a:p>
          <a:p>
            <a:pPr>
              <a:buFont typeface="Arial" panose="020B0604020202020204" pitchFamily="34" charset="0"/>
              <a:buChar char="•"/>
            </a:pPr>
            <a:r>
              <a:rPr lang="cs-CZ" dirty="0"/>
              <a:t> </a:t>
            </a:r>
            <a:r>
              <a:rPr lang="en-GB" dirty="0"/>
              <a:t>Guiding questions</a:t>
            </a:r>
          </a:p>
          <a:p>
            <a:pPr lvl="1">
              <a:buFont typeface="Arial" panose="020B0604020202020204" pitchFamily="34" charset="0"/>
              <a:buChar char="•"/>
            </a:pPr>
            <a:r>
              <a:rPr lang="en-GB" dirty="0"/>
              <a:t>Which two bodies are at stake?</a:t>
            </a:r>
          </a:p>
          <a:p>
            <a:pPr lvl="1">
              <a:buFont typeface="Arial" panose="020B0604020202020204" pitchFamily="34" charset="0"/>
              <a:buChar char="•"/>
            </a:pPr>
            <a:r>
              <a:rPr lang="en-GB" dirty="0"/>
              <a:t>What is the relationship between them?</a:t>
            </a:r>
          </a:p>
          <a:p>
            <a:pPr lvl="1">
              <a:buFont typeface="Arial" panose="020B0604020202020204" pitchFamily="34" charset="0"/>
              <a:buChar char="•"/>
            </a:pPr>
            <a:r>
              <a:rPr lang="en-GB" dirty="0"/>
              <a:t>What kind of role plays symbols in this relationship?</a:t>
            </a:r>
          </a:p>
          <a:p>
            <a:pPr lvl="1">
              <a:buFont typeface="Arial" panose="020B0604020202020204" pitchFamily="34" charset="0"/>
              <a:buChar char="•"/>
            </a:pPr>
            <a:r>
              <a:rPr lang="en-GB" dirty="0"/>
              <a:t>What kind of  role plays control in it?</a:t>
            </a:r>
          </a:p>
          <a:p>
            <a:pPr lvl="1">
              <a:buFont typeface="Arial" panose="020B0604020202020204" pitchFamily="34" charset="0"/>
              <a:buChar char="•"/>
            </a:pPr>
            <a:r>
              <a:rPr lang="en-GB" dirty="0"/>
              <a:t>What is the role of understanding and experience in this process?</a:t>
            </a:r>
          </a:p>
          <a:p>
            <a:pPr lvl="1">
              <a:buFont typeface="Arial" panose="020B0604020202020204" pitchFamily="34" charset="0"/>
              <a:buChar char="•"/>
            </a:pPr>
            <a:r>
              <a:rPr lang="en-GB" dirty="0"/>
              <a:t>What is the purity rule?</a:t>
            </a:r>
          </a:p>
          <a:p>
            <a:pPr>
              <a:buFont typeface="Arial" panose="020B0604020202020204" pitchFamily="34" charset="0"/>
              <a:buChar char="•"/>
            </a:pPr>
            <a:r>
              <a:rPr lang="cs-CZ"/>
              <a:t> </a:t>
            </a:r>
            <a:r>
              <a:rPr lang="en-GB"/>
              <a:t>Discussion </a:t>
            </a:r>
            <a:r>
              <a:rPr lang="en-GB" dirty="0"/>
              <a:t>questions</a:t>
            </a:r>
          </a:p>
          <a:p>
            <a:pPr lvl="1">
              <a:buFont typeface="Arial" panose="020B0604020202020204" pitchFamily="34" charset="0"/>
              <a:buChar char="•"/>
            </a:pPr>
            <a:r>
              <a:rPr lang="en-GB" dirty="0"/>
              <a:t>Can you think about more examples of these two bodies relationship expression?</a:t>
            </a:r>
          </a:p>
          <a:p>
            <a:pPr lvl="2">
              <a:buFont typeface="Arial" panose="020B0604020202020204" pitchFamily="34" charset="0"/>
              <a:buChar char="•"/>
            </a:pPr>
            <a:r>
              <a:rPr lang="en-GB" dirty="0"/>
              <a:t>In relation to gender, beauty, eating, illness, health, sexual behaviour, death?</a:t>
            </a:r>
          </a:p>
          <a:p>
            <a:pPr lvl="1">
              <a:buFont typeface="Arial" panose="020B0604020202020204" pitchFamily="34" charset="0"/>
              <a:buChar char="•"/>
            </a:pPr>
            <a:r>
              <a:rPr lang="en-GB" dirty="0"/>
              <a:t>What is the difference between the approaches to body-society relationships of </a:t>
            </a:r>
            <a:r>
              <a:rPr lang="en-GB" dirty="0" err="1"/>
              <a:t>Mauss</a:t>
            </a:r>
            <a:r>
              <a:rPr lang="en-GB" dirty="0"/>
              <a:t> and Douglas?</a:t>
            </a:r>
          </a:p>
          <a:p>
            <a:pPr>
              <a:buFont typeface="Arial" panose="020B0604020202020204" pitchFamily="34" charset="0"/>
              <a:buChar char="•"/>
            </a:pPr>
            <a:endParaRPr lang="cs-CZ"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2176450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7CFECE-4708-4CF1-8EA2-AB31AFD9E177}"/>
              </a:ext>
            </a:extLst>
          </p:cNvPr>
          <p:cNvSpPr>
            <a:spLocks noGrp="1"/>
          </p:cNvSpPr>
          <p:nvPr>
            <p:ph type="title"/>
          </p:nvPr>
        </p:nvSpPr>
        <p:spPr>
          <a:xfrm>
            <a:off x="1024128" y="585216"/>
            <a:ext cx="3133581" cy="1499616"/>
          </a:xfrm>
        </p:spPr>
        <p:txBody>
          <a:bodyPr>
            <a:normAutofit/>
          </a:bodyPr>
          <a:lstStyle/>
          <a:p>
            <a:r>
              <a:rPr lang="cs-CZ" sz="4000" dirty="0" err="1"/>
              <a:t>Thank</a:t>
            </a:r>
            <a:r>
              <a:rPr lang="cs-CZ" sz="4000" dirty="0"/>
              <a:t> </a:t>
            </a:r>
            <a:r>
              <a:rPr lang="cs-CZ" sz="4000" dirty="0" err="1"/>
              <a:t>you</a:t>
            </a:r>
            <a:r>
              <a:rPr lang="cs-CZ" sz="4000" dirty="0"/>
              <a:t> </a:t>
            </a:r>
            <a:r>
              <a:rPr lang="cs-CZ" sz="4000" dirty="0" err="1"/>
              <a:t>for</a:t>
            </a:r>
            <a:r>
              <a:rPr lang="cs-CZ" sz="4000" dirty="0"/>
              <a:t> </a:t>
            </a:r>
            <a:r>
              <a:rPr lang="cs-CZ" sz="4000" dirty="0" err="1"/>
              <a:t>your</a:t>
            </a:r>
            <a:r>
              <a:rPr lang="cs-CZ" sz="4000" dirty="0"/>
              <a:t> </a:t>
            </a:r>
            <a:r>
              <a:rPr lang="cs-CZ" sz="4000" dirty="0" err="1"/>
              <a:t>attention</a:t>
            </a:r>
            <a:r>
              <a:rPr lang="cs-CZ" sz="4000" dirty="0"/>
              <a:t>!</a:t>
            </a:r>
            <a:br>
              <a:rPr lang="cs-CZ" sz="4000" dirty="0"/>
            </a:br>
            <a:r>
              <a:rPr lang="cs-CZ" sz="900" dirty="0">
                <a:hlinkClick r:id="rId2"/>
              </a:rPr>
              <a:t>https://giphy.com/gifs/mSP38baPbhrIA</a:t>
            </a:r>
            <a:endParaRPr lang="cs-CZ" sz="900" dirty="0"/>
          </a:p>
        </p:txBody>
      </p:sp>
      <p:sp>
        <p:nvSpPr>
          <p:cNvPr id="11" name="Content Placeholder 10">
            <a:extLst>
              <a:ext uri="{FF2B5EF4-FFF2-40B4-BE49-F238E27FC236}">
                <a16:creationId xmlns:a16="http://schemas.microsoft.com/office/drawing/2014/main" id="{D2CC6114-D708-4308-A6A7-50E8FEF6CE58}"/>
              </a:ext>
            </a:extLst>
          </p:cNvPr>
          <p:cNvSpPr>
            <a:spLocks noGrp="1"/>
          </p:cNvSpPr>
          <p:nvPr>
            <p:ph idx="1"/>
          </p:nvPr>
        </p:nvSpPr>
        <p:spPr>
          <a:xfrm>
            <a:off x="1024128" y="2286000"/>
            <a:ext cx="3133580" cy="3931920"/>
          </a:xfrm>
        </p:spPr>
        <p:txBody>
          <a:bodyPr>
            <a:normAutofit/>
          </a:bodyPr>
          <a:lstStyle/>
          <a:p>
            <a:endParaRPr lang="en-US" sz="1600"/>
          </a:p>
        </p:txBody>
      </p:sp>
      <p:pic>
        <p:nvPicPr>
          <p:cNvPr id="7" name="Zástupný obsah 6">
            <a:extLst>
              <a:ext uri="{FF2B5EF4-FFF2-40B4-BE49-F238E27FC236}">
                <a16:creationId xmlns:a16="http://schemas.microsoft.com/office/drawing/2014/main" id="{07478EB5-C7FF-4EDF-8487-8A089C82DE98}"/>
              </a:ext>
            </a:extLst>
          </p:cNvPr>
          <p:cNvPicPr>
            <a:picLocks noChangeAspect="1"/>
          </p:cNvPicPr>
          <p:nvPr/>
        </p:nvPicPr>
        <p:blipFill>
          <a:blip r:embed="rId3"/>
          <a:stretch>
            <a:fillRect/>
          </a:stretch>
        </p:blipFill>
        <p:spPr>
          <a:xfrm>
            <a:off x="4642342" y="665169"/>
            <a:ext cx="6909577" cy="5527661"/>
          </a:xfrm>
          <a:prstGeom prst="rect">
            <a:avLst/>
          </a:prstGeom>
        </p:spPr>
      </p:pic>
    </p:spTree>
    <p:extLst>
      <p:ext uri="{BB962C8B-B14F-4D97-AF65-F5344CB8AC3E}">
        <p14:creationId xmlns:p14="http://schemas.microsoft.com/office/powerpoint/2010/main" val="2710809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literaTURE</a:t>
            </a:r>
            <a:endParaRPr lang="cs-CZ" dirty="0"/>
          </a:p>
        </p:txBody>
      </p:sp>
      <p:sp>
        <p:nvSpPr>
          <p:cNvPr id="3" name="Zástupný symbol pro obsah 2"/>
          <p:cNvSpPr>
            <a:spLocks noGrp="1"/>
          </p:cNvSpPr>
          <p:nvPr>
            <p:ph idx="1"/>
          </p:nvPr>
        </p:nvSpPr>
        <p:spPr/>
        <p:txBody>
          <a:bodyPr/>
          <a:lstStyle/>
          <a:p>
            <a:pPr>
              <a:buFont typeface="Arial" panose="020B0604020202020204" pitchFamily="34" charset="0"/>
              <a:buChar char="•"/>
            </a:pPr>
            <a:r>
              <a:rPr lang="en-US" sz="2400" dirty="0" err="1"/>
              <a:t>Mauss</a:t>
            </a:r>
            <a:r>
              <a:rPr lang="en-US" sz="2400" dirty="0"/>
              <a:t>, Marcel (</a:t>
            </a:r>
            <a:r>
              <a:rPr lang="en-US" sz="2400" dirty="0" smtClean="0"/>
              <a:t>200</a:t>
            </a:r>
            <a:r>
              <a:rPr lang="cs-CZ" sz="2400" dirty="0" smtClean="0"/>
              <a:t>6</a:t>
            </a:r>
            <a:r>
              <a:rPr lang="en-US" sz="2400" dirty="0" smtClean="0"/>
              <a:t>) </a:t>
            </a:r>
            <a:r>
              <a:rPr lang="en-US" sz="2400" dirty="0"/>
              <a:t>[1935]. </a:t>
            </a:r>
            <a:r>
              <a:rPr lang="en-US" sz="2400" dirty="0" smtClean="0"/>
              <a:t>Techniques </a:t>
            </a:r>
            <a:r>
              <a:rPr lang="en-US" sz="2400" dirty="0"/>
              <a:t>of the body. </a:t>
            </a:r>
            <a:r>
              <a:rPr lang="en-US" sz="2400" i="1" dirty="0"/>
              <a:t>In </a:t>
            </a:r>
            <a:r>
              <a:rPr lang="cs-CZ" sz="2400" i="1" dirty="0" err="1" smtClean="0"/>
              <a:t>Schlanger</a:t>
            </a:r>
            <a:r>
              <a:rPr lang="cs-CZ" sz="2400" i="1" dirty="0" smtClean="0"/>
              <a:t>, N. </a:t>
            </a:r>
            <a:r>
              <a:rPr lang="cs-CZ" sz="2400" i="1" dirty="0" err="1" smtClean="0"/>
              <a:t>ed</a:t>
            </a:r>
            <a:r>
              <a:rPr lang="cs-CZ" sz="2400" i="1" dirty="0" smtClean="0"/>
              <a:t>. Marcel </a:t>
            </a:r>
            <a:r>
              <a:rPr lang="cs-CZ" sz="2400" i="1" dirty="0" err="1" smtClean="0"/>
              <a:t>Mauss</a:t>
            </a:r>
            <a:r>
              <a:rPr lang="cs-CZ" sz="2400" i="1" dirty="0" smtClean="0"/>
              <a:t>, </a:t>
            </a:r>
            <a:r>
              <a:rPr lang="cs-CZ" sz="2400" i="1" dirty="0" err="1" smtClean="0"/>
              <a:t>Techniques</a:t>
            </a:r>
            <a:r>
              <a:rPr lang="cs-CZ" sz="2400" i="1" dirty="0" smtClean="0"/>
              <a:t>, technology and </a:t>
            </a:r>
            <a:r>
              <a:rPr lang="cs-CZ" sz="2400" i="1" dirty="0" err="1" smtClean="0"/>
              <a:t>civilization</a:t>
            </a:r>
            <a:r>
              <a:rPr lang="cs-CZ" sz="2400" i="1" dirty="0" smtClean="0"/>
              <a:t>. </a:t>
            </a:r>
            <a:r>
              <a:rPr lang="cs-CZ" sz="2400" dirty="0" err="1" smtClean="0"/>
              <a:t>Berghahn</a:t>
            </a:r>
            <a:r>
              <a:rPr lang="cs-CZ" sz="2400" dirty="0" smtClean="0"/>
              <a:t> </a:t>
            </a:r>
            <a:r>
              <a:rPr lang="cs-CZ" sz="2400" dirty="0" err="1" smtClean="0"/>
              <a:t>Books</a:t>
            </a:r>
            <a:r>
              <a:rPr lang="en-US" sz="2400" dirty="0" smtClean="0"/>
              <a:t>, </a:t>
            </a:r>
            <a:r>
              <a:rPr lang="en-US" sz="2400" dirty="0"/>
              <a:t>pp. </a:t>
            </a:r>
            <a:r>
              <a:rPr lang="cs-CZ" sz="2400" dirty="0" smtClean="0"/>
              <a:t>77-95</a:t>
            </a:r>
            <a:r>
              <a:rPr lang="en-US" sz="2400" dirty="0" smtClean="0"/>
              <a:t>.</a:t>
            </a:r>
            <a:endParaRPr lang="cs-CZ" sz="2400" dirty="0"/>
          </a:p>
          <a:p>
            <a:pPr>
              <a:buFont typeface="Arial" panose="020B0604020202020204" pitchFamily="34" charset="0"/>
              <a:buChar char="•"/>
            </a:pPr>
            <a:r>
              <a:rPr lang="cs-CZ" sz="2400" dirty="0" err="1"/>
              <a:t>Kaščák</a:t>
            </a:r>
            <a:r>
              <a:rPr lang="cs-CZ" sz="2400" dirty="0"/>
              <a:t>, O., </a:t>
            </a:r>
            <a:r>
              <a:rPr lang="cs-CZ" sz="2400" dirty="0" err="1"/>
              <a:t>Obertová</a:t>
            </a:r>
            <a:r>
              <a:rPr lang="cs-CZ" sz="2400" dirty="0"/>
              <a:t>, Z. (2012). </a:t>
            </a:r>
            <a:r>
              <a:rPr lang="pl-PL" sz="2400" dirty="0"/>
              <a:t>Školská etnografia tela, jej východiska, podoby a potenciály. Český lid, 99 (1), pp. 1-22.</a:t>
            </a:r>
            <a:endParaRPr lang="cs-CZ" dirty="0"/>
          </a:p>
        </p:txBody>
      </p:sp>
    </p:spTree>
    <p:extLst>
      <p:ext uri="{BB962C8B-B14F-4D97-AF65-F5344CB8AC3E}">
        <p14:creationId xmlns:p14="http://schemas.microsoft.com/office/powerpoint/2010/main" val="988649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EE9BC-7E48-40B0-896E-85EBDD7F1C4C}"/>
              </a:ext>
            </a:extLst>
          </p:cNvPr>
          <p:cNvSpPr>
            <a:spLocks noGrp="1"/>
          </p:cNvSpPr>
          <p:nvPr>
            <p:ph type="title"/>
          </p:nvPr>
        </p:nvSpPr>
        <p:spPr/>
        <p:txBody>
          <a:bodyPr/>
          <a:lstStyle/>
          <a:p>
            <a:r>
              <a:rPr lang="en-GB" dirty="0"/>
              <a:t>Body in social science </a:t>
            </a:r>
            <a:br>
              <a:rPr lang="en-GB" dirty="0"/>
            </a:br>
            <a:r>
              <a:rPr lang="en-GB" sz="2000" dirty="0"/>
              <a:t>(</a:t>
            </a:r>
            <a:r>
              <a:rPr lang="en-GB" sz="2000" dirty="0" err="1"/>
              <a:t>Lock</a:t>
            </a:r>
            <a:r>
              <a:rPr lang="en-GB" sz="2000" dirty="0"/>
              <a:t> 1993)</a:t>
            </a:r>
          </a:p>
        </p:txBody>
      </p:sp>
      <p:sp>
        <p:nvSpPr>
          <p:cNvPr id="3" name="Zástupný symbol pro obsah 2">
            <a:extLst>
              <a:ext uri="{FF2B5EF4-FFF2-40B4-BE49-F238E27FC236}">
                <a16:creationId xmlns:a16="http://schemas.microsoft.com/office/drawing/2014/main" id="{2612B13A-024B-4225-B39C-19B93EBC6ABF}"/>
              </a:ext>
            </a:extLst>
          </p:cNvPr>
          <p:cNvSpPr>
            <a:spLocks noGrp="1"/>
          </p:cNvSpPr>
          <p:nvPr>
            <p:ph idx="1"/>
          </p:nvPr>
        </p:nvSpPr>
        <p:spPr/>
        <p:txBody>
          <a:bodyPr>
            <a:normAutofit/>
          </a:bodyPr>
          <a:lstStyle/>
          <a:p>
            <a:pPr marL="0" indent="0" algn="ctr">
              <a:buNone/>
            </a:pPr>
            <a:r>
              <a:rPr lang="en-GB" sz="1600" dirty="0"/>
              <a:t> Body as a medium of social interaction might seem a core of anthropological research </a:t>
            </a:r>
          </a:p>
          <a:p>
            <a:pPr>
              <a:buFont typeface="Arial" panose="020B0604020202020204" pitchFamily="34" charset="0"/>
              <a:buChar char="•"/>
            </a:pPr>
            <a:r>
              <a:rPr lang="en-GB" sz="1600" dirty="0">
                <a:solidFill>
                  <a:srgbClr val="FF0000"/>
                </a:solidFill>
              </a:rPr>
              <a:t> 17th cent + * modern science</a:t>
            </a:r>
            <a:endParaRPr lang="en-GB" sz="1600" dirty="0"/>
          </a:p>
          <a:p>
            <a:pPr>
              <a:buFont typeface="Arial" panose="020B0604020202020204" pitchFamily="34" charset="0"/>
              <a:buChar char="•"/>
            </a:pPr>
            <a:r>
              <a:rPr lang="en-GB" sz="1600" dirty="0"/>
              <a:t> Cartesian assumption – the world is made by the thinking nonmaterial element and by material substance, rationally accessible </a:t>
            </a:r>
          </a:p>
          <a:p>
            <a:pPr>
              <a:buFont typeface="Arial" panose="020B0604020202020204" pitchFamily="34" charset="0"/>
              <a:buChar char="•"/>
            </a:pPr>
            <a:r>
              <a:rPr lang="en-GB" sz="1600" dirty="0"/>
              <a:t> objective vs. subjective</a:t>
            </a:r>
          </a:p>
          <a:p>
            <a:pPr>
              <a:buFont typeface="Arial" panose="020B0604020202020204" pitchFamily="34" charset="0"/>
              <a:buChar char="•"/>
            </a:pPr>
            <a:r>
              <a:rPr lang="en-GB" sz="1600" dirty="0">
                <a:cs typeface="Arial" panose="020B0604020202020204" pitchFamily="34" charset="0"/>
              </a:rPr>
              <a:t> →</a:t>
            </a:r>
            <a:r>
              <a:rPr lang="en-GB" sz="1600" dirty="0"/>
              <a:t> body falls into the domain of natural sciences</a:t>
            </a:r>
          </a:p>
          <a:p>
            <a:pPr>
              <a:buFont typeface="Arial" panose="020B0604020202020204" pitchFamily="34" charset="0"/>
              <a:buChar char="•"/>
            </a:pPr>
            <a:r>
              <a:rPr lang="en-GB" sz="1600" dirty="0"/>
              <a:t> body = universal biological base for a cultural filling</a:t>
            </a:r>
          </a:p>
          <a:p>
            <a:pPr>
              <a:buFont typeface="Arial" panose="020B0604020202020204" pitchFamily="34" charset="0"/>
              <a:buChar char="•"/>
            </a:pPr>
            <a:r>
              <a:rPr lang="en-GB" sz="1600" dirty="0">
                <a:solidFill>
                  <a:srgbClr val="FF0000"/>
                </a:solidFill>
              </a:rPr>
              <a:t> from 20</a:t>
            </a:r>
            <a:r>
              <a:rPr lang="en-GB" sz="1600" baseline="30000" dirty="0">
                <a:solidFill>
                  <a:srgbClr val="FF0000"/>
                </a:solidFill>
              </a:rPr>
              <a:t>th</a:t>
            </a:r>
            <a:r>
              <a:rPr lang="en-GB" sz="1600" dirty="0">
                <a:solidFill>
                  <a:srgbClr val="FF0000"/>
                </a:solidFill>
              </a:rPr>
              <a:t> cent 70’ - the interest from the area of social sciences</a:t>
            </a:r>
          </a:p>
          <a:p>
            <a:pPr>
              <a:buFont typeface="Arial" panose="020B0604020202020204" pitchFamily="34" charset="0"/>
              <a:buChar char="•"/>
            </a:pPr>
            <a:r>
              <a:rPr lang="en-GB" sz="1600" dirty="0"/>
              <a:t> decentralization of the physical body from the domain of natural science question of the assumption of western epistemology – a basic for a production of natural facts</a:t>
            </a:r>
          </a:p>
          <a:p>
            <a:pPr>
              <a:buFont typeface="Arial" panose="020B0604020202020204" pitchFamily="34" charset="0"/>
              <a:buChar char="•"/>
            </a:pPr>
            <a:r>
              <a:rPr lang="en-GB" sz="1600" dirty="0"/>
              <a:t> </a:t>
            </a:r>
            <a:r>
              <a:rPr lang="en-GB" sz="1600" dirty="0" err="1"/>
              <a:t>relativiz</a:t>
            </a:r>
            <a:r>
              <a:rPr lang="cs-CZ" sz="1600" dirty="0" err="1"/>
              <a:t>ation</a:t>
            </a:r>
            <a:r>
              <a:rPr lang="cs-CZ" sz="1600" dirty="0"/>
              <a:t> </a:t>
            </a:r>
            <a:r>
              <a:rPr lang="cs-CZ" sz="1600" dirty="0" err="1"/>
              <a:t>of</a:t>
            </a:r>
            <a:r>
              <a:rPr lang="en-GB" sz="1600" dirty="0"/>
              <a:t> the dichotomies nature vs. culture, self vs. others, mind vs. body</a:t>
            </a:r>
            <a:endParaRPr lang="en-GB" dirty="0"/>
          </a:p>
        </p:txBody>
      </p:sp>
    </p:spTree>
    <p:extLst>
      <p:ext uri="{BB962C8B-B14F-4D97-AF65-F5344CB8AC3E}">
        <p14:creationId xmlns:p14="http://schemas.microsoft.com/office/powerpoint/2010/main" val="3398155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CB9AAB-0A41-4A46-AB74-956B91ACBB77}"/>
              </a:ext>
            </a:extLst>
          </p:cNvPr>
          <p:cNvSpPr>
            <a:spLocks noGrp="1"/>
          </p:cNvSpPr>
          <p:nvPr>
            <p:ph type="title"/>
          </p:nvPr>
        </p:nvSpPr>
        <p:spPr/>
        <p:txBody>
          <a:bodyPr/>
          <a:lstStyle/>
          <a:p>
            <a:r>
              <a:rPr lang="cs-CZ" dirty="0"/>
              <a:t>Study </a:t>
            </a:r>
            <a:r>
              <a:rPr lang="cs-CZ" dirty="0" err="1"/>
              <a:t>of</a:t>
            </a:r>
            <a:r>
              <a:rPr lang="cs-CZ" dirty="0"/>
              <a:t> </a:t>
            </a:r>
            <a:r>
              <a:rPr lang="cs-CZ" dirty="0" err="1"/>
              <a:t>the</a:t>
            </a:r>
            <a:r>
              <a:rPr lang="cs-CZ" dirty="0"/>
              <a:t> body and </a:t>
            </a:r>
            <a:r>
              <a:rPr lang="cs-CZ" dirty="0" err="1"/>
              <a:t>praxis</a:t>
            </a:r>
            <a:r>
              <a:rPr lang="cs-CZ" dirty="0"/>
              <a:t/>
            </a:r>
            <a:br>
              <a:rPr lang="cs-CZ" dirty="0"/>
            </a:br>
            <a:r>
              <a:rPr lang="en-US" sz="2000" dirty="0" err="1"/>
              <a:t>soacial</a:t>
            </a:r>
            <a:r>
              <a:rPr lang="en-US" sz="2000" dirty="0"/>
              <a:t> changes that help to turn to body in social theory</a:t>
            </a:r>
            <a:r>
              <a:rPr lang="cs-CZ" sz="2000"/>
              <a:t> (</a:t>
            </a:r>
            <a:r>
              <a:rPr lang="cs-CZ" sz="2000" dirty="0" err="1"/>
              <a:t>Fraser</a:t>
            </a:r>
            <a:r>
              <a:rPr lang="cs-CZ" sz="2000" dirty="0"/>
              <a:t>, </a:t>
            </a:r>
            <a:r>
              <a:rPr lang="cs-CZ" sz="2000" dirty="0" err="1"/>
              <a:t>Greco</a:t>
            </a:r>
            <a:r>
              <a:rPr lang="cs-CZ" sz="2000" dirty="0"/>
              <a:t> 2005:2) </a:t>
            </a:r>
          </a:p>
        </p:txBody>
      </p:sp>
      <p:sp>
        <p:nvSpPr>
          <p:cNvPr id="3" name="Zástupný symbol pro obsah 2">
            <a:extLst>
              <a:ext uri="{FF2B5EF4-FFF2-40B4-BE49-F238E27FC236}">
                <a16:creationId xmlns:a16="http://schemas.microsoft.com/office/drawing/2014/main" id="{F813F444-1DAD-477B-9962-E2450153D5A8}"/>
              </a:ext>
            </a:extLst>
          </p:cNvPr>
          <p:cNvSpPr>
            <a:spLocks noGrp="1"/>
          </p:cNvSpPr>
          <p:nvPr>
            <p:ph idx="1"/>
          </p:nvPr>
        </p:nvSpPr>
        <p:spPr>
          <a:xfrm>
            <a:off x="759125" y="2084832"/>
            <a:ext cx="10524226" cy="4643771"/>
          </a:xfrm>
        </p:spPr>
        <p:txBody>
          <a:bodyPr>
            <a:normAutofit fontScale="77500" lnSpcReduction="20000"/>
          </a:bodyPr>
          <a:lstStyle/>
          <a:p>
            <a:pPr>
              <a:buFont typeface="Arial" panose="020B0604020202020204" pitchFamily="34" charset="0"/>
              <a:buChar char="•"/>
            </a:pPr>
            <a:r>
              <a:rPr lang="en-GB" dirty="0"/>
              <a:t>  rise of „somatic society“ (Turner 1996: 6)</a:t>
            </a:r>
          </a:p>
          <a:p>
            <a:pPr lvl="1">
              <a:buFont typeface="Arial" panose="020B0604020202020204" pitchFamily="34" charset="0"/>
              <a:buChar char="•"/>
            </a:pPr>
            <a:r>
              <a:rPr lang="en-GB" dirty="0"/>
              <a:t>transition to post</a:t>
            </a:r>
            <a:r>
              <a:rPr lang="cs-CZ" dirty="0"/>
              <a:t>-</a:t>
            </a:r>
            <a:r>
              <a:rPr lang="en-GB" dirty="0"/>
              <a:t>industrial society</a:t>
            </a:r>
          </a:p>
          <a:p>
            <a:pPr lvl="2">
              <a:buFont typeface="Arial" panose="020B0604020202020204" pitchFamily="34" charset="0"/>
              <a:buChar char="•"/>
            </a:pPr>
            <a:r>
              <a:rPr lang="en-GB" dirty="0"/>
              <a:t>rise of op</a:t>
            </a:r>
            <a:r>
              <a:rPr lang="cs-CZ" dirty="0"/>
              <a:t>p</a:t>
            </a:r>
            <a:r>
              <a:rPr lang="en-GB" dirty="0" err="1"/>
              <a:t>ortunities</a:t>
            </a:r>
            <a:r>
              <a:rPr lang="en-GB" dirty="0"/>
              <a:t> for leisure</a:t>
            </a:r>
          </a:p>
          <a:p>
            <a:pPr lvl="2">
              <a:buFont typeface="Arial" panose="020B0604020202020204" pitchFamily="34" charset="0"/>
              <a:buChar char="•"/>
            </a:pPr>
            <a:r>
              <a:rPr lang="en-GB" dirty="0"/>
              <a:t>importance of consumption</a:t>
            </a:r>
          </a:p>
          <a:p>
            <a:pPr lvl="2">
              <a:buFont typeface="Arial" panose="020B0604020202020204" pitchFamily="34" charset="0"/>
              <a:buChar char="•"/>
            </a:pPr>
            <a:r>
              <a:rPr lang="en-GB" dirty="0"/>
              <a:t>erosion of „</a:t>
            </a:r>
            <a:r>
              <a:rPr lang="en-GB" dirty="0" err="1"/>
              <a:t>puri</a:t>
            </a:r>
            <a:r>
              <a:rPr lang="cs-CZ" dirty="0" err="1"/>
              <a:t>tani</a:t>
            </a:r>
            <a:r>
              <a:rPr lang="en-GB" dirty="0" err="1"/>
              <a:t>cal</a:t>
            </a:r>
            <a:r>
              <a:rPr lang="en-GB" dirty="0"/>
              <a:t> orthodoxy“ (Fraser, Greco 2005: 2)</a:t>
            </a:r>
          </a:p>
          <a:p>
            <a:pPr lvl="2">
              <a:buFont typeface="Arial" panose="020B0604020202020204" pitchFamily="34" charset="0"/>
              <a:buChar char="•"/>
            </a:pPr>
            <a:r>
              <a:rPr lang="en-GB" dirty="0"/>
              <a:t>legitimation of pleasure – bodily hedonism</a:t>
            </a:r>
          </a:p>
          <a:p>
            <a:pPr>
              <a:buFont typeface="Arial" panose="020B0604020202020204" pitchFamily="34" charset="0"/>
              <a:buChar char="•"/>
            </a:pPr>
            <a:r>
              <a:rPr lang="en-GB" dirty="0"/>
              <a:t> transformation of intimacy (Giddens 1991a)</a:t>
            </a:r>
          </a:p>
          <a:p>
            <a:pPr lvl="1">
              <a:buFont typeface="Arial" panose="020B0604020202020204" pitchFamily="34" charset="0"/>
              <a:buChar char="•"/>
            </a:pPr>
            <a:r>
              <a:rPr lang="en-GB" dirty="0"/>
              <a:t>body as a vehicle of new emotional intensities in interpersonal interaction </a:t>
            </a:r>
          </a:p>
          <a:p>
            <a:pPr>
              <a:buFont typeface="Arial" panose="020B0604020202020204" pitchFamily="34" charset="0"/>
              <a:buChar char="•"/>
            </a:pPr>
            <a:r>
              <a:rPr lang="en-GB" dirty="0"/>
              <a:t> shift in demographic structure of western societies</a:t>
            </a:r>
          </a:p>
          <a:p>
            <a:pPr>
              <a:buFont typeface="Arial" panose="020B0604020202020204" pitchFamily="34" charset="0"/>
              <a:buChar char="•"/>
            </a:pPr>
            <a:r>
              <a:rPr lang="en-GB" dirty="0"/>
              <a:t> epidemiological shift</a:t>
            </a:r>
          </a:p>
          <a:p>
            <a:pPr lvl="1">
              <a:buFont typeface="Arial" panose="020B0604020202020204" pitchFamily="34" charset="0"/>
              <a:buChar char="•"/>
            </a:pPr>
            <a:r>
              <a:rPr lang="en-GB" dirty="0"/>
              <a:t>„no man`s land between health and disease“ </a:t>
            </a:r>
          </a:p>
          <a:p>
            <a:pPr lvl="1">
              <a:buFont typeface="Arial" panose="020B0604020202020204" pitchFamily="34" charset="0"/>
              <a:buChar char="•"/>
            </a:pPr>
            <a:r>
              <a:rPr lang="en-GB" dirty="0"/>
              <a:t>still not possible curing conditions with life-threatening potential </a:t>
            </a:r>
          </a:p>
          <a:p>
            <a:pPr lvl="1">
              <a:buFont typeface="Arial" panose="020B0604020202020204" pitchFamily="34" charset="0"/>
              <a:buChar char="•"/>
            </a:pPr>
            <a:r>
              <a:rPr lang="en-GB" dirty="0"/>
              <a:t> illnesses integrated into patterns of work and leisure</a:t>
            </a:r>
          </a:p>
          <a:p>
            <a:pPr lvl="1">
              <a:buFont typeface="Arial" panose="020B0604020202020204" pitchFamily="34" charset="0"/>
              <a:buChar char="•"/>
            </a:pPr>
            <a:r>
              <a:rPr lang="en-GB" dirty="0"/>
              <a:t> living with illness makes body a problematic aspect of life</a:t>
            </a:r>
          </a:p>
          <a:p>
            <a:pPr lvl="1">
              <a:buFont typeface="Arial" panose="020B0604020202020204" pitchFamily="34" charset="0"/>
              <a:buChar char="•"/>
            </a:pPr>
            <a:r>
              <a:rPr lang="en-GB" dirty="0"/>
              <a:t> emphasis on prevention</a:t>
            </a:r>
          </a:p>
          <a:p>
            <a:pPr lvl="2">
              <a:buFont typeface="Arial" panose="020B0604020202020204" pitchFamily="34" charset="0"/>
              <a:buChar char="•"/>
            </a:pPr>
            <a:r>
              <a:rPr lang="en-GB" dirty="0"/>
              <a:t>the body no longer province of specialist</a:t>
            </a:r>
          </a:p>
          <a:p>
            <a:pPr>
              <a:buFont typeface="Arial" panose="020B0604020202020204" pitchFamily="34" charset="0"/>
              <a:buChar char="•"/>
            </a:pPr>
            <a:r>
              <a:rPr lang="en-GB" dirty="0"/>
              <a:t> development of biomedical technologies</a:t>
            </a:r>
          </a:p>
          <a:p>
            <a:pPr lvl="1">
              <a:buFont typeface="Arial" panose="020B0604020202020204" pitchFamily="34" charset="0"/>
              <a:buChar char="•"/>
            </a:pPr>
            <a:r>
              <a:rPr lang="en-GB" dirty="0"/>
              <a:t>limits of human body, personhood and identity                                                                                                       </a:t>
            </a:r>
          </a:p>
        </p:txBody>
      </p:sp>
    </p:spTree>
    <p:extLst>
      <p:ext uri="{BB962C8B-B14F-4D97-AF65-F5344CB8AC3E}">
        <p14:creationId xmlns:p14="http://schemas.microsoft.com/office/powerpoint/2010/main" val="2416750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r>
              <a:rPr lang="cs-CZ" dirty="0" err="1"/>
              <a:t>Techniques</a:t>
            </a:r>
            <a:r>
              <a:rPr lang="cs-CZ" dirty="0"/>
              <a:t> </a:t>
            </a:r>
            <a:r>
              <a:rPr lang="cs-CZ" dirty="0" err="1"/>
              <a:t>of</a:t>
            </a:r>
            <a:r>
              <a:rPr lang="cs-CZ" dirty="0"/>
              <a:t> </a:t>
            </a:r>
            <a:r>
              <a:rPr lang="cs-CZ" dirty="0" err="1"/>
              <a:t>the</a:t>
            </a:r>
            <a:r>
              <a:rPr lang="cs-CZ" dirty="0"/>
              <a:t> body </a:t>
            </a:r>
            <a:r>
              <a:rPr lang="en-US" dirty="0"/>
              <a:t>Reading:</a:t>
            </a:r>
            <a:br>
              <a:rPr lang="en-US" dirty="0"/>
            </a:br>
            <a:r>
              <a:rPr lang="cs-CZ" sz="2200" dirty="0" err="1"/>
              <a:t>marcel</a:t>
            </a:r>
            <a:r>
              <a:rPr lang="cs-CZ" sz="2200" dirty="0"/>
              <a:t> </a:t>
            </a:r>
            <a:r>
              <a:rPr lang="cs-CZ" sz="2200" dirty="0" err="1"/>
              <a:t>mauss</a:t>
            </a:r>
            <a:endParaRPr lang="cs-CZ" sz="2200" dirty="0"/>
          </a:p>
        </p:txBody>
      </p:sp>
      <p:sp>
        <p:nvSpPr>
          <p:cNvPr id="3" name="Zástupný symbol pro obsah 2"/>
          <p:cNvSpPr>
            <a:spLocks noGrp="1"/>
          </p:cNvSpPr>
          <p:nvPr>
            <p:ph idx="1"/>
          </p:nvPr>
        </p:nvSpPr>
        <p:spPr/>
        <p:txBody>
          <a:bodyPr>
            <a:normAutofit fontScale="77500" lnSpcReduction="20000"/>
          </a:bodyPr>
          <a:lstStyle/>
          <a:p>
            <a:pPr>
              <a:buFont typeface="Arial" panose="020B0604020202020204" pitchFamily="34" charset="0"/>
              <a:buChar char="•"/>
            </a:pPr>
            <a:r>
              <a:rPr lang="en-GB" dirty="0"/>
              <a:t> How was the text for reading?</a:t>
            </a:r>
          </a:p>
          <a:p>
            <a:pPr>
              <a:buFont typeface="Arial" panose="020B0604020202020204" pitchFamily="34" charset="0"/>
              <a:buChar char="•"/>
            </a:pPr>
            <a:endParaRPr lang="en-GB" dirty="0"/>
          </a:p>
          <a:p>
            <a:pPr marL="0" indent="0">
              <a:buNone/>
            </a:pPr>
            <a:r>
              <a:rPr lang="en-GB" dirty="0"/>
              <a:t>Situating the reading</a:t>
            </a:r>
          </a:p>
          <a:p>
            <a:pPr lvl="1">
              <a:buFont typeface="Arial" panose="020B0604020202020204" pitchFamily="34" charset="0"/>
              <a:buChar char="•"/>
            </a:pPr>
            <a:r>
              <a:rPr lang="en-GB" dirty="0"/>
              <a:t> time</a:t>
            </a:r>
          </a:p>
          <a:p>
            <a:pPr lvl="1">
              <a:buFont typeface="Arial" panose="020B0604020202020204" pitchFamily="34" charset="0"/>
              <a:buChar char="•"/>
            </a:pPr>
            <a:r>
              <a:rPr lang="en-GB" dirty="0"/>
              <a:t> space</a:t>
            </a:r>
          </a:p>
          <a:p>
            <a:pPr lvl="1">
              <a:buFont typeface="Arial" panose="020B0604020202020204" pitchFamily="34" charset="0"/>
              <a:buChar char="•"/>
            </a:pPr>
            <a:r>
              <a:rPr lang="en-GB" dirty="0"/>
              <a:t> methodology</a:t>
            </a:r>
          </a:p>
          <a:p>
            <a:pPr lvl="1">
              <a:buFont typeface="Arial" panose="020B0604020202020204" pitchFamily="34" charset="0"/>
              <a:buChar char="•"/>
            </a:pPr>
            <a:r>
              <a:rPr lang="en-GB" dirty="0"/>
              <a:t> mainstream? (p. 82</a:t>
            </a:r>
            <a:r>
              <a:rPr lang="cs-CZ" dirty="0"/>
              <a:t> - 83</a:t>
            </a:r>
            <a:r>
              <a:rPr lang="en-GB" dirty="0" smtClean="0"/>
              <a:t>)</a:t>
            </a:r>
          </a:p>
          <a:p>
            <a:pPr lvl="1">
              <a:buFont typeface="Arial" panose="020B0604020202020204" pitchFamily="34" charset="0"/>
              <a:buChar char="•"/>
            </a:pPr>
            <a:endParaRPr lang="en-GB" dirty="0" smtClean="0"/>
          </a:p>
          <a:p>
            <a:pPr>
              <a:buFont typeface="Arial" panose="020B0604020202020204" pitchFamily="34" charset="0"/>
              <a:buChar char="•"/>
            </a:pPr>
            <a:r>
              <a:rPr lang="en-GB" dirty="0"/>
              <a:t>What is the text about?</a:t>
            </a:r>
          </a:p>
          <a:p>
            <a:pPr>
              <a:buFont typeface="Arial" panose="020B0604020202020204" pitchFamily="34" charset="0"/>
              <a:buChar char="•"/>
            </a:pPr>
            <a:endParaRPr lang="en-GB" dirty="0"/>
          </a:p>
          <a:p>
            <a:pPr>
              <a:buFont typeface="Arial" panose="020B0604020202020204" pitchFamily="34" charset="0"/>
              <a:buChar char="•"/>
            </a:pPr>
            <a:r>
              <a:rPr lang="en-GB" dirty="0"/>
              <a:t> What is the main argument?</a:t>
            </a:r>
          </a:p>
          <a:p>
            <a:pPr>
              <a:buFont typeface="Arial" panose="020B0604020202020204" pitchFamily="34" charset="0"/>
              <a:buChar char="•"/>
            </a:pPr>
            <a:endParaRPr lang="en-GB" dirty="0"/>
          </a:p>
          <a:p>
            <a:pPr>
              <a:buFont typeface="Arial" panose="020B0604020202020204" pitchFamily="34" charset="0"/>
              <a:buChar char="•"/>
            </a:pPr>
            <a:r>
              <a:rPr lang="en-GB" dirty="0"/>
              <a:t> Questions/ Comments?</a:t>
            </a:r>
          </a:p>
          <a:p>
            <a:endParaRPr lang="cs-CZ" dirty="0"/>
          </a:p>
        </p:txBody>
      </p:sp>
    </p:spTree>
    <p:extLst>
      <p:ext uri="{BB962C8B-B14F-4D97-AF65-F5344CB8AC3E}">
        <p14:creationId xmlns:p14="http://schemas.microsoft.com/office/powerpoint/2010/main" val="19558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Marcel </a:t>
            </a:r>
            <a:r>
              <a:rPr lang="cs-CZ" dirty="0" err="1"/>
              <a:t>mauss</a:t>
            </a:r>
            <a:r>
              <a:rPr lang="cs-CZ" dirty="0"/>
              <a:t> (1872-1950)</a:t>
            </a:r>
          </a:p>
        </p:txBody>
      </p:sp>
      <p:sp>
        <p:nvSpPr>
          <p:cNvPr id="3" name="Zástupný symbol pro obsah 2"/>
          <p:cNvSpPr>
            <a:spLocks noGrp="1"/>
          </p:cNvSpPr>
          <p:nvPr>
            <p:ph idx="1"/>
          </p:nvPr>
        </p:nvSpPr>
        <p:spPr/>
        <p:txBody>
          <a:bodyPr>
            <a:normAutofit fontScale="92500" lnSpcReduction="10000"/>
          </a:bodyPr>
          <a:lstStyle/>
          <a:p>
            <a:pPr>
              <a:buFont typeface="Arial" panose="020B0604020202020204" pitchFamily="34" charset="0"/>
              <a:buChar char="•"/>
            </a:pPr>
            <a:r>
              <a:rPr lang="cs-CZ" dirty="0"/>
              <a:t> F</a:t>
            </a:r>
            <a:r>
              <a:rPr lang="en-GB" dirty="0" err="1"/>
              <a:t>rench</a:t>
            </a:r>
            <a:r>
              <a:rPr lang="en-GB" dirty="0"/>
              <a:t> sociologist and anthropologist</a:t>
            </a:r>
            <a:endParaRPr lang="cs-CZ" dirty="0"/>
          </a:p>
          <a:p>
            <a:pPr>
              <a:buFont typeface="Arial" panose="020B0604020202020204" pitchFamily="34" charset="0"/>
              <a:buChar char="•"/>
            </a:pPr>
            <a:endParaRPr lang="en-GB" dirty="0"/>
          </a:p>
          <a:p>
            <a:pPr>
              <a:buFont typeface="Arial" panose="020B0604020202020204" pitchFamily="34" charset="0"/>
              <a:buChar char="•"/>
            </a:pPr>
            <a:r>
              <a:rPr lang="en-GB" dirty="0"/>
              <a:t> regarded for a founder of French Social Anthropology</a:t>
            </a:r>
          </a:p>
          <a:p>
            <a:pPr lvl="2">
              <a:buFont typeface="Arial" panose="020B0604020202020204" pitchFamily="34" charset="0"/>
              <a:buChar char="•"/>
            </a:pPr>
            <a:r>
              <a:rPr lang="en-GB" dirty="0"/>
              <a:t> since1901 </a:t>
            </a:r>
            <a:r>
              <a:rPr lang="en-GB" dirty="0" err="1"/>
              <a:t>École</a:t>
            </a:r>
            <a:r>
              <a:rPr lang="en-GB" dirty="0"/>
              <a:t> </a:t>
            </a:r>
            <a:r>
              <a:rPr lang="en-GB" dirty="0" err="1"/>
              <a:t>pratique</a:t>
            </a:r>
            <a:r>
              <a:rPr lang="en-GB" dirty="0"/>
              <a:t> des </a:t>
            </a:r>
            <a:r>
              <a:rPr lang="en-GB" dirty="0" err="1"/>
              <a:t>hautes</a:t>
            </a:r>
            <a:r>
              <a:rPr lang="en-GB" dirty="0"/>
              <a:t> </a:t>
            </a:r>
            <a:r>
              <a:rPr lang="en-GB" dirty="0" err="1"/>
              <a:t>études</a:t>
            </a:r>
            <a:r>
              <a:rPr lang="en-GB" dirty="0"/>
              <a:t> „history of religion and primitive nations“</a:t>
            </a:r>
          </a:p>
          <a:p>
            <a:pPr lvl="2">
              <a:buFont typeface="Arial" panose="020B0604020202020204" pitchFamily="34" charset="0"/>
              <a:buChar char="•"/>
            </a:pPr>
            <a:r>
              <a:rPr lang="en-GB" dirty="0"/>
              <a:t> founder of a French Sociologist Institute (1924) and Institute of Ethnology (1926)</a:t>
            </a:r>
          </a:p>
          <a:p>
            <a:pPr lvl="2">
              <a:buFont typeface="Arial" panose="020B0604020202020204" pitchFamily="34" charset="0"/>
              <a:buChar char="•"/>
            </a:pPr>
            <a:r>
              <a:rPr lang="en-GB" dirty="0"/>
              <a:t> since 1931 professor of sociology - College de France</a:t>
            </a:r>
          </a:p>
          <a:p>
            <a:pPr lvl="2">
              <a:buFont typeface="Arial" panose="020B0604020202020204" pitchFamily="34" charset="0"/>
              <a:buChar char="•"/>
            </a:pPr>
            <a:r>
              <a:rPr lang="en-GB" dirty="0"/>
              <a:t> published and leaded </a:t>
            </a:r>
            <a:r>
              <a:rPr lang="en-GB" dirty="0" err="1"/>
              <a:t>L´Année</a:t>
            </a:r>
            <a:r>
              <a:rPr lang="en-GB" dirty="0"/>
              <a:t> </a:t>
            </a:r>
            <a:r>
              <a:rPr lang="en-GB" dirty="0" err="1"/>
              <a:t>Sociologique</a:t>
            </a:r>
            <a:endParaRPr lang="cs-CZ" dirty="0"/>
          </a:p>
          <a:p>
            <a:pPr marL="310896" lvl="2" indent="0">
              <a:buNone/>
            </a:pPr>
            <a:endParaRPr lang="en-GB" dirty="0"/>
          </a:p>
          <a:p>
            <a:pPr>
              <a:buFont typeface="Arial" panose="020B0604020202020204" pitchFamily="34" charset="0"/>
              <a:buChar char="•"/>
            </a:pPr>
            <a:r>
              <a:rPr lang="en-GB" dirty="0"/>
              <a:t> background, work</a:t>
            </a:r>
          </a:p>
          <a:p>
            <a:pPr lvl="2">
              <a:buFont typeface="Arial" panose="020B0604020202020204" pitchFamily="34" charset="0"/>
              <a:buChar char="•"/>
            </a:pPr>
            <a:r>
              <a:rPr lang="en-GB" dirty="0"/>
              <a:t>Student of Durkheim, teacher of Lévi-Strauss</a:t>
            </a:r>
          </a:p>
          <a:p>
            <a:pPr lvl="2">
              <a:buFont typeface="Arial" panose="020B0604020202020204" pitchFamily="34" charset="0"/>
              <a:buChar char="•"/>
            </a:pPr>
            <a:r>
              <a:rPr lang="en-GB" dirty="0"/>
              <a:t>No own fieldwork – </a:t>
            </a:r>
            <a:r>
              <a:rPr lang="en-GB" dirty="0" err="1" smtClean="0"/>
              <a:t>buil</a:t>
            </a:r>
            <a:r>
              <a:rPr lang="cs-CZ" dirty="0" smtClean="0"/>
              <a:t>¨t</a:t>
            </a:r>
            <a:r>
              <a:rPr lang="en-GB" dirty="0" smtClean="0"/>
              <a:t> </a:t>
            </a:r>
            <a:r>
              <a:rPr lang="en-GB" dirty="0"/>
              <a:t>on secondary data</a:t>
            </a:r>
          </a:p>
          <a:p>
            <a:pPr lvl="2">
              <a:buFont typeface="Arial" panose="020B0604020202020204" pitchFamily="34" charset="0"/>
              <a:buChar char="•"/>
            </a:pPr>
            <a:r>
              <a:rPr lang="en-GB" b="1" dirty="0"/>
              <a:t>Through the description </a:t>
            </a:r>
            <a:r>
              <a:rPr lang="cs-CZ" b="1" dirty="0" err="1"/>
              <a:t>a</a:t>
            </a:r>
            <a:r>
              <a:rPr lang="en-GB" b="1" dirty="0" err="1"/>
              <a:t>nd</a:t>
            </a:r>
            <a:r>
              <a:rPr lang="en-GB" b="1" dirty="0"/>
              <a:t> classification diverse societies and definition of theirs structural similarities the aim was </a:t>
            </a:r>
          </a:p>
          <a:p>
            <a:pPr lvl="2">
              <a:buFont typeface="Arial" panose="020B0604020202020204" pitchFamily="34" charset="0"/>
              <a:buChar char="•"/>
            </a:pPr>
            <a:r>
              <a:rPr lang="cs-CZ" b="1" dirty="0"/>
              <a:t>TO UNDERSTAND THE GENERAL DIMENSION OF SOCIAL LIFE</a:t>
            </a:r>
            <a:endParaRPr lang="en-GB" b="1" dirty="0"/>
          </a:p>
          <a:p>
            <a:pPr lvl="2">
              <a:buFont typeface="Arial" panose="020B0604020202020204" pitchFamily="34" charset="0"/>
              <a:buChar char="•"/>
            </a:pPr>
            <a:r>
              <a:rPr lang="en-GB" b="1" dirty="0"/>
              <a:t>The Gift (</a:t>
            </a:r>
            <a:r>
              <a:rPr lang="en-GB" dirty="0" err="1"/>
              <a:t>Essai</a:t>
            </a:r>
            <a:r>
              <a:rPr lang="en-GB" dirty="0"/>
              <a:t> sur le don,1924)</a:t>
            </a:r>
          </a:p>
          <a:p>
            <a:pPr>
              <a:buFont typeface="Arial" panose="020B0604020202020204" pitchFamily="34" charset="0"/>
              <a:buChar char="•"/>
            </a:pPr>
            <a:endParaRPr lang="cs-CZ" dirty="0"/>
          </a:p>
          <a:p>
            <a:pPr>
              <a:buFont typeface="Arial" panose="020B0604020202020204" pitchFamily="34" charset="0"/>
              <a:buChar char="•"/>
            </a:pPr>
            <a:endParaRPr lang="cs-CZ" dirty="0"/>
          </a:p>
          <a:p>
            <a:pPr>
              <a:buFont typeface="Arial" panose="020B0604020202020204" pitchFamily="34" charset="0"/>
              <a:buChar char="•"/>
            </a:pP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0"/>
            <a:ext cx="2743200" cy="3695700"/>
          </a:xfrm>
          <a:prstGeom prst="rect">
            <a:avLst/>
          </a:prstGeom>
        </p:spPr>
      </p:pic>
    </p:spTree>
    <p:extLst>
      <p:ext uri="{BB962C8B-B14F-4D97-AF65-F5344CB8AC3E}">
        <p14:creationId xmlns:p14="http://schemas.microsoft.com/office/powerpoint/2010/main" val="208349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a:t>Guiding</a:t>
            </a:r>
            <a:r>
              <a:rPr lang="cs-CZ" dirty="0"/>
              <a:t> </a:t>
            </a:r>
            <a:r>
              <a:rPr lang="cs-CZ" dirty="0" err="1"/>
              <a:t>questions</a:t>
            </a:r>
            <a:r>
              <a:rPr lang="cs-CZ" dirty="0"/>
              <a:t/>
            </a:r>
            <a:br>
              <a:rPr lang="cs-CZ" dirty="0"/>
            </a:br>
            <a:r>
              <a:rPr lang="en-US" sz="1600" dirty="0" err="1"/>
              <a:t>Mauss</a:t>
            </a:r>
            <a:r>
              <a:rPr lang="en-US" sz="1600" dirty="0"/>
              <a:t>, Marcel (200</a:t>
            </a:r>
            <a:r>
              <a:rPr lang="cs-CZ" sz="1600" dirty="0"/>
              <a:t>6</a:t>
            </a:r>
            <a:r>
              <a:rPr lang="en-US" sz="1600" dirty="0"/>
              <a:t>) [1935]. T</a:t>
            </a:r>
            <a:r>
              <a:rPr lang="cs-CZ" sz="1600" dirty="0" err="1"/>
              <a:t>echniques</a:t>
            </a:r>
            <a:r>
              <a:rPr lang="cs-CZ" sz="1600" dirty="0"/>
              <a:t> </a:t>
            </a:r>
            <a:r>
              <a:rPr lang="cs-CZ" sz="1600" dirty="0" err="1"/>
              <a:t>of</a:t>
            </a:r>
            <a:r>
              <a:rPr lang="cs-CZ" sz="1600" dirty="0"/>
              <a:t> </a:t>
            </a:r>
            <a:r>
              <a:rPr lang="cs-CZ" sz="1600" dirty="0" err="1"/>
              <a:t>the</a:t>
            </a:r>
            <a:r>
              <a:rPr lang="cs-CZ" sz="1600" dirty="0"/>
              <a:t> body </a:t>
            </a:r>
            <a:r>
              <a:rPr lang="cs-CZ" sz="1600" i="1" dirty="0"/>
              <a:t>in t</a:t>
            </a:r>
            <a:r>
              <a:rPr lang="en-US" sz="1600" i="1" dirty="0" err="1"/>
              <a:t>echniques</a:t>
            </a:r>
            <a:r>
              <a:rPr lang="cs-CZ" sz="1600" i="1" dirty="0"/>
              <a:t>, technology and </a:t>
            </a:r>
            <a:r>
              <a:rPr lang="cs-CZ" sz="1600" i="1" dirty="0" err="1"/>
              <a:t>civilization</a:t>
            </a:r>
            <a:r>
              <a:rPr lang="cs-CZ" sz="1600" i="1" dirty="0"/>
              <a:t> by </a:t>
            </a:r>
            <a:r>
              <a:rPr lang="cs-CZ" sz="1600" i="1" dirty="0" err="1"/>
              <a:t>nathan</a:t>
            </a:r>
            <a:r>
              <a:rPr lang="cs-CZ" sz="1600" i="1" dirty="0"/>
              <a:t> </a:t>
            </a:r>
            <a:r>
              <a:rPr lang="cs-CZ" sz="1600" i="1" dirty="0" err="1"/>
              <a:t>schlanger</a:t>
            </a:r>
            <a:r>
              <a:rPr lang="cs-CZ" sz="1600" i="1" dirty="0"/>
              <a:t>. </a:t>
            </a:r>
            <a:r>
              <a:rPr lang="cs-CZ" sz="1600" dirty="0"/>
              <a:t>Pp. 77-96.</a:t>
            </a:r>
          </a:p>
        </p:txBody>
      </p:sp>
      <p:sp>
        <p:nvSpPr>
          <p:cNvPr id="3" name="Zástupný symbol pro obsah 2"/>
          <p:cNvSpPr>
            <a:spLocks noGrp="1"/>
          </p:cNvSpPr>
          <p:nvPr>
            <p:ph idx="1"/>
          </p:nvPr>
        </p:nvSpPr>
        <p:spPr/>
        <p:txBody>
          <a:bodyPr>
            <a:normAutofit/>
          </a:bodyPr>
          <a:lstStyle/>
          <a:p>
            <a:pPr lvl="1">
              <a:buFont typeface="Arial" panose="020B0604020202020204" pitchFamily="34" charset="0"/>
              <a:buChar char="•"/>
            </a:pPr>
            <a:r>
              <a:rPr lang="en-US" dirty="0"/>
              <a:t> </a:t>
            </a:r>
            <a:r>
              <a:rPr lang="en-US" sz="2000" dirty="0"/>
              <a:t>What are techniques of the body? </a:t>
            </a:r>
            <a:endParaRPr lang="cs-CZ"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 How they are acquired? </a:t>
            </a:r>
            <a:endParaRPr lang="cs-CZ"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 Are all the ways of handling body techniques? Which are not and how are the</a:t>
            </a:r>
            <a:r>
              <a:rPr lang="cs-CZ" sz="2000" dirty="0"/>
              <a:t>y</a:t>
            </a:r>
            <a:r>
              <a:rPr lang="en-US" sz="2000" dirty="0"/>
              <a:t> acquired?</a:t>
            </a:r>
            <a:endParaRPr lang="cs-CZ"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 Are they conscious / unconscious? </a:t>
            </a:r>
            <a:endParaRPr lang="cs-CZ" sz="2000" dirty="0"/>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 What is habitus?</a:t>
            </a:r>
          </a:p>
          <a:p>
            <a:endParaRPr lang="cs-CZ" dirty="0"/>
          </a:p>
        </p:txBody>
      </p:sp>
    </p:spTree>
    <p:extLst>
      <p:ext uri="{BB962C8B-B14F-4D97-AF65-F5344CB8AC3E}">
        <p14:creationId xmlns:p14="http://schemas.microsoft.com/office/powerpoint/2010/main" val="30551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Exercise</a:t>
            </a:r>
            <a:r>
              <a:rPr lang="cs-CZ" dirty="0" smtClean="0"/>
              <a:t> 1.</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3938" y="3282696"/>
            <a:ext cx="10479214" cy="3353348"/>
          </a:xfrm>
        </p:spPr>
      </p:pic>
      <p:sp>
        <p:nvSpPr>
          <p:cNvPr id="5" name="TextovéPole 4"/>
          <p:cNvSpPr txBox="1"/>
          <p:nvPr/>
        </p:nvSpPr>
        <p:spPr>
          <a:xfrm>
            <a:off x="6473952" y="6402171"/>
            <a:ext cx="4270248" cy="215444"/>
          </a:xfrm>
          <a:prstGeom prst="rect">
            <a:avLst/>
          </a:prstGeom>
          <a:noFill/>
        </p:spPr>
        <p:txBody>
          <a:bodyPr wrap="square" rtlCol="0">
            <a:spAutoFit/>
          </a:bodyPr>
          <a:lstStyle/>
          <a:p>
            <a:r>
              <a:rPr lang="cs-CZ" sz="800" dirty="0"/>
              <a:t>https://www.inverse.com/mind-body/exercise-coronavirus-how-to-workout-safely-in-a-pandemic</a:t>
            </a:r>
          </a:p>
        </p:txBody>
      </p:sp>
      <p:sp>
        <p:nvSpPr>
          <p:cNvPr id="6" name="TextovéPole 5"/>
          <p:cNvSpPr txBox="1"/>
          <p:nvPr/>
        </p:nvSpPr>
        <p:spPr>
          <a:xfrm>
            <a:off x="877824" y="1868156"/>
            <a:ext cx="10625328" cy="1600438"/>
          </a:xfrm>
          <a:prstGeom prst="rect">
            <a:avLst/>
          </a:prstGeom>
          <a:noFill/>
        </p:spPr>
        <p:txBody>
          <a:bodyPr wrap="square" numCol="3" rtlCol="0">
            <a:spAutoFit/>
          </a:bodyPr>
          <a:lstStyle/>
          <a:p>
            <a:pPr>
              <a:buFont typeface="Arial" panose="020B0604020202020204" pitchFamily="34" charset="0"/>
              <a:buChar char="•"/>
            </a:pPr>
            <a:r>
              <a:rPr lang="en-GB" sz="1400" dirty="0"/>
              <a:t> </a:t>
            </a:r>
            <a:r>
              <a:rPr lang="en-GB" sz="1400" dirty="0" smtClean="0"/>
              <a:t>techniques vs. tools (techniques vs. rites) (str. 82, 6-9)</a:t>
            </a:r>
          </a:p>
          <a:p>
            <a:pPr>
              <a:buFont typeface="Arial" panose="020B0604020202020204" pitchFamily="34" charset="0"/>
              <a:buChar char="•"/>
            </a:pPr>
            <a:r>
              <a:rPr lang="en-GB" sz="1400" dirty="0" smtClean="0"/>
              <a:t> techniques as one type of action (str. 82, 6-9)</a:t>
            </a:r>
          </a:p>
          <a:p>
            <a:pPr>
              <a:buFont typeface="Arial" panose="020B0604020202020204" pitchFamily="34" charset="0"/>
              <a:buChar char="•"/>
            </a:pPr>
            <a:r>
              <a:rPr lang="en-GB" sz="1400" dirty="0" smtClean="0"/>
              <a:t> techniques of body vs. other types of action (str. 83, 1)</a:t>
            </a:r>
          </a:p>
          <a:p>
            <a:endParaRPr lang="cs-CZ" sz="1400" dirty="0" smtClean="0"/>
          </a:p>
          <a:p>
            <a:pPr>
              <a:buFont typeface="Arial" panose="020B0604020202020204" pitchFamily="34" charset="0"/>
              <a:buChar char="•"/>
            </a:pPr>
            <a:endParaRPr lang="cs-CZ" sz="1400" dirty="0"/>
          </a:p>
          <a:p>
            <a:pPr>
              <a:buFont typeface="Arial" panose="020B0604020202020204" pitchFamily="34" charset="0"/>
              <a:buChar char="•"/>
            </a:pPr>
            <a:endParaRPr lang="cs-CZ" sz="1400" dirty="0" smtClean="0"/>
          </a:p>
          <a:p>
            <a:pPr>
              <a:buFont typeface="Arial" panose="020B0604020202020204" pitchFamily="34" charset="0"/>
              <a:buChar char="•"/>
            </a:pPr>
            <a:r>
              <a:rPr lang="cs-CZ" sz="1400" dirty="0" smtClean="0"/>
              <a:t> </a:t>
            </a:r>
            <a:r>
              <a:rPr lang="en-GB" sz="1400" dirty="0" smtClean="0"/>
              <a:t>How people know, how to use their bodies? – how to be a good man (str. 83, 3; 85, 3.odst.)</a:t>
            </a:r>
          </a:p>
          <a:p>
            <a:pPr>
              <a:buFont typeface="Arial" panose="020B0604020202020204" pitchFamily="34" charset="0"/>
              <a:buChar char="•"/>
            </a:pPr>
            <a:r>
              <a:rPr lang="en-GB" sz="1400" dirty="0" smtClean="0"/>
              <a:t> What is habitus? (80)</a:t>
            </a:r>
          </a:p>
          <a:p>
            <a:pPr>
              <a:buFont typeface="Arial" panose="020B0604020202020204" pitchFamily="34" charset="0"/>
              <a:buChar char="•"/>
            </a:pPr>
            <a:r>
              <a:rPr lang="en-GB" sz="1400" dirty="0" smtClean="0"/>
              <a:t> How are body techniques transmitted? (83, 3.; 92, 3., 5.)</a:t>
            </a:r>
            <a:endParaRPr lang="cs-CZ" sz="1400" dirty="0"/>
          </a:p>
          <a:p>
            <a:pPr>
              <a:buFont typeface="Arial" panose="020B0604020202020204" pitchFamily="34" charset="0"/>
              <a:buChar char="•"/>
            </a:pPr>
            <a:endParaRPr lang="cs-CZ" sz="1400" dirty="0" smtClean="0"/>
          </a:p>
          <a:p>
            <a:pPr>
              <a:buFont typeface="Arial" panose="020B0604020202020204" pitchFamily="34" charset="0"/>
              <a:buChar char="•"/>
            </a:pPr>
            <a:r>
              <a:rPr lang="cs-CZ" sz="1400" dirty="0"/>
              <a:t> </a:t>
            </a:r>
            <a:r>
              <a:rPr lang="en-GB" sz="1400" dirty="0" smtClean="0"/>
              <a:t>What is „total man“? (77; 81, 3.; 83 – 2.)</a:t>
            </a:r>
            <a:endParaRPr lang="en-GB" sz="1400" b="1" dirty="0" smtClean="0"/>
          </a:p>
          <a:p>
            <a:pPr>
              <a:buFont typeface="Arial" panose="020B0604020202020204" pitchFamily="34" charset="0"/>
              <a:buChar char="•"/>
            </a:pPr>
            <a:r>
              <a:rPr lang="en-GB" sz="1400" dirty="0" smtClean="0"/>
              <a:t> How is body an instrument? (83)</a:t>
            </a:r>
          </a:p>
          <a:p>
            <a:pPr>
              <a:buFont typeface="Arial" panose="020B0604020202020204" pitchFamily="34" charset="0"/>
              <a:buChar char="•"/>
            </a:pPr>
            <a:r>
              <a:rPr lang="en-GB" sz="1400" dirty="0" smtClean="0"/>
              <a:t> Are body techniques conscious? (83, 4.; 93., 2-3.)</a:t>
            </a:r>
          </a:p>
          <a:p>
            <a:pPr>
              <a:buFont typeface="Arial" panose="020B0604020202020204" pitchFamily="34" charset="0"/>
              <a:buChar char="•"/>
            </a:pPr>
            <a:endParaRPr lang="en-GB" sz="1400" dirty="0"/>
          </a:p>
        </p:txBody>
      </p:sp>
    </p:spTree>
    <p:extLst>
      <p:ext uri="{BB962C8B-B14F-4D97-AF65-F5344CB8AC3E}">
        <p14:creationId xmlns:p14="http://schemas.microsoft.com/office/powerpoint/2010/main" val="214593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Techniques of the body</a:t>
            </a:r>
            <a:endParaRPr lang="cs-CZ" dirty="0"/>
          </a:p>
        </p:txBody>
      </p:sp>
      <p:sp>
        <p:nvSpPr>
          <p:cNvPr id="3" name="Zástupný symbol pro obsah 2"/>
          <p:cNvSpPr>
            <a:spLocks noGrp="1"/>
          </p:cNvSpPr>
          <p:nvPr>
            <p:ph idx="1"/>
          </p:nvPr>
        </p:nvSpPr>
        <p:spPr/>
        <p:txBody>
          <a:bodyPr>
            <a:normAutofit fontScale="77500" lnSpcReduction="20000"/>
          </a:bodyPr>
          <a:lstStyle/>
          <a:p>
            <a:pPr>
              <a:buFont typeface="Arial" panose="020B0604020202020204" pitchFamily="34" charset="0"/>
              <a:buChar char="•"/>
            </a:pPr>
            <a:r>
              <a:rPr lang="en-GB" dirty="0"/>
              <a:t> techniques vs. </a:t>
            </a:r>
            <a:r>
              <a:rPr lang="cs-CZ" dirty="0"/>
              <a:t>t</a:t>
            </a:r>
            <a:r>
              <a:rPr lang="en-GB" dirty="0" err="1"/>
              <a:t>ools</a:t>
            </a:r>
            <a:r>
              <a:rPr lang="cs-CZ" dirty="0"/>
              <a:t> (</a:t>
            </a:r>
            <a:r>
              <a:rPr lang="cs-CZ" dirty="0" err="1"/>
              <a:t>techniques</a:t>
            </a:r>
            <a:r>
              <a:rPr lang="cs-CZ" dirty="0"/>
              <a:t> vs. </a:t>
            </a:r>
            <a:r>
              <a:rPr lang="cs-CZ" dirty="0" err="1"/>
              <a:t>rites</a:t>
            </a:r>
            <a:r>
              <a:rPr lang="cs-CZ" dirty="0"/>
              <a:t>) (str. 82, 6-9)</a:t>
            </a:r>
            <a:endParaRPr lang="en-GB" dirty="0"/>
          </a:p>
          <a:p>
            <a:pPr>
              <a:buFont typeface="Arial" panose="020B0604020202020204" pitchFamily="34" charset="0"/>
              <a:buChar char="•"/>
            </a:pPr>
            <a:r>
              <a:rPr lang="en-GB" dirty="0"/>
              <a:t> </a:t>
            </a:r>
            <a:r>
              <a:rPr lang="cs-CZ" dirty="0"/>
              <a:t>t</a:t>
            </a:r>
            <a:r>
              <a:rPr lang="en-GB" dirty="0" err="1"/>
              <a:t>echniques</a:t>
            </a:r>
            <a:r>
              <a:rPr lang="en-GB" dirty="0"/>
              <a:t> as one type of action </a:t>
            </a:r>
            <a:r>
              <a:rPr lang="cs-CZ" dirty="0"/>
              <a:t>(str. 82, 6-9)</a:t>
            </a:r>
            <a:endParaRPr lang="en-GB" dirty="0"/>
          </a:p>
          <a:p>
            <a:pPr>
              <a:buFont typeface="Arial" panose="020B0604020202020204" pitchFamily="34" charset="0"/>
              <a:buChar char="•"/>
            </a:pPr>
            <a:r>
              <a:rPr lang="en-GB" dirty="0"/>
              <a:t> </a:t>
            </a:r>
            <a:r>
              <a:rPr lang="en-GB" sz="2400" dirty="0" smtClean="0"/>
              <a:t>techniques </a:t>
            </a:r>
            <a:r>
              <a:rPr lang="en-GB" sz="2400" dirty="0"/>
              <a:t>of body vs. other types of action (str. 83, 1</a:t>
            </a:r>
            <a:r>
              <a:rPr lang="en-GB" sz="2400" dirty="0" smtClean="0"/>
              <a:t>)</a:t>
            </a:r>
            <a:endParaRPr lang="cs-CZ" sz="2400" dirty="0" smtClean="0"/>
          </a:p>
          <a:p>
            <a:pPr>
              <a:buFont typeface="Arial" panose="020B0604020202020204" pitchFamily="34" charset="0"/>
              <a:buChar char="•"/>
            </a:pPr>
            <a:endParaRPr lang="en-GB" dirty="0"/>
          </a:p>
          <a:p>
            <a:pPr>
              <a:buFont typeface="Arial" panose="020B0604020202020204" pitchFamily="34" charset="0"/>
              <a:buChar char="•"/>
            </a:pPr>
            <a:r>
              <a:rPr lang="en-GB" dirty="0"/>
              <a:t> </a:t>
            </a:r>
            <a:r>
              <a:rPr lang="cs-CZ" dirty="0"/>
              <a:t>H</a:t>
            </a:r>
            <a:r>
              <a:rPr lang="en-GB" dirty="0"/>
              <a:t>ow people know</a:t>
            </a:r>
            <a:r>
              <a:rPr lang="cs-CZ" dirty="0"/>
              <a:t>,</a:t>
            </a:r>
            <a:r>
              <a:rPr lang="en-GB" dirty="0"/>
              <a:t> how to use their bodies? – how to be a good man (str. </a:t>
            </a:r>
            <a:r>
              <a:rPr lang="cs-CZ" dirty="0" smtClean="0"/>
              <a:t>83, 3; </a:t>
            </a:r>
            <a:r>
              <a:rPr lang="en-GB" dirty="0" smtClean="0"/>
              <a:t>85</a:t>
            </a:r>
            <a:r>
              <a:rPr lang="en-GB" dirty="0"/>
              <a:t>, 3.odst.)</a:t>
            </a:r>
          </a:p>
          <a:p>
            <a:pPr>
              <a:buFont typeface="Arial" panose="020B0604020202020204" pitchFamily="34" charset="0"/>
              <a:buChar char="•"/>
            </a:pPr>
            <a:r>
              <a:rPr lang="cs-CZ" dirty="0" smtClean="0"/>
              <a:t> </a:t>
            </a:r>
            <a:r>
              <a:rPr lang="en-GB" dirty="0" smtClean="0"/>
              <a:t>habitus </a:t>
            </a:r>
            <a:r>
              <a:rPr lang="en-GB" dirty="0"/>
              <a:t>(80)</a:t>
            </a:r>
          </a:p>
          <a:p>
            <a:pPr lvl="1">
              <a:buFont typeface="Arial" panose="020B0604020202020204" pitchFamily="34" charset="0"/>
              <a:buChar char="•"/>
            </a:pPr>
            <a:r>
              <a:rPr lang="en-GB" dirty="0"/>
              <a:t> social character of habitus</a:t>
            </a:r>
          </a:p>
          <a:p>
            <a:pPr lvl="1">
              <a:buFont typeface="Arial" panose="020B0604020202020204" pitchFamily="34" charset="0"/>
              <a:buChar char="•"/>
            </a:pPr>
            <a:r>
              <a:rPr lang="en-GB" dirty="0"/>
              <a:t> habit / acquired / ability</a:t>
            </a:r>
          </a:p>
          <a:p>
            <a:pPr lvl="1">
              <a:buFont typeface="Arial" panose="020B0604020202020204" pitchFamily="34" charset="0"/>
              <a:buChar char="•"/>
            </a:pPr>
            <a:r>
              <a:rPr lang="en-GB" dirty="0"/>
              <a:t> key in social action/ socially coded</a:t>
            </a:r>
          </a:p>
          <a:p>
            <a:pPr>
              <a:buFont typeface="Arial" panose="020B0604020202020204" pitchFamily="34" charset="0"/>
              <a:buChar char="•"/>
            </a:pPr>
            <a:r>
              <a:rPr lang="en-GB" dirty="0"/>
              <a:t> transmission</a:t>
            </a:r>
          </a:p>
          <a:p>
            <a:pPr lvl="1">
              <a:buFont typeface="Arial" panose="020B0604020202020204" pitchFamily="34" charset="0"/>
              <a:buChar char="•"/>
            </a:pPr>
            <a:r>
              <a:rPr lang="cs-CZ" dirty="0"/>
              <a:t>b</a:t>
            </a:r>
            <a:r>
              <a:rPr lang="en-GB" dirty="0" err="1"/>
              <a:t>iggest</a:t>
            </a:r>
            <a:r>
              <a:rPr lang="en-GB" dirty="0"/>
              <a:t> influence – </a:t>
            </a:r>
            <a:r>
              <a:rPr lang="en-GB" dirty="0">
                <a:solidFill>
                  <a:srgbClr val="FF0000"/>
                </a:solidFill>
              </a:rPr>
              <a:t>education</a:t>
            </a:r>
            <a:r>
              <a:rPr lang="en-GB" dirty="0"/>
              <a:t> = </a:t>
            </a:r>
            <a:r>
              <a:rPr lang="en-GB" dirty="0">
                <a:solidFill>
                  <a:srgbClr val="FF0000"/>
                </a:solidFill>
              </a:rPr>
              <a:t>imitation (</a:t>
            </a:r>
            <a:r>
              <a:rPr lang="cs-CZ" dirty="0">
                <a:solidFill>
                  <a:srgbClr val="FF0000"/>
                </a:solidFill>
              </a:rPr>
              <a:t>83, 3.; </a:t>
            </a:r>
            <a:r>
              <a:rPr lang="en-GB" dirty="0">
                <a:solidFill>
                  <a:srgbClr val="FF0000"/>
                </a:solidFill>
              </a:rPr>
              <a:t>92, 5.)</a:t>
            </a:r>
          </a:p>
          <a:p>
            <a:pPr lvl="1">
              <a:buFont typeface="Arial" panose="020B0604020202020204" pitchFamily="34" charset="0"/>
              <a:buChar char="•"/>
            </a:pPr>
            <a:r>
              <a:rPr lang="en-GB" dirty="0">
                <a:solidFill>
                  <a:srgbClr val="FF0000"/>
                </a:solidFill>
              </a:rPr>
              <a:t>Of who? (92, 3.)</a:t>
            </a:r>
          </a:p>
          <a:p>
            <a:pPr marL="0" indent="0" algn="r">
              <a:buNone/>
            </a:pPr>
            <a:r>
              <a:rPr lang="cs-CZ" sz="1600" dirty="0"/>
              <a:t>			(</a:t>
            </a:r>
            <a:r>
              <a:rPr lang="cs-CZ" sz="1600" dirty="0" err="1"/>
              <a:t>Kaščák</a:t>
            </a:r>
            <a:r>
              <a:rPr lang="cs-CZ" sz="1600" dirty="0"/>
              <a:t> 2012)</a:t>
            </a:r>
          </a:p>
          <a:p>
            <a:pPr>
              <a:buFont typeface="Arial" panose="020B0604020202020204" pitchFamily="34" charset="0"/>
              <a:buChar char="•"/>
            </a:pPr>
            <a:endParaRPr lang="cs-CZ" dirty="0"/>
          </a:p>
          <a:p>
            <a:pPr lvl="1">
              <a:buFont typeface="Arial" panose="020B0604020202020204" pitchFamily="34" charset="0"/>
              <a:buChar char="•"/>
            </a:pPr>
            <a:endParaRPr lang="cs-CZ" dirty="0"/>
          </a:p>
        </p:txBody>
      </p:sp>
      <p:pic>
        <p:nvPicPr>
          <p:cNvPr id="5" name="Obrázek 4" descr="Obsah obrázku osoba, exteriér, mladý, paluba&#10;&#10;Popis byl vytvořen automaticky">
            <a:extLst>
              <a:ext uri="{FF2B5EF4-FFF2-40B4-BE49-F238E27FC236}">
                <a16:creationId xmlns:a16="http://schemas.microsoft.com/office/drawing/2014/main" id="{97021E95-BF4E-4632-B94D-924A29F72911}"/>
              </a:ext>
            </a:extLst>
          </p:cNvPr>
          <p:cNvPicPr>
            <a:picLocks noChangeAspect="1"/>
          </p:cNvPicPr>
          <p:nvPr/>
        </p:nvPicPr>
        <p:blipFill>
          <a:blip r:embed="rId2"/>
          <a:stretch>
            <a:fillRect/>
          </a:stretch>
        </p:blipFill>
        <p:spPr>
          <a:xfrm>
            <a:off x="7557526" y="1"/>
            <a:ext cx="4634474" cy="2960914"/>
          </a:xfrm>
          <a:prstGeom prst="rect">
            <a:avLst/>
          </a:prstGeom>
        </p:spPr>
      </p:pic>
      <p:sp>
        <p:nvSpPr>
          <p:cNvPr id="8" name="TextovéPole 7">
            <a:extLst>
              <a:ext uri="{FF2B5EF4-FFF2-40B4-BE49-F238E27FC236}">
                <a16:creationId xmlns:a16="http://schemas.microsoft.com/office/drawing/2014/main" id="{613B2783-1B6F-4D75-9C35-80A084722DDC}"/>
              </a:ext>
            </a:extLst>
          </p:cNvPr>
          <p:cNvSpPr txBox="1"/>
          <p:nvPr/>
        </p:nvSpPr>
        <p:spPr>
          <a:xfrm>
            <a:off x="7557526" y="2745471"/>
            <a:ext cx="3280229" cy="215444"/>
          </a:xfrm>
          <a:prstGeom prst="rect">
            <a:avLst/>
          </a:prstGeom>
          <a:noFill/>
        </p:spPr>
        <p:txBody>
          <a:bodyPr wrap="square" rtlCol="0">
            <a:spAutoFit/>
          </a:bodyPr>
          <a:lstStyle/>
          <a:p>
            <a:r>
              <a:rPr lang="cs-CZ" sz="800" dirty="0">
                <a:hlinkClick r:id="rId3"/>
              </a:rPr>
              <a:t>https://giphy.com/gifs/beyonce-hair-flip-nSPEShm513TZ6</a:t>
            </a:r>
            <a:endParaRPr lang="cs-CZ" sz="800" dirty="0"/>
          </a:p>
        </p:txBody>
      </p:sp>
    </p:spTree>
    <p:extLst>
      <p:ext uri="{BB962C8B-B14F-4D97-AF65-F5344CB8AC3E}">
        <p14:creationId xmlns:p14="http://schemas.microsoft.com/office/powerpoint/2010/main" val="339349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ál">
  <a:themeElements>
    <a:clrScheme name="Integrá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112</TotalTime>
  <Words>1607</Words>
  <Application>Microsoft Office PowerPoint</Application>
  <PresentationFormat>Širokoúhlá obrazovka</PresentationFormat>
  <Paragraphs>203</Paragraphs>
  <Slides>23</Slides>
  <Notes>1</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23</vt:i4>
      </vt:variant>
    </vt:vector>
  </HeadingPairs>
  <TitlesOfParts>
    <vt:vector size="29" baseType="lpstr">
      <vt:lpstr>Arial</vt:lpstr>
      <vt:lpstr>Calibri</vt:lpstr>
      <vt:lpstr>Tw Cen MT</vt:lpstr>
      <vt:lpstr>Tw Cen MT Condensed</vt:lpstr>
      <vt:lpstr>Wingdings 3</vt:lpstr>
      <vt:lpstr>Integrál</vt:lpstr>
      <vt:lpstr>Techniques of the body: Body as a socio-cultural phenomenon</vt:lpstr>
      <vt:lpstr>Class outline</vt:lpstr>
      <vt:lpstr>Body in social science  (Lock 1993)</vt:lpstr>
      <vt:lpstr>Study of the body and praxis soacial changes that help to turn to body in social theory (Fraser, Greco 2005:2) </vt:lpstr>
      <vt:lpstr> Techniques of the body Reading: marcel mauss</vt:lpstr>
      <vt:lpstr>Marcel mauss (1872-1950)</vt:lpstr>
      <vt:lpstr>Guiding questions Mauss, Marcel (2006) [1935]. Techniques of the body in techniques, technology and civilization by nathan schlanger. Pp. 77-96.</vt:lpstr>
      <vt:lpstr>Exercise 1.</vt:lpstr>
      <vt:lpstr>Techniques of the body</vt:lpstr>
      <vt:lpstr>Body according to mauss?</vt:lpstr>
      <vt:lpstr>Homework feedback</vt:lpstr>
      <vt:lpstr>Exercise 2</vt:lpstr>
      <vt:lpstr>classification</vt:lpstr>
      <vt:lpstr>application</vt:lpstr>
      <vt:lpstr>Gendered ways of sitting?</vt:lpstr>
      <vt:lpstr>Prezentace aplikace PowerPoint</vt:lpstr>
      <vt:lpstr>Culturally different communication?</vt:lpstr>
      <vt:lpstr>Body constructed? https://giphy.com/gifs/mSP38baPbhrIA</vt:lpstr>
      <vt:lpstr>critique</vt:lpstr>
      <vt:lpstr>Discussion questions</vt:lpstr>
      <vt:lpstr>Next class</vt:lpstr>
      <vt:lpstr>Thank you for your attention! https://giphy.com/gifs/mSP38baPbhrIA</vt:lpstr>
      <vt:lpstr>literaTURE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Body as a socio-cultural phenomenon</dc:title>
  <dc:creator>Alžběta Wolfová</dc:creator>
  <cp:lastModifiedBy>Alžběta Wolfová</cp:lastModifiedBy>
  <cp:revision>9</cp:revision>
  <dcterms:created xsi:type="dcterms:W3CDTF">2020-03-05T12:27:51Z</dcterms:created>
  <dcterms:modified xsi:type="dcterms:W3CDTF">2021-03-03T12:21:10Z</dcterms:modified>
</cp:coreProperties>
</file>