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65" r:id="rId2"/>
    <p:sldId id="262" r:id="rId3"/>
    <p:sldId id="263" r:id="rId4"/>
    <p:sldId id="257" r:id="rId5"/>
    <p:sldId id="258" r:id="rId6"/>
    <p:sldId id="259" r:id="rId7"/>
    <p:sldId id="261" r:id="rId8"/>
    <p:sldId id="260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72658-E01D-4A07-9105-AFFBF1A4534D}" v="7" dt="2021-02-17T11:07:07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10DF-B555-4D30-B35E-2297D59E32D0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9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D79F-E600-4AC1-A639-0B9FB8286C3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1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D60-A842-4D08-9D7D-A7A57AB501A2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3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F1F9-9322-493A-A9EE-BB75692CE5F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0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DE51-4D5E-4D23-8181-86A5B05D5351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3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9FCA-87F3-427A-B1A2-15346103C68A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0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F709-7E2D-49E6-A629-D8E3363D194F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A921-9375-4BAA-A7C2-7975528669FA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4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5425-F285-48AE-A409-A618E3EEA62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94D-7D6A-4378-93F6-A3A33186E34B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C0F9-687B-4417-9D77-CE2D7AD8C321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6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8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</a:extLst>
            </p:cNvPr>
            <p:cNvSpPr/>
            <p:nvPr/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9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</a:extLst>
            </p:cNvPr>
            <p:cNvSpPr/>
            <p:nvPr/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0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</a:extLst>
            </p:cNvPr>
            <p:cNvSpPr/>
            <p:nvPr/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21" name="Oval 20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</a:extLst>
            </p:cNvPr>
            <p:cNvSpPr/>
            <p:nvPr/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2" name="Oval 21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</a:extLst>
            </p:cNvPr>
            <p:cNvSpPr/>
            <p:nvPr/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3" name="Oval 22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</a:extLst>
            </p:cNvPr>
            <p:cNvSpPr/>
            <p:nvPr/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FD30-2122-4F4A-97B4-D0A849E36C5F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Segoe UI" panose="020B0502040204020203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egoe UI" panose="020B0502040204020203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AD4A59-91FA-4E30-8F32-A8AB51F76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548D29-AD32-47D3-BD52-0948F232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051637-A0C5-487B-A44B-5B01A29D0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028" y="173174"/>
            <a:ext cx="1999624" cy="1090027"/>
            <a:chOff x="272028" y="173174"/>
            <a:chExt cx="1999624" cy="1090027"/>
          </a:xfrm>
        </p:grpSpPr>
        <p:sp useBgFill="1">
          <p:nvSpPr>
            <p:cNvPr id="15" name="Graphic 10">
              <a:extLst>
                <a:ext uri="{FF2B5EF4-FFF2-40B4-BE49-F238E27FC236}">
                  <a16:creationId xmlns:a16="http://schemas.microsoft.com/office/drawing/2014/main" id="{0BE943E0-E9D9-4FA9-9FC8-909949A18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272028" y="173174"/>
              <a:ext cx="1015587" cy="10155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6" name="Oval 15">
              <a:extLst>
                <a:ext uri="{FF2B5EF4-FFF2-40B4-BE49-F238E27FC236}">
                  <a16:creationId xmlns:a16="http://schemas.microsoft.com/office/drawing/2014/main" id="{5DB4873A-8D1E-48B5-A1CA-2B1F29E50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658577" y="200861"/>
              <a:ext cx="175876" cy="175876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7" name="Oval 16">
              <a:extLst>
                <a:ext uri="{FF2B5EF4-FFF2-40B4-BE49-F238E27FC236}">
                  <a16:creationId xmlns:a16="http://schemas.microsoft.com/office/drawing/2014/main" id="{2A9A748F-AF64-439B-A722-718E96A72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922851" y="914400"/>
              <a:ext cx="348801" cy="348801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A1E39BC-3BCE-4E37-AFBF-133B88963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16" y="544786"/>
            <a:ext cx="6308184" cy="1683971"/>
          </a:xfrm>
        </p:spPr>
        <p:txBody>
          <a:bodyPr anchor="b">
            <a:normAutofit/>
          </a:bodyPr>
          <a:lstStyle/>
          <a:p>
            <a:pPr algn="ctr"/>
            <a:r>
              <a:rPr lang="cs-CZ" dirty="0"/>
              <a:t>Sestra pamětnice</a:t>
            </a:r>
          </a:p>
        </p:txBody>
      </p:sp>
      <p:sp>
        <p:nvSpPr>
          <p:cNvPr id="35" name="Zástupný obsah 2">
            <a:extLst>
              <a:ext uri="{FF2B5EF4-FFF2-40B4-BE49-F238E27FC236}">
                <a16:creationId xmlns:a16="http://schemas.microsoft.com/office/drawing/2014/main" id="{92EA6D76-A3A7-4533-B831-0AD31DDBF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49732"/>
            <a:ext cx="6400800" cy="327488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1800" dirty="0"/>
              <a:t>Sestra H.S. studovala na Střední zdravotnické škole v Turnově v letech 1970-1974. </a:t>
            </a:r>
          </a:p>
          <a:p>
            <a:pPr marL="0" indent="0">
              <a:buNone/>
            </a:pPr>
            <a:r>
              <a:rPr lang="cs-CZ" sz="1800" dirty="0"/>
              <a:t>Studium zakončila maturitní a praktickou zkouškou.</a:t>
            </a:r>
          </a:p>
          <a:p>
            <a:pPr marL="0" indent="0">
              <a:buNone/>
            </a:pPr>
            <a:r>
              <a:rPr lang="cs-CZ" sz="1800" dirty="0"/>
              <a:t>Své povolání si vybrala bez váhání, ve zdravotnictví pracovala hned po maturitě a i když je již v důchodu, pracuje jako zdravotní sestra na ambulanci dodnes…</a:t>
            </a:r>
          </a:p>
        </p:txBody>
      </p:sp>
      <p:pic>
        <p:nvPicPr>
          <p:cNvPr id="7" name="Graphic 6" descr="Nemocnice">
            <a:extLst>
              <a:ext uri="{FF2B5EF4-FFF2-40B4-BE49-F238E27FC236}">
                <a16:creationId xmlns:a16="http://schemas.microsoft.com/office/drawing/2014/main" id="{3CE7C75A-FF1E-4A9C-8535-DD9FFD938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30303" y="1294072"/>
            <a:ext cx="4311881" cy="431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82">
            <a:extLst>
              <a:ext uri="{FF2B5EF4-FFF2-40B4-BE49-F238E27FC236}">
                <a16:creationId xmlns:a16="http://schemas.microsoft.com/office/drawing/2014/main" id="{25AD4A59-91FA-4E30-8F32-A8AB51F76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84">
            <a:extLst>
              <a:ext uri="{FF2B5EF4-FFF2-40B4-BE49-F238E27FC236}">
                <a16:creationId xmlns:a16="http://schemas.microsoft.com/office/drawing/2014/main" id="{CDFF45EF-8068-49B8-AFAE-404F6EB18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634CAF-7917-49D8-A406-4BE2A2C5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9" y="4038599"/>
            <a:ext cx="9202075" cy="22354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Maturitní</a:t>
            </a:r>
            <a:r>
              <a:rPr lang="en-US" sz="280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stužka</a:t>
            </a:r>
            <a:r>
              <a:rPr lang="cs-CZ" sz="280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s nápisem: </a:t>
            </a:r>
            <a:br>
              <a:rPr lang="cs-CZ" sz="2800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cs-CZ" kern="1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„Podívejte se na tu ženu.“</a:t>
            </a:r>
            <a:endParaRPr lang="en-US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19921EBA-6CF2-4C5B-A484-6887230EA1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1" r="-1" b="24109"/>
          <a:stretch/>
        </p:blipFill>
        <p:spPr>
          <a:xfrm>
            <a:off x="543119" y="521542"/>
            <a:ext cx="11105762" cy="3297722"/>
          </a:xfrm>
          <a:prstGeom prst="rect">
            <a:avLst/>
          </a:prstGeom>
          <a:solidFill>
            <a:schemeClr val="accent1"/>
          </a:solidFill>
        </p:spPr>
      </p:pic>
      <p:sp useBgFill="1">
        <p:nvSpPr>
          <p:cNvPr id="103" name="Oval 86">
            <a:extLst>
              <a:ext uri="{FF2B5EF4-FFF2-40B4-BE49-F238E27FC236}">
                <a16:creationId xmlns:a16="http://schemas.microsoft.com/office/drawing/2014/main" id="{65C83237-C1FB-420E-8995-1E6881393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5508" y="881137"/>
            <a:ext cx="355222" cy="355222"/>
          </a:xfrm>
          <a:prstGeom prst="ellipse">
            <a:avLst/>
          </a:prstGeom>
          <a:ln w="3848" cap="flat">
            <a:noFill/>
            <a:prstDash val="solid"/>
            <a:miter/>
          </a:ln>
          <a:effectLst>
            <a:glow rad="152400">
              <a:srgbClr val="000000">
                <a:alpha val="4000"/>
              </a:srgbClr>
            </a:glow>
            <a:outerShdw blurRad="101600" dist="38100" dir="16200000" rotWithShape="0">
              <a:srgbClr val="000000">
                <a:alpha val="5000"/>
              </a:srgb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04" name="Graphic 10">
            <a:extLst>
              <a:ext uri="{FF2B5EF4-FFF2-40B4-BE49-F238E27FC236}">
                <a16:creationId xmlns:a16="http://schemas.microsoft.com/office/drawing/2014/main" id="{4BCD9D1F-84E2-4A60-A132-DFA8429F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11452" y="692724"/>
            <a:ext cx="696112" cy="732049"/>
          </a:xfrm>
          <a:custGeom>
            <a:avLst/>
            <a:gdLst>
              <a:gd name="connsiteX0" fmla="*/ 4053340 w 6859500"/>
              <a:gd name="connsiteY0" fmla="*/ 6235893 h 6859500"/>
              <a:gd name="connsiteX1" fmla="*/ 4053340 w 6859500"/>
              <a:gd name="connsiteY1" fmla="*/ 4053340 h 6859500"/>
              <a:gd name="connsiteX2" fmla="*/ 6235893 w 6859500"/>
              <a:gd name="connsiteY2" fmla="*/ 4053340 h 6859500"/>
              <a:gd name="connsiteX3" fmla="*/ 6859501 w 6859500"/>
              <a:gd name="connsiteY3" fmla="*/ 3429731 h 6859500"/>
              <a:gd name="connsiteX4" fmla="*/ 6235893 w 6859500"/>
              <a:gd name="connsiteY4" fmla="*/ 2806123 h 6859500"/>
              <a:gd name="connsiteX5" fmla="*/ 4053340 w 6859500"/>
              <a:gd name="connsiteY5" fmla="*/ 2806123 h 6859500"/>
              <a:gd name="connsiteX6" fmla="*/ 4053340 w 6859500"/>
              <a:gd name="connsiteY6" fmla="*/ 623608 h 6859500"/>
              <a:gd name="connsiteX7" fmla="*/ 3429731 w 6859500"/>
              <a:gd name="connsiteY7" fmla="*/ 0 h 6859500"/>
              <a:gd name="connsiteX8" fmla="*/ 2806123 w 6859500"/>
              <a:gd name="connsiteY8" fmla="*/ 623608 h 6859500"/>
              <a:gd name="connsiteX9" fmla="*/ 2806123 w 6859500"/>
              <a:gd name="connsiteY9" fmla="*/ 2806161 h 6859500"/>
              <a:gd name="connsiteX10" fmla="*/ 623608 w 6859500"/>
              <a:gd name="connsiteY10" fmla="*/ 2806161 h 6859500"/>
              <a:gd name="connsiteX11" fmla="*/ 0 w 6859500"/>
              <a:gd name="connsiteY11" fmla="*/ 3429731 h 6859500"/>
              <a:gd name="connsiteX12" fmla="*/ 623608 w 6859500"/>
              <a:gd name="connsiteY12" fmla="*/ 4053340 h 6859500"/>
              <a:gd name="connsiteX13" fmla="*/ 2806161 w 6859500"/>
              <a:gd name="connsiteY13" fmla="*/ 4053340 h 6859500"/>
              <a:gd name="connsiteX14" fmla="*/ 2806161 w 6859500"/>
              <a:gd name="connsiteY14" fmla="*/ 6235893 h 6859500"/>
              <a:gd name="connsiteX15" fmla="*/ 3429770 w 6859500"/>
              <a:gd name="connsiteY15" fmla="*/ 6859501 h 6859500"/>
              <a:gd name="connsiteX16" fmla="*/ 4053340 w 6859500"/>
              <a:gd name="connsiteY16" fmla="*/ 6235893 h 685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9500" h="6859500">
                <a:moveTo>
                  <a:pt x="4053340" y="6235893"/>
                </a:moveTo>
                <a:lnTo>
                  <a:pt x="4053340" y="4053340"/>
                </a:lnTo>
                <a:lnTo>
                  <a:pt x="6235893" y="4053340"/>
                </a:lnTo>
                <a:cubicBezTo>
                  <a:pt x="6580293" y="4053340"/>
                  <a:pt x="6859501" y="3774132"/>
                  <a:pt x="6859501" y="3429731"/>
                </a:cubicBezTo>
                <a:cubicBezTo>
                  <a:pt x="6859501" y="3085330"/>
                  <a:pt x="6580332" y="2806123"/>
                  <a:pt x="6235893" y="2806123"/>
                </a:cubicBezTo>
                <a:lnTo>
                  <a:pt x="4053340" y="2806123"/>
                </a:lnTo>
                <a:lnTo>
                  <a:pt x="4053340" y="623608"/>
                </a:lnTo>
                <a:cubicBezTo>
                  <a:pt x="4053340" y="279208"/>
                  <a:pt x="3774171" y="0"/>
                  <a:pt x="3429731" y="0"/>
                </a:cubicBezTo>
                <a:cubicBezTo>
                  <a:pt x="3085330" y="0"/>
                  <a:pt x="2806123" y="279208"/>
                  <a:pt x="2806123" y="623608"/>
                </a:cubicBezTo>
                <a:lnTo>
                  <a:pt x="2806123" y="2806161"/>
                </a:lnTo>
                <a:lnTo>
                  <a:pt x="623608" y="2806161"/>
                </a:lnTo>
                <a:cubicBezTo>
                  <a:pt x="279208" y="2806161"/>
                  <a:pt x="0" y="3085369"/>
                  <a:pt x="0" y="3429731"/>
                </a:cubicBezTo>
                <a:cubicBezTo>
                  <a:pt x="0" y="3774132"/>
                  <a:pt x="279208" y="4053340"/>
                  <a:pt x="623608" y="4053340"/>
                </a:cubicBezTo>
                <a:lnTo>
                  <a:pt x="2806161" y="4053340"/>
                </a:lnTo>
                <a:lnTo>
                  <a:pt x="2806161" y="6235893"/>
                </a:lnTo>
                <a:cubicBezTo>
                  <a:pt x="2806161" y="6580293"/>
                  <a:pt x="3085369" y="6859501"/>
                  <a:pt x="3429770" y="6859501"/>
                </a:cubicBezTo>
                <a:cubicBezTo>
                  <a:pt x="3774171" y="6859501"/>
                  <a:pt x="4053340" y="6580293"/>
                  <a:pt x="4053340" y="6235893"/>
                </a:cubicBezTo>
                <a:close/>
              </a:path>
            </a:pathLst>
          </a:custGeom>
          <a:ln w="3848" cap="flat">
            <a:noFill/>
            <a:prstDash val="solid"/>
            <a:miter/>
          </a:ln>
          <a:effectLst>
            <a:glow rad="152400">
              <a:srgbClr val="000000">
                <a:alpha val="4000"/>
              </a:srgbClr>
            </a:glow>
            <a:outerShdw blurRad="101600" dist="38100" dir="16200000" rotWithShape="0">
              <a:srgbClr val="000000">
                <a:alpha val="5000"/>
              </a:srgb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05" name="Oval 90">
            <a:extLst>
              <a:ext uri="{FF2B5EF4-FFF2-40B4-BE49-F238E27FC236}">
                <a16:creationId xmlns:a16="http://schemas.microsoft.com/office/drawing/2014/main" id="{70B05BFF-06FA-4C5E-AAAD-4D93B51F7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817521" y="1698704"/>
            <a:ext cx="261660" cy="261660"/>
          </a:xfrm>
          <a:prstGeom prst="ellipse">
            <a:avLst/>
          </a:prstGeom>
          <a:ln w="3848" cap="flat">
            <a:noFill/>
            <a:prstDash val="solid"/>
            <a:miter/>
          </a:ln>
          <a:effectLst>
            <a:glow rad="152400">
              <a:srgbClr val="000000">
                <a:alpha val="4000"/>
              </a:srgbClr>
            </a:glow>
            <a:outerShdw blurRad="101600" dist="38100" dir="16200000" rotWithShape="0">
              <a:srgbClr val="000000">
                <a:alpha val="5000"/>
              </a:srgb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12C56D-2079-418B-A096-1F0EC7C69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..tablo – maturantky r. 1974..</a:t>
            </a:r>
          </a:p>
        </p:txBody>
      </p:sp>
      <p:pic>
        <p:nvPicPr>
          <p:cNvPr id="7" name="Zástupný obsah 6" descr="Obsah obrázku text, interiér, police&#10;&#10;Popis byl vytvořen automaticky">
            <a:extLst>
              <a:ext uri="{FF2B5EF4-FFF2-40B4-BE49-F238E27FC236}">
                <a16:creationId xmlns:a16="http://schemas.microsoft.com/office/drawing/2014/main" id="{75AC680C-F072-4B26-94BE-224EAB14D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60" y="1322926"/>
            <a:ext cx="9344024" cy="5255251"/>
          </a:xfrm>
        </p:spPr>
      </p:pic>
    </p:spTree>
    <p:extLst>
      <p:ext uri="{BB962C8B-B14F-4D97-AF65-F5344CB8AC3E}">
        <p14:creationId xmlns:p14="http://schemas.microsoft.com/office/powerpoint/2010/main" val="141960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4B40F-A530-4DB7-88AB-606224C4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..třídní fotografie..</a:t>
            </a:r>
          </a:p>
        </p:txBody>
      </p:sp>
      <p:pic>
        <p:nvPicPr>
          <p:cNvPr id="5" name="Zástupný obsah 4" descr="Obsah obrázku budova, osoba, exteriér, pózování&#10;&#10;Popis byl vytvořen automaticky">
            <a:extLst>
              <a:ext uri="{FF2B5EF4-FFF2-40B4-BE49-F238E27FC236}">
                <a16:creationId xmlns:a16="http://schemas.microsoft.com/office/drawing/2014/main" id="{42CEE6E0-4BFA-41E2-930B-CD5DA64AAF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88" y="1527175"/>
            <a:ext cx="8734424" cy="4965700"/>
          </a:xfrm>
        </p:spPr>
      </p:pic>
    </p:spTree>
    <p:extLst>
      <p:ext uri="{BB962C8B-B14F-4D97-AF65-F5344CB8AC3E}">
        <p14:creationId xmlns:p14="http://schemas.microsoft.com/office/powerpoint/2010/main" val="280361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DFFAA-6888-4A83-ACEE-52019A93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0" y="365125"/>
            <a:ext cx="6934200" cy="105035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..ve třídě bylo 33 studentek..</a:t>
            </a:r>
          </a:p>
        </p:txBody>
      </p:sp>
      <p:pic>
        <p:nvPicPr>
          <p:cNvPr id="5" name="Zástupný obsah 4" descr="Obsah obrázku osoba, exteriér, skupina, stojící&#10;&#10;Popis byl vytvořen automaticky">
            <a:extLst>
              <a:ext uri="{FF2B5EF4-FFF2-40B4-BE49-F238E27FC236}">
                <a16:creationId xmlns:a16="http://schemas.microsoft.com/office/drawing/2014/main" id="{1C7E0506-6507-4863-B8F0-0FBFF1D62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0" y="1415480"/>
            <a:ext cx="9300425" cy="5283200"/>
          </a:xfrm>
        </p:spPr>
      </p:pic>
    </p:spTree>
    <p:extLst>
      <p:ext uri="{BB962C8B-B14F-4D97-AF65-F5344CB8AC3E}">
        <p14:creationId xmlns:p14="http://schemas.microsoft.com/office/powerpoint/2010/main" val="314759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9">
            <a:extLst>
              <a:ext uri="{FF2B5EF4-FFF2-40B4-BE49-F238E27FC236}">
                <a16:creationId xmlns:a16="http://schemas.microsoft.com/office/drawing/2014/main" id="{D91916A1-FEE7-41E7-BEE3-2B4941A6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5990" y="62886"/>
            <a:ext cx="11708355" cy="6301715"/>
            <a:chOff x="175990" y="62886"/>
            <a:chExt cx="11708355" cy="6301715"/>
          </a:xfrm>
        </p:grpSpPr>
        <p:sp useBgFill="1">
          <p:nvSpPr>
            <p:cNvPr id="11" name="Graphic 10">
              <a:extLst>
                <a:ext uri="{FF2B5EF4-FFF2-40B4-BE49-F238E27FC236}">
                  <a16:creationId xmlns:a16="http://schemas.microsoft.com/office/drawing/2014/main" id="{EAFF5F08-677C-4873-9274-02B6FE751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75990" y="525742"/>
              <a:ext cx="1066799" cy="106679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2" name="Graphic 10">
              <a:extLst>
                <a:ext uri="{FF2B5EF4-FFF2-40B4-BE49-F238E27FC236}">
                  <a16:creationId xmlns:a16="http://schemas.microsoft.com/office/drawing/2014/main" id="{16514C65-F179-4953-B660-5FC657697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8482021" y="62886"/>
              <a:ext cx="2322574" cy="2322574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3" name="Graphic 10">
              <a:extLst>
                <a:ext uri="{FF2B5EF4-FFF2-40B4-BE49-F238E27FC236}">
                  <a16:creationId xmlns:a16="http://schemas.microsoft.com/office/drawing/2014/main" id="{DF5DA89C-9FED-4AE0-8C36-20612E77F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0578627" y="5015941"/>
              <a:ext cx="925287" cy="9252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4" name="Oval 13">
              <a:extLst>
                <a:ext uri="{FF2B5EF4-FFF2-40B4-BE49-F238E27FC236}">
                  <a16:creationId xmlns:a16="http://schemas.microsoft.com/office/drawing/2014/main" id="{FB98224C-F1DB-4F10-9B7F-93B86BA13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1622685" y="6102941"/>
              <a:ext cx="261660" cy="261660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5" name="Oval 14">
              <a:extLst>
                <a:ext uri="{FF2B5EF4-FFF2-40B4-BE49-F238E27FC236}">
                  <a16:creationId xmlns:a16="http://schemas.microsoft.com/office/drawing/2014/main" id="{9AE1FC9E-06C9-4A12-8BE7-766C3DA8B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1352354" y="406586"/>
              <a:ext cx="474023" cy="4740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6" name="Oval 15">
              <a:extLst>
                <a:ext uri="{FF2B5EF4-FFF2-40B4-BE49-F238E27FC236}">
                  <a16:creationId xmlns:a16="http://schemas.microsoft.com/office/drawing/2014/main" id="{29954B75-D8C7-439C-A014-E644E3E2C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678231" y="427615"/>
              <a:ext cx="334385" cy="334385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35" name="Rectangle 17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Zástupný obsah 4" descr="Obsah obrázku text, osoba, skupina, pózování&#10;&#10;Popis byl vytvořen automaticky">
            <a:extLst>
              <a:ext uri="{FF2B5EF4-FFF2-40B4-BE49-F238E27FC236}">
                <a16:creationId xmlns:a16="http://schemas.microsoft.com/office/drawing/2014/main" id="{3F0E81E0-3AB0-4845-95E0-A366850397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9" b="1445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9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1">
            <a:extLst>
              <a:ext uri="{FF2B5EF4-FFF2-40B4-BE49-F238E27FC236}">
                <a16:creationId xmlns:a16="http://schemas.microsoft.com/office/drawing/2014/main" id="{25AD4A59-91FA-4E30-8F32-A8AB51F76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0F3C9656-30C3-43C6-95BA-9C8B5DA66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7" name="Group 15">
            <a:extLst>
              <a:ext uri="{FF2B5EF4-FFF2-40B4-BE49-F238E27FC236}">
                <a16:creationId xmlns:a16="http://schemas.microsoft.com/office/drawing/2014/main" id="{4480FCF5-5308-46D2-ACB8-D32B121AE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028" y="173174"/>
            <a:ext cx="2101035" cy="1015587"/>
            <a:chOff x="272028" y="173174"/>
            <a:chExt cx="2101035" cy="1015587"/>
          </a:xfrm>
        </p:grpSpPr>
        <p:sp useBgFill="1">
          <p:nvSpPr>
            <p:cNvPr id="17" name="Graphic 10">
              <a:extLst>
                <a:ext uri="{FF2B5EF4-FFF2-40B4-BE49-F238E27FC236}">
                  <a16:creationId xmlns:a16="http://schemas.microsoft.com/office/drawing/2014/main" id="{0BE943E0-E9D9-4FA9-9FC8-909949A18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272028" y="173174"/>
              <a:ext cx="1015587" cy="1015587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38" name="Oval 17">
              <a:extLst>
                <a:ext uri="{FF2B5EF4-FFF2-40B4-BE49-F238E27FC236}">
                  <a16:creationId xmlns:a16="http://schemas.microsoft.com/office/drawing/2014/main" id="{5DB4873A-8D1E-48B5-A1CA-2B1F29E50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723816" y="200771"/>
              <a:ext cx="175876" cy="175876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9" name="Oval 18">
              <a:extLst>
                <a:ext uri="{FF2B5EF4-FFF2-40B4-BE49-F238E27FC236}">
                  <a16:creationId xmlns:a16="http://schemas.microsoft.com/office/drawing/2014/main" id="{2A9A748F-AF64-439B-A722-718E96A72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024262" y="733387"/>
              <a:ext cx="348801" cy="348801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" name="Content Placeholder 8">
            <a:extLst>
              <a:ext uri="{FF2B5EF4-FFF2-40B4-BE49-F238E27FC236}">
                <a16:creationId xmlns:a16="http://schemas.microsoft.com/office/drawing/2014/main" id="{04B5FFE8-2B89-4727-8A2A-82F9734B6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9776"/>
            <a:ext cx="6400800" cy="371483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3600" dirty="0">
                <a:solidFill>
                  <a:srgbClr val="0070C0"/>
                </a:solidFill>
              </a:rPr>
              <a:t> ..do takových desek dostávaly studentky zdravotní školy vysvědčení..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295EF8C9-0D1F-4262-AF5D-59C4305056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9" r="1" b="12239"/>
          <a:stretch/>
        </p:blipFill>
        <p:spPr>
          <a:xfrm>
            <a:off x="7330303" y="575425"/>
            <a:ext cx="4311881" cy="574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9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AD4A59-91FA-4E30-8F32-A8AB51F76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FF45EF-8068-49B8-AFAE-404F6EB18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10000"/>
            </a:srgbClr>
          </a:solidFill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B17503-A320-4347-8684-B4ABF4CC8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3822" y="191574"/>
            <a:ext cx="11714289" cy="5607349"/>
            <a:chOff x="403822" y="191574"/>
            <a:chExt cx="11714289" cy="5607349"/>
          </a:xfrm>
        </p:grpSpPr>
        <p:sp useBgFill="1">
          <p:nvSpPr>
            <p:cNvPr id="17" name="Graphic 10">
              <a:extLst>
                <a:ext uri="{FF2B5EF4-FFF2-40B4-BE49-F238E27FC236}">
                  <a16:creationId xmlns:a16="http://schemas.microsoft.com/office/drawing/2014/main" id="{6A1169BD-112E-43BB-8D48-FDBDAAE2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H="1">
              <a:off x="10943942" y="191574"/>
              <a:ext cx="1174169" cy="1174169"/>
            </a:xfrm>
            <a:custGeom>
              <a:avLst/>
              <a:gdLst>
                <a:gd name="connsiteX0" fmla="*/ 4053340 w 6859500"/>
                <a:gd name="connsiteY0" fmla="*/ 6235893 h 6859500"/>
                <a:gd name="connsiteX1" fmla="*/ 4053340 w 6859500"/>
                <a:gd name="connsiteY1" fmla="*/ 4053340 h 6859500"/>
                <a:gd name="connsiteX2" fmla="*/ 6235893 w 6859500"/>
                <a:gd name="connsiteY2" fmla="*/ 4053340 h 6859500"/>
                <a:gd name="connsiteX3" fmla="*/ 6859501 w 6859500"/>
                <a:gd name="connsiteY3" fmla="*/ 3429731 h 6859500"/>
                <a:gd name="connsiteX4" fmla="*/ 6235893 w 6859500"/>
                <a:gd name="connsiteY4" fmla="*/ 2806123 h 6859500"/>
                <a:gd name="connsiteX5" fmla="*/ 4053340 w 6859500"/>
                <a:gd name="connsiteY5" fmla="*/ 2806123 h 6859500"/>
                <a:gd name="connsiteX6" fmla="*/ 4053340 w 6859500"/>
                <a:gd name="connsiteY6" fmla="*/ 623608 h 6859500"/>
                <a:gd name="connsiteX7" fmla="*/ 3429731 w 6859500"/>
                <a:gd name="connsiteY7" fmla="*/ 0 h 6859500"/>
                <a:gd name="connsiteX8" fmla="*/ 2806123 w 6859500"/>
                <a:gd name="connsiteY8" fmla="*/ 623608 h 6859500"/>
                <a:gd name="connsiteX9" fmla="*/ 2806123 w 6859500"/>
                <a:gd name="connsiteY9" fmla="*/ 2806161 h 6859500"/>
                <a:gd name="connsiteX10" fmla="*/ 623608 w 6859500"/>
                <a:gd name="connsiteY10" fmla="*/ 2806161 h 6859500"/>
                <a:gd name="connsiteX11" fmla="*/ 0 w 6859500"/>
                <a:gd name="connsiteY11" fmla="*/ 3429731 h 6859500"/>
                <a:gd name="connsiteX12" fmla="*/ 623608 w 6859500"/>
                <a:gd name="connsiteY12" fmla="*/ 4053340 h 6859500"/>
                <a:gd name="connsiteX13" fmla="*/ 2806161 w 6859500"/>
                <a:gd name="connsiteY13" fmla="*/ 4053340 h 6859500"/>
                <a:gd name="connsiteX14" fmla="*/ 2806161 w 6859500"/>
                <a:gd name="connsiteY14" fmla="*/ 6235893 h 6859500"/>
                <a:gd name="connsiteX15" fmla="*/ 3429770 w 6859500"/>
                <a:gd name="connsiteY15" fmla="*/ 6859501 h 6859500"/>
                <a:gd name="connsiteX16" fmla="*/ 4053340 w 6859500"/>
                <a:gd name="connsiteY16" fmla="*/ 6235893 h 6859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859500" h="6859500">
                  <a:moveTo>
                    <a:pt x="4053340" y="6235893"/>
                  </a:moveTo>
                  <a:lnTo>
                    <a:pt x="4053340" y="4053340"/>
                  </a:lnTo>
                  <a:lnTo>
                    <a:pt x="6235893" y="4053340"/>
                  </a:lnTo>
                  <a:cubicBezTo>
                    <a:pt x="6580293" y="4053340"/>
                    <a:pt x="6859501" y="3774132"/>
                    <a:pt x="6859501" y="3429731"/>
                  </a:cubicBezTo>
                  <a:cubicBezTo>
                    <a:pt x="6859501" y="3085330"/>
                    <a:pt x="6580332" y="2806123"/>
                    <a:pt x="6235893" y="2806123"/>
                  </a:cubicBezTo>
                  <a:lnTo>
                    <a:pt x="4053340" y="2806123"/>
                  </a:lnTo>
                  <a:lnTo>
                    <a:pt x="4053340" y="623608"/>
                  </a:lnTo>
                  <a:cubicBezTo>
                    <a:pt x="4053340" y="279208"/>
                    <a:pt x="3774171" y="0"/>
                    <a:pt x="3429731" y="0"/>
                  </a:cubicBezTo>
                  <a:cubicBezTo>
                    <a:pt x="3085330" y="0"/>
                    <a:pt x="2806123" y="279208"/>
                    <a:pt x="2806123" y="623608"/>
                  </a:cubicBezTo>
                  <a:lnTo>
                    <a:pt x="2806123" y="2806161"/>
                  </a:lnTo>
                  <a:lnTo>
                    <a:pt x="623608" y="2806161"/>
                  </a:lnTo>
                  <a:cubicBezTo>
                    <a:pt x="279208" y="2806161"/>
                    <a:pt x="0" y="3085369"/>
                    <a:pt x="0" y="3429731"/>
                  </a:cubicBezTo>
                  <a:cubicBezTo>
                    <a:pt x="0" y="3774132"/>
                    <a:pt x="279208" y="4053340"/>
                    <a:pt x="623608" y="4053340"/>
                  </a:cubicBezTo>
                  <a:lnTo>
                    <a:pt x="2806161" y="4053340"/>
                  </a:lnTo>
                  <a:lnTo>
                    <a:pt x="2806161" y="6235893"/>
                  </a:lnTo>
                  <a:cubicBezTo>
                    <a:pt x="2806161" y="6580293"/>
                    <a:pt x="3085369" y="6859501"/>
                    <a:pt x="3429770" y="6859501"/>
                  </a:cubicBezTo>
                  <a:cubicBezTo>
                    <a:pt x="3774171" y="6859501"/>
                    <a:pt x="4053340" y="6580293"/>
                    <a:pt x="4053340" y="6235893"/>
                  </a:cubicBezTo>
                  <a:close/>
                </a:path>
              </a:pathLst>
            </a:cu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8" name="Oval 17">
              <a:extLst>
                <a:ext uri="{FF2B5EF4-FFF2-40B4-BE49-F238E27FC236}">
                  <a16:creationId xmlns:a16="http://schemas.microsoft.com/office/drawing/2014/main" id="{87B8976F-6C52-452B-9DCF-5E38EBC09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10223084" y="627530"/>
              <a:ext cx="388723" cy="3887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9" name="Oval 18">
              <a:extLst>
                <a:ext uri="{FF2B5EF4-FFF2-40B4-BE49-F238E27FC236}">
                  <a16:creationId xmlns:a16="http://schemas.microsoft.com/office/drawing/2014/main" id="{EC429FA5-672C-4A76-9769-EAB81DCEE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403822" y="5410200"/>
              <a:ext cx="388723" cy="388723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20" name="Oval 19">
              <a:extLst>
                <a:ext uri="{FF2B5EF4-FFF2-40B4-BE49-F238E27FC236}">
                  <a16:creationId xmlns:a16="http://schemas.microsoft.com/office/drawing/2014/main" id="{2C8BD7C6-BB77-4E39-810E-7202C07CF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11125200" y="1665988"/>
              <a:ext cx="287928" cy="287928"/>
            </a:xfrm>
            <a:prstGeom prst="ellipse">
              <a:avLst/>
            </a:prstGeom>
            <a:ln w="3848" cap="flat">
              <a:noFill/>
              <a:prstDash val="solid"/>
              <a:miter/>
            </a:ln>
            <a:effectLst>
              <a:glow rad="152400">
                <a:srgbClr val="000000">
                  <a:alpha val="4000"/>
                </a:srgbClr>
              </a:glow>
              <a:outerShdw blurRad="101600" dist="38100" dir="16200000" rotWithShape="0">
                <a:srgbClr val="000000">
                  <a:alpha val="5000"/>
                </a:srgb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CC828B3-41B4-4A80-A680-D8D4A442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317" y="719605"/>
            <a:ext cx="5253476" cy="3506166"/>
          </a:xfrm>
        </p:spPr>
        <p:txBody>
          <a:bodyPr anchor="b">
            <a:norm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..odznak, který zdravotní sestry hrdě nosily..</a:t>
            </a:r>
          </a:p>
        </p:txBody>
      </p:sp>
      <p:pic>
        <p:nvPicPr>
          <p:cNvPr id="5" name="Zástupný obsah 4" descr="Obsah obrázku text, modrá&#10;&#10;Popis byl vytvořen automaticky">
            <a:extLst>
              <a:ext uri="{FF2B5EF4-FFF2-40B4-BE49-F238E27FC236}">
                <a16:creationId xmlns:a16="http://schemas.microsoft.com/office/drawing/2014/main" id="{7B98A6A3-D50C-4DC0-988E-1E7A3BD4E6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56" r="-1" b="20971"/>
          <a:stretch/>
        </p:blipFill>
        <p:spPr>
          <a:xfrm>
            <a:off x="660973" y="575423"/>
            <a:ext cx="5435027" cy="574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9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4B83A002-4FB2-4EAB-881D-11E57F8B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89" y="4274598"/>
            <a:ext cx="10386134" cy="2583402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002060"/>
                </a:solidFill>
              </a:rPr>
              <a:t>Střední zdravotnická škola, Turnov</a:t>
            </a:r>
            <a:br>
              <a:rPr lang="cs-CZ" sz="2400" dirty="0">
                <a:solidFill>
                  <a:srgbClr val="002060"/>
                </a:solidFill>
              </a:rPr>
            </a:br>
            <a:br>
              <a:rPr lang="cs-CZ" sz="2400" dirty="0">
                <a:solidFill>
                  <a:srgbClr val="002060"/>
                </a:solidFill>
              </a:rPr>
            </a:br>
            <a:br>
              <a:rPr lang="cs-CZ" sz="2400" dirty="0">
                <a:solidFill>
                  <a:srgbClr val="002060"/>
                </a:solidFill>
              </a:rPr>
            </a:b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Zdroj:  https://www.florence.cz/vzdelavani/prehled-skol/liberecky/stredni-skoly/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B86459C-5D7E-49D8-A871-138552ABC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32" y="1524000"/>
            <a:ext cx="9607868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09724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XOVTI">
  <a:themeElements>
    <a:clrScheme name="3D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40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XOVTI" id="{DC540DBD-7FF5-4942-921A-CFF95ECB90AA}" vid="{E72E4198-D957-48FD-B88D-6DAFC89EAF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134</Words>
  <Application>Microsoft Office PowerPoint</Application>
  <PresentationFormat>Širokoúhlá obrazovka</PresentationFormat>
  <Paragraphs>11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Open sans</vt:lpstr>
      <vt:lpstr>Segoe UI</vt:lpstr>
      <vt:lpstr>MinimalXOVTI</vt:lpstr>
      <vt:lpstr>Sestra pamětnice</vt:lpstr>
      <vt:lpstr>Maturitní stužka s nápisem:  „Podívejte se na tu ženu.“</vt:lpstr>
      <vt:lpstr>..tablo – maturantky r. 1974..</vt:lpstr>
      <vt:lpstr>..třídní fotografie..</vt:lpstr>
      <vt:lpstr>..ve třídě bylo 33 studentek..</vt:lpstr>
      <vt:lpstr>Prezentace aplikace PowerPoint</vt:lpstr>
      <vt:lpstr>Prezentace aplikace PowerPoint</vt:lpstr>
      <vt:lpstr>..odznak, který zdravotní sestry hrdě nosily..</vt:lpstr>
      <vt:lpstr>Střední zdravotnická škola, Turnov     Zdroj:  https://www.florence.cz/vzdelavani/prehled-skol/liberecky/stredni-skoly/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Loukotová</dc:creator>
  <cp:lastModifiedBy>Eva Loukotová</cp:lastModifiedBy>
  <cp:revision>6</cp:revision>
  <dcterms:created xsi:type="dcterms:W3CDTF">2021-02-16T08:06:04Z</dcterms:created>
  <dcterms:modified xsi:type="dcterms:W3CDTF">2021-02-17T13:28:49Z</dcterms:modified>
</cp:coreProperties>
</file>