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03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7" r:id="rId10"/>
    <p:sldId id="265" r:id="rId11"/>
    <p:sldId id="266" r:id="rId12"/>
    <p:sldId id="268" r:id="rId13"/>
    <p:sldId id="263" r:id="rId14"/>
    <p:sldId id="270" r:id="rId15"/>
    <p:sldId id="26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8DB0"/>
    <a:srgbClr val="916D49"/>
    <a:srgbClr val="A1A1D1"/>
    <a:srgbClr val="8F8FBD"/>
    <a:srgbClr val="7D6B41"/>
    <a:srgbClr val="755122"/>
    <a:srgbClr val="59481E"/>
    <a:srgbClr val="4F3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0FE01-A214-4AA3-9214-35CEF2A08C7F}" v="855" dt="2021-01-06T18:58:26.494"/>
    <p1510:client id="{105A1716-A0CD-4051-8FB4-54C14BDBE1D8}" v="203" dt="2021-02-09T22:07:04.147"/>
    <p1510:client id="{16DC03F8-B4C6-4BA6-8C59-1753C84AB43A}" v="928" dt="2020-12-16T00:53:39.570"/>
    <p1510:client id="{3B54B7DC-9976-436A-A6FD-A82198CCB5C5}" v="114" dt="2021-02-12T17:24:42.949"/>
    <p1510:client id="{5FBAA857-083B-4181-BBA5-252E65BF8F0C}" v="853" dt="2021-01-05T20:09:26.989"/>
    <p1510:client id="{8A6AD196-F2A8-4266-9B7A-C13718A6AB51}" v="622" dt="2020-12-16T15:53:57.200"/>
    <p1510:client id="{9A53CAA2-7A35-4F24-AAE3-FE8C81B20092}" v="1" dt="2020-12-16T09:56:20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3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2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9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4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196" r:id="rId6"/>
    <p:sldLayoutId id="2147484192" r:id="rId7"/>
    <p:sldLayoutId id="2147484193" r:id="rId8"/>
    <p:sldLayoutId id="2147484194" r:id="rId9"/>
    <p:sldLayoutId id="2147484195" r:id="rId10"/>
    <p:sldLayoutId id="21474841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7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5" name="Rectangle 69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table, food, young&#10;&#10;Description automatically generated">
            <a:extLst>
              <a:ext uri="{FF2B5EF4-FFF2-40B4-BE49-F238E27FC236}">
                <a16:creationId xmlns:a16="http://schemas.microsoft.com/office/drawing/2014/main" id="{6A039B12-0CA0-4184-B20A-84134E439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246" r="-1" b="1024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67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3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80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3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71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8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94404" y="407452"/>
            <a:ext cx="10191942" cy="3173034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rgbClr val="FFFFFF"/>
                </a:solidFill>
                <a:latin typeface="Segoe UI Light"/>
                <a:cs typeface="Calibri Light"/>
              </a:rPr>
              <a:t>Sestra pamětnice</a:t>
            </a:r>
            <a:endParaRPr lang="cs-CZ" sz="6600" dirty="0">
              <a:solidFill>
                <a:srgbClr val="FFFFFF"/>
              </a:solidFill>
              <a:latin typeface="Segoe UI Light"/>
              <a:cs typeface="Times New Roman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6192" y="3630943"/>
            <a:ext cx="9144000" cy="12652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Segoe UI"/>
                <a:cs typeface="Calibri Light"/>
              </a:rPr>
              <a:t>Vlasová-</a:t>
            </a:r>
            <a:r>
              <a:rPr lang="cs-CZ" dirty="0" err="1">
                <a:solidFill>
                  <a:srgbClr val="FFFFFF"/>
                </a:solidFill>
                <a:latin typeface="Segoe UI"/>
                <a:cs typeface="Calibri Light"/>
              </a:rPr>
              <a:t>Děmčenko</a:t>
            </a:r>
            <a:r>
              <a:rPr lang="cs-CZ" dirty="0">
                <a:solidFill>
                  <a:srgbClr val="FFFFFF"/>
                </a:solidFill>
                <a:latin typeface="Segoe UI"/>
                <a:cs typeface="Calibri Light"/>
              </a:rPr>
              <a:t> Olga </a:t>
            </a:r>
            <a:r>
              <a:rPr lang="cs-CZ" dirty="0" err="1">
                <a:solidFill>
                  <a:srgbClr val="FFFFFF"/>
                </a:solidFill>
                <a:latin typeface="Segoe UI"/>
                <a:cs typeface="Calibri Light"/>
              </a:rPr>
              <a:t>Stěpanovna</a:t>
            </a:r>
            <a:endParaRPr lang="en-US" dirty="0" err="1">
              <a:solidFill>
                <a:srgbClr val="FFFFFF"/>
              </a:solidFill>
              <a:latin typeface="Segoe UI"/>
            </a:endParaRPr>
          </a:p>
        </p:txBody>
      </p:sp>
      <p:grpSp>
        <p:nvGrpSpPr>
          <p:cNvPr id="105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3AD949C-6F6F-43FD-849A-BC1F462C5E5C}"/>
              </a:ext>
            </a:extLst>
          </p:cNvPr>
          <p:cNvSpPr txBox="1"/>
          <p:nvPr/>
        </p:nvSpPr>
        <p:spPr>
          <a:xfrm>
            <a:off x="7365304" y="5068866"/>
            <a:ext cx="3306870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3. LF UK VŠEOBECNÉ OŠETŘOVATELSTVÍ</a:t>
            </a:r>
            <a:endParaRPr lang="en-US" sz="1400" dirty="0">
              <a:solidFill>
                <a:schemeClr val="accent3">
                  <a:lumMod val="75000"/>
                </a:schemeClr>
              </a:solidFill>
              <a:cs typeface="Segoe UI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cs typeface="Segoe UI"/>
              </a:rPr>
              <a:t>ELENA MANUILI, 1. ROČNÍK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Obrázek 5" descr="Obsah obrázku osoba, interiér, stůl, žena&#10;&#10;Popis se vygeneroval automaticky.">
            <a:extLst>
              <a:ext uri="{FF2B5EF4-FFF2-40B4-BE49-F238E27FC236}">
                <a16:creationId xmlns:a16="http://schemas.microsoft.com/office/drawing/2014/main" id="{D3CD36C2-E427-4DC3-ABB2-DD9435BC80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t="13338" r="-1" b="11657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39B280-4589-4AB0-8C87-E801DF81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FFFFFF"/>
                </a:solidFill>
                <a:latin typeface="Segoe UI Light"/>
                <a:cs typeface="Segoe UI Light"/>
              </a:rPr>
              <a:t>Cca</a:t>
            </a:r>
            <a:r>
              <a:rPr lang="en-US" sz="5400" dirty="0">
                <a:solidFill>
                  <a:srgbClr val="FFFFFF"/>
                </a:solidFill>
                <a:latin typeface="Segoe UI Light"/>
                <a:cs typeface="Segoe UI Light"/>
              </a:rPr>
              <a:t> </a:t>
            </a:r>
            <a:r>
              <a:rPr lang="en-US" sz="5400" dirty="0" err="1">
                <a:solidFill>
                  <a:srgbClr val="FFFFFF"/>
                </a:solidFill>
                <a:latin typeface="Segoe UI Light"/>
                <a:cs typeface="Segoe UI Light"/>
              </a:rPr>
              <a:t>rok</a:t>
            </a:r>
            <a:r>
              <a:rPr lang="en-US" sz="5400" dirty="0">
                <a:solidFill>
                  <a:srgbClr val="FFFFFF"/>
                </a:solidFill>
                <a:latin typeface="Segoe UI Light"/>
                <a:cs typeface="Segoe UI Light"/>
              </a:rPr>
              <a:t> 2002</a:t>
            </a:r>
            <a:endParaRPr lang="cs-CZ" dirty="0"/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E29D7F-FD1C-4F01-BD6E-77E0115D8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25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5" name="Top left">
            <a:extLst>
              <a:ext uri="{FF2B5EF4-FFF2-40B4-BE49-F238E27FC236}">
                <a16:creationId xmlns:a16="http://schemas.microsoft.com/office/drawing/2014/main" id="{C23BAD38-30D1-4252-8149-903B66D8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EF8871A-7DF5-4751-8948-75984B0FB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6A6F3E3-6529-4B7E-8D31-317E141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C70AD52-D54F-41A3-91B9-9BC0DDAF8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37F2387-BA4B-46C5-ABBD-E9272097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2E1B2E0-5DD5-4599-BDEC-F26CEF9E9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A88C97C-1B3C-4A30-B1C0-D4AFEDC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6C4CC9D-7C49-41ED-8FE2-61EC66F0B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51EA8C3-05E0-4F68-9BA7-F3F6C669D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BD5C825-747C-4410-BE1F-CCE6BFCB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13" y="-3664"/>
            <a:ext cx="5996619" cy="2065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err="1">
                <a:solidFill>
                  <a:srgbClr val="8D8DB0"/>
                </a:solidFill>
                <a:latin typeface="Segoe UI"/>
                <a:cs typeface="Segoe UI"/>
              </a:rPr>
              <a:t>Medicínská</a:t>
            </a:r>
            <a:r>
              <a:rPr lang="en-US" sz="4800" kern="1200" dirty="0">
                <a:solidFill>
                  <a:srgbClr val="8D8DB0"/>
                </a:solidFill>
                <a:latin typeface="Segoe UI"/>
                <a:cs typeface="Segoe UI"/>
              </a:rPr>
              <a:t> </a:t>
            </a:r>
            <a:r>
              <a:rPr lang="en-US" sz="4800" kern="1200" err="1">
                <a:solidFill>
                  <a:srgbClr val="8D8DB0"/>
                </a:solidFill>
                <a:latin typeface="Segoe UI"/>
                <a:cs typeface="Segoe UI"/>
              </a:rPr>
              <a:t>akademie</a:t>
            </a:r>
            <a:endParaRPr lang="en-US" sz="4800" kern="1200" dirty="0">
              <a:solidFill>
                <a:srgbClr val="8D8DB0"/>
              </a:solidFill>
              <a:latin typeface="Segoe UI"/>
              <a:cs typeface="Segoe UI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01467A-661F-4F09-A550-3B476FAC3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5429" y="149448"/>
            <a:ext cx="3997745" cy="20683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i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rok 2007, Krasnojarsk</a:t>
            </a:r>
          </a:p>
        </p:txBody>
      </p:sp>
      <p:grpSp>
        <p:nvGrpSpPr>
          <p:cNvPr id="165" name="Cross">
            <a:extLst>
              <a:ext uri="{FF2B5EF4-FFF2-40B4-BE49-F238E27FC236}">
                <a16:creationId xmlns:a16="http://schemas.microsoft.com/office/drawing/2014/main" id="{4927067E-BE13-4DBB-AC1E-9847B890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B62F8BF3-36CC-4073-AE00-A422A57FD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95C5F4E-7F61-464E-B716-44F579755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Obrázek 6" descr="Obsah obrázku budova, interiér, místnost, muž&#10;&#10;Popis se vygeneroval automaticky.">
            <a:extLst>
              <a:ext uri="{FF2B5EF4-FFF2-40B4-BE49-F238E27FC236}">
                <a16:creationId xmlns:a16="http://schemas.microsoft.com/office/drawing/2014/main" id="{5641E1CC-5F50-4C30-BE78-EF42172FB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583970" y="2442485"/>
            <a:ext cx="4932213" cy="3607824"/>
          </a:xfrm>
          <a:prstGeom prst="rect">
            <a:avLst/>
          </a:prstGeom>
        </p:spPr>
      </p:pic>
      <p:pic>
        <p:nvPicPr>
          <p:cNvPr id="5" name="Obrázek 5" descr="Obsah obrázku pózování, fotka, osoba, skupina&#10;&#10;Popis se vygeneroval automaticky.">
            <a:extLst>
              <a:ext uri="{FF2B5EF4-FFF2-40B4-BE49-F238E27FC236}">
                <a16:creationId xmlns:a16="http://schemas.microsoft.com/office/drawing/2014/main" id="{62731631-E703-4C03-A49F-9F772B806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27" y="2421899"/>
            <a:ext cx="5151489" cy="3850738"/>
          </a:xfrm>
          <a:prstGeom prst="rect">
            <a:avLst/>
          </a:prstGeom>
        </p:spPr>
      </p:pic>
      <p:grpSp>
        <p:nvGrpSpPr>
          <p:cNvPr id="169" name="Bottom Right">
            <a:extLst>
              <a:ext uri="{FF2B5EF4-FFF2-40B4-BE49-F238E27FC236}">
                <a16:creationId xmlns:a16="http://schemas.microsoft.com/office/drawing/2014/main" id="{D11A5264-0A9F-46A0-B3ED-9B336D97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0" name="Graphic 157">
              <a:extLst>
                <a:ext uri="{FF2B5EF4-FFF2-40B4-BE49-F238E27FC236}">
                  <a16:creationId xmlns:a16="http://schemas.microsoft.com/office/drawing/2014/main" id="{A1B8A55C-B130-4222-B98F-16CA78B9C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2D40CFF-E2DF-48E0-8896-5166887A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7A4DB32-F7AD-42D8-A125-6CFB9B252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6CA230A-C491-40F1-B028-898C23C8D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27DB684-4D1D-4152-8ECC-62EC93D71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0AD88BE-AE84-4CD6-A22A-26C3D9BD20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FC9DC46C-EF52-4B9D-98C0-6225FB9D5F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AC279F2D-8036-4201-8D63-8BE961F09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554FA09-485D-4EB3-9D6F-C19A292F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7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62A4EC55-226A-45CC-8CCE-22429334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276" r="-1" b="9932"/>
          <a:stretch/>
        </p:blipFill>
        <p:spPr>
          <a:xfrm>
            <a:off x="-52172" y="10448"/>
            <a:ext cx="12188932" cy="6856614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291177-694A-49E9-80CC-B4C87FF8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65" y="2820530"/>
            <a:ext cx="6184243" cy="8324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  <a:latin typeface="Segoe UI"/>
                <a:cs typeface="Segoe UI Light"/>
              </a:rPr>
              <a:t>Diplom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 Light"/>
              </a:rPr>
              <a:t> </a:t>
            </a:r>
            <a:r>
              <a:rPr lang="en-US" sz="4800" dirty="0" err="1">
                <a:solidFill>
                  <a:srgbClr val="FFFFFF"/>
                </a:solidFill>
                <a:latin typeface="Segoe UI"/>
                <a:cs typeface="Segoe UI Light"/>
              </a:rPr>
              <a:t>Vysoké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 Light"/>
              </a:rPr>
              <a:t> </a:t>
            </a:r>
            <a:r>
              <a:rPr lang="en-US" sz="4800" dirty="0" err="1">
                <a:solidFill>
                  <a:srgbClr val="FFFFFF"/>
                </a:solidFill>
                <a:latin typeface="Segoe UI"/>
                <a:cs typeface="Segoe UI Light"/>
              </a:rPr>
              <a:t>školy</a:t>
            </a:r>
            <a:endParaRPr lang="en-US" sz="4800" kern="1200" dirty="0" err="1">
              <a:solidFill>
                <a:srgbClr val="FFFFFF"/>
              </a:solidFill>
              <a:latin typeface="Segoe UI"/>
              <a:cs typeface="Segoe UI Light"/>
            </a:endParaRPr>
          </a:p>
        </p:txBody>
      </p:sp>
      <p:grpSp>
        <p:nvGrpSpPr>
          <p:cNvPr id="117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6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27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64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164FE6CB-2FFA-401A-8FE5-75F5A86D2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-1" b="24995"/>
          <a:stretch/>
        </p:blipFill>
        <p:spPr>
          <a:xfrm>
            <a:off x="20" y="-903"/>
            <a:ext cx="12188932" cy="6856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A9508-9490-4F7C-B57D-9608EE85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47" y="1590501"/>
            <a:ext cx="5466475" cy="184009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Segoe UI"/>
                <a:cs typeface="Segoe UI Light"/>
              </a:rPr>
              <a:t>Olga </a:t>
            </a:r>
            <a:r>
              <a:rPr lang="en-US" sz="3600">
                <a:solidFill>
                  <a:srgbClr val="FFFFFF"/>
                </a:solidFill>
                <a:latin typeface="Segoe UI"/>
                <a:cs typeface="Segoe UI Light"/>
              </a:rPr>
              <a:t>Stěpanovna</a:t>
            </a:r>
            <a:r>
              <a:rPr lang="en-US" sz="3600" dirty="0">
                <a:solidFill>
                  <a:srgbClr val="FFFFFF"/>
                </a:solidFill>
                <a:latin typeface="Segoe UI"/>
                <a:cs typeface="Segoe UI Light"/>
              </a:rPr>
              <a:t> </a:t>
            </a:r>
            <a:r>
              <a:rPr lang="en-US" sz="3600">
                <a:solidFill>
                  <a:srgbClr val="FFFFFF"/>
                </a:solidFill>
                <a:latin typeface="Segoe UI"/>
                <a:cs typeface="Segoe UI Light"/>
              </a:rPr>
              <a:t>jako</a:t>
            </a:r>
            <a:r>
              <a:rPr lang="en-US" sz="3600" dirty="0">
                <a:solidFill>
                  <a:srgbClr val="FFFFFF"/>
                </a:solidFill>
                <a:latin typeface="Segoe UI"/>
                <a:cs typeface="Segoe UI Light"/>
              </a:rPr>
              <a:t> </a:t>
            </a:r>
            <a:r>
              <a:rPr lang="en-US" sz="3600">
                <a:solidFill>
                  <a:srgbClr val="FFFFFF"/>
                </a:solidFill>
                <a:latin typeface="Segoe UI"/>
                <a:cs typeface="Segoe UI Light"/>
              </a:rPr>
              <a:t>hlavní </a:t>
            </a:r>
            <a:r>
              <a:rPr lang="en-US" sz="3600" err="1">
                <a:solidFill>
                  <a:srgbClr val="FFFFFF"/>
                </a:solidFill>
                <a:latin typeface="Segoe UI"/>
                <a:cs typeface="Segoe UI Light"/>
              </a:rPr>
              <a:t>sestra</a:t>
            </a:r>
            <a:endParaRPr lang="en-US" sz="3600" kern="1200" dirty="0">
              <a:solidFill>
                <a:srgbClr val="FFFFFF"/>
              </a:solidFill>
              <a:latin typeface="Segoe UI"/>
              <a:cs typeface="Segoe UI Light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E8EFE8-C6A9-405D-8049-04EDA590B6C5}"/>
              </a:ext>
            </a:extLst>
          </p:cNvPr>
          <p:cNvSpPr txBox="1"/>
          <p:nvPr/>
        </p:nvSpPr>
        <p:spPr>
          <a:xfrm>
            <a:off x="800100" y="3590925"/>
            <a:ext cx="402907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podřízené sestry ji respektovaly a často žádaly o radu. Když se Olga 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Stěpanovna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 rozhodla odejít, byla podporována, i když všichni byli velmi </a:t>
            </a:r>
            <a:r>
              <a:rPr lang="cs-CZ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smutní.</a:t>
            </a:r>
          </a:p>
        </p:txBody>
      </p:sp>
    </p:spTree>
    <p:extLst>
      <p:ext uri="{BB962C8B-B14F-4D97-AF65-F5344CB8AC3E}">
        <p14:creationId xmlns:p14="http://schemas.microsoft.com/office/powerpoint/2010/main" val="378109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7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63053A3-4733-43C7-81E4-178B7B77B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20" y="604567"/>
            <a:ext cx="4693219" cy="17129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400" dirty="0">
                <a:latin typeface="Segoe UI"/>
                <a:cs typeface="Segoe UI"/>
              </a:rPr>
              <a:t>Poděkování pro sestru Olgu </a:t>
            </a:r>
            <a:r>
              <a:rPr lang="cs-CZ" sz="2400" err="1">
                <a:latin typeface="Segoe UI"/>
                <a:cs typeface="Segoe UI"/>
              </a:rPr>
              <a:t>Stěpanovnu</a:t>
            </a:r>
            <a:r>
              <a:rPr lang="cs-CZ" sz="2400" dirty="0">
                <a:latin typeface="Segoe UI"/>
                <a:cs typeface="Segoe UI"/>
              </a:rPr>
              <a:t> – listina a článek z novin od rady sester nemocnice, kde Olga Stěpanovna byla na </a:t>
            </a:r>
            <a:r>
              <a:rPr lang="cs-CZ" sz="2400">
                <a:latin typeface="Segoe UI"/>
                <a:cs typeface="Segoe UI"/>
              </a:rPr>
              <a:t>pozici hlavní sestry</a:t>
            </a:r>
            <a:endParaRPr lang="cs-CZ" sz="2400" dirty="0">
              <a:latin typeface="Segoe UI"/>
              <a:cs typeface="Segoe UI"/>
            </a:endParaRP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1AC9C2A1-1A68-4F00-8D78-4825B9DCC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679" y="2694443"/>
            <a:ext cx="2862897" cy="3867493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93E1642D-70A8-4EC1-B7CC-3FEB20F2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03" y="1079081"/>
            <a:ext cx="6387190" cy="4694584"/>
          </a:xfrm>
          <a:prstGeom prst="rect">
            <a:avLst/>
          </a:prstGeom>
        </p:spPr>
      </p:pic>
      <p:grpSp>
        <p:nvGrpSpPr>
          <p:cNvPr id="8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8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905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podepsat, budova, staré, jídlo&#10;&#10;Popis se vygeneroval automaticky.">
            <a:extLst>
              <a:ext uri="{FF2B5EF4-FFF2-40B4-BE49-F238E27FC236}">
                <a16:creationId xmlns:a16="http://schemas.microsoft.com/office/drawing/2014/main" id="{81BB206F-D214-459C-A2F6-AE771D54B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9589" r="-1" b="15406"/>
          <a:stretch/>
        </p:blipFill>
        <p:spPr>
          <a:xfrm>
            <a:off x="10458" y="10"/>
            <a:ext cx="12188932" cy="6856614"/>
          </a:xfrm>
          <a:prstGeom prst="rect">
            <a:avLst/>
          </a:prstGeom>
        </p:spPr>
      </p:pic>
      <p:grpSp>
        <p:nvGrpSpPr>
          <p:cNvPr id="17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E10451E-8DC4-4077-AC1D-8F367DFB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08" y="726066"/>
            <a:ext cx="5087555" cy="5018227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  <a:latin typeface="Segoe UI Light"/>
                <a:cs typeface="Segoe UI"/>
              </a:rPr>
              <a:t>Děkuji za pozornost</a:t>
            </a:r>
          </a:p>
        </p:txBody>
      </p:sp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4A93E0-2643-40CD-886F-C1CA28EF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523" y="5235516"/>
            <a:ext cx="4977905" cy="549851"/>
          </a:xfrm>
        </p:spPr>
        <p:txBody>
          <a:bodyPr anchor="ctr">
            <a:normAutofit/>
          </a:bodyPr>
          <a:lstStyle/>
          <a:p>
            <a:endParaRPr lang="en-US" sz="1800" dirty="0">
              <a:solidFill>
                <a:srgbClr val="FFFFFF"/>
              </a:solidFill>
              <a:cs typeface="Segoe U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79B9F3-601E-4E42-9205-7E7D0E27D0EC}"/>
              </a:ext>
            </a:extLst>
          </p:cNvPr>
          <p:cNvSpPr txBox="1"/>
          <p:nvPr/>
        </p:nvSpPr>
        <p:spPr>
          <a:xfrm>
            <a:off x="7239000" y="31527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Segoe UI Light"/>
                <a:cs typeface="Segoe UI Light"/>
              </a:rPr>
              <a:t>Sestra pamětnice</a:t>
            </a:r>
          </a:p>
        </p:txBody>
      </p:sp>
    </p:spTree>
    <p:extLst>
      <p:ext uri="{BB962C8B-B14F-4D97-AF65-F5344CB8AC3E}">
        <p14:creationId xmlns:p14="http://schemas.microsoft.com/office/powerpoint/2010/main" val="281152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010073-55A4-4123-B453-94CCFC6D1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-1" b="853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AD2DE-6C3F-49BC-9AE3-3C863239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err="1">
                <a:solidFill>
                  <a:srgbClr val="FFFFFF"/>
                </a:solidFill>
                <a:latin typeface="Segoe UI Light"/>
                <a:cs typeface="Segoe UI Light"/>
              </a:rPr>
              <a:t>Cca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kern="1200" err="1">
                <a:solidFill>
                  <a:srgbClr val="FFFFFF"/>
                </a:solidFill>
                <a:latin typeface="Segoe UI Light"/>
                <a:cs typeface="Segoe UI Light"/>
              </a:rPr>
              <a:t>rok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1978</a:t>
            </a:r>
            <a:br>
              <a:rPr lang="en-US" sz="5400" b="1" dirty="0">
                <a:solidFill>
                  <a:srgbClr val="FFFFFF"/>
                </a:solidFill>
                <a:latin typeface="Segoe UI Light"/>
                <a:cs typeface="Segoe UI Light"/>
              </a:rPr>
            </a:br>
            <a:r>
              <a:rPr lang="en-US" sz="2000">
                <a:solidFill>
                  <a:srgbClr val="FFFFFF"/>
                </a:solidFill>
                <a:latin typeface="Segoe UI Light"/>
                <a:cs typeface="Segoe UI Light"/>
              </a:rPr>
              <a:t>Olze kolem 16 let</a:t>
            </a:r>
            <a:endParaRPr lang="en-US" sz="2000" kern="1200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24A61-73D2-4E6F-8B27-C13AA7C1E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141" y="4156913"/>
            <a:ext cx="3839209" cy="2357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Studium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zdravotnickém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učilišti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městě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Glazov,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Udmurtská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republika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Sovětský</a:t>
            </a:r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Svaz</a:t>
            </a:r>
            <a:endParaRPr lang="en-US" sz="2200" kern="1200" dirty="0" err="1">
              <a:solidFill>
                <a:srgbClr val="FFFFFF"/>
              </a:solidFill>
              <a:latin typeface="+mn-lt"/>
              <a:cs typeface="Segoe UI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407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294BEB6-C3B0-4EC8-BAD2-032A2E4EBE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70000"/>
          </a:blip>
          <a:srcRect l="14760" r="11763" b="3"/>
          <a:stretch/>
        </p:blipFill>
        <p:spPr>
          <a:xfrm>
            <a:off x="6" y="10"/>
            <a:ext cx="3778591" cy="6856614"/>
          </a:xfrm>
          <a:prstGeom prst="rect">
            <a:avLst/>
          </a:prstGeom>
        </p:spPr>
      </p:pic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091997-A0E5-4C93-A88F-9BBDD3A74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70000"/>
          </a:blip>
          <a:srcRect l="1137" r="6963" b="-2"/>
          <a:stretch/>
        </p:blipFill>
        <p:spPr>
          <a:xfrm>
            <a:off x="3777149" y="10"/>
            <a:ext cx="8401522" cy="6856614"/>
          </a:xfrm>
          <a:prstGeom prst="rect">
            <a:avLst/>
          </a:prstGeom>
        </p:spPr>
      </p:pic>
      <p:grpSp>
        <p:nvGrpSpPr>
          <p:cNvPr id="44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0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1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EDF92F-21B4-4191-872A-F2D653966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062" y="740211"/>
            <a:ext cx="6507726" cy="26210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Segoe UI Light"/>
                <a:cs typeface="Segoe UI Light"/>
              </a:rPr>
              <a:t> 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Olga a </a:t>
            </a:r>
            <a:r>
              <a:rPr lang="en-US" sz="5400" b="1" kern="1200" dirty="0" err="1">
                <a:solidFill>
                  <a:srgbClr val="FFFFFF"/>
                </a:solidFill>
                <a:latin typeface="Segoe UI Light"/>
                <a:cs typeface="Segoe UI Light"/>
              </a:rPr>
              <a:t>její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Segoe UI Light"/>
                <a:cs typeface="Segoe UI Light"/>
              </a:rPr>
              <a:t>spolužáci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Segoe UI Light"/>
                <a:cs typeface="Segoe UI Light"/>
              </a:rPr>
              <a:t>na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Segoe UI Light"/>
                <a:cs typeface="Segoe UI Light"/>
              </a:rPr>
              <a:t>letní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Segoe UI Light"/>
                <a:cs typeface="Segoe UI Light"/>
              </a:rPr>
              <a:t>brigádě</a:t>
            </a:r>
            <a:r>
              <a:rPr lang="en-US" sz="5400" b="1" dirty="0">
                <a:solidFill>
                  <a:srgbClr val="FFFFFF"/>
                </a:solidFill>
                <a:latin typeface="Segoe UI Light"/>
                <a:cs typeface="Segoe UI Light"/>
              </a:rPr>
              <a:t> - </a:t>
            </a:r>
            <a:r>
              <a:rPr lang="en-US" sz="5400" b="1" dirty="0" err="1">
                <a:solidFill>
                  <a:srgbClr val="FFFFFF"/>
                </a:solidFill>
                <a:latin typeface="Segoe UI Light"/>
                <a:cs typeface="Segoe UI Light"/>
              </a:rPr>
              <a:t>sklízení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Segoe UI Light"/>
                <a:cs typeface="Segoe UI Light"/>
              </a:rPr>
              <a:t>na</a:t>
            </a:r>
            <a:r>
              <a:rPr lang="en-US" sz="5400" b="1" kern="12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Segoe UI Light"/>
                <a:cs typeface="Segoe UI Light"/>
              </a:rPr>
              <a:t>polích</a:t>
            </a:r>
            <a:endParaRPr lang="en-US" sz="5400" b="1" kern="1200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grpSp>
        <p:nvGrpSpPr>
          <p:cNvPr id="81" name="Cross">
            <a:extLst>
              <a:ext uri="{FF2B5EF4-FFF2-40B4-BE49-F238E27FC236}">
                <a16:creationId xmlns:a16="http://schemas.microsoft.com/office/drawing/2014/main" id="{7EA2E9ED-9579-480C-8036-C3FE41274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28991" y="4031354"/>
            <a:ext cx="118872" cy="118872"/>
            <a:chOff x="1175347" y="3733800"/>
            <a:chExt cx="118872" cy="1188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6359521-A2E0-4F20-B7DA-9DA02BE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51D877-AAD8-42E5-8DD7-4BFECAE4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5250FF-9CC3-4E3E-80E4-5C613C4438A6}"/>
              </a:ext>
            </a:extLst>
          </p:cNvPr>
          <p:cNvSpPr txBox="1"/>
          <p:nvPr/>
        </p:nvSpPr>
        <p:spPr>
          <a:xfrm>
            <a:off x="3777149" y="6170963"/>
            <a:ext cx="8401522" cy="6856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 i="1" err="1">
                <a:solidFill>
                  <a:srgbClr val="FFFFFF"/>
                </a:solidFill>
              </a:rPr>
              <a:t>Město</a:t>
            </a:r>
            <a:r>
              <a:rPr lang="en-US" sz="1300" b="1" i="1">
                <a:solidFill>
                  <a:srgbClr val="FFFFFF"/>
                </a:solidFill>
              </a:rPr>
              <a:t> </a:t>
            </a:r>
            <a:r>
              <a:rPr lang="en-US" sz="1300" b="1" i="1" err="1">
                <a:solidFill>
                  <a:srgbClr val="FFFFFF"/>
                </a:solidFill>
              </a:rPr>
              <a:t>Kišiněv</a:t>
            </a:r>
            <a:r>
              <a:rPr lang="en-US" sz="1300" b="1" i="1">
                <a:solidFill>
                  <a:srgbClr val="FFFFFF"/>
                </a:solidFill>
              </a:rPr>
              <a:t>, </a:t>
            </a:r>
            <a:r>
              <a:rPr lang="en-US" sz="1300" b="1" i="1" err="1">
                <a:solidFill>
                  <a:srgbClr val="FFFFFF"/>
                </a:solidFill>
              </a:rPr>
              <a:t>Moldavsko</a:t>
            </a:r>
            <a:endParaRPr lang="en-US" sz="1300" b="1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5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F830-C03F-482F-94FD-4D31132E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47" y="2377857"/>
            <a:ext cx="3754785" cy="1840283"/>
          </a:xfrm>
        </p:spPr>
        <p:txBody>
          <a:bodyPr>
            <a:noAutofit/>
          </a:bodyPr>
          <a:lstStyle/>
          <a:p>
            <a:pPr algn="r"/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Diplom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 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zdravotnického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 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učiliště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 se 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specializací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 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zdravotní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 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sestry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 v 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dětských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 </a:t>
            </a:r>
            <a:r>
              <a:rPr lang="en-US" sz="2400" b="1" err="1">
                <a:solidFill>
                  <a:srgbClr val="916D49"/>
                </a:solidFill>
                <a:latin typeface="Segoe UI Light"/>
                <a:cs typeface="Segoe UI"/>
              </a:rPr>
              <a:t>zařízeních</a:t>
            </a:r>
            <a:r>
              <a:rPr lang="en-US" sz="2400" b="1" dirty="0">
                <a:solidFill>
                  <a:srgbClr val="916D49"/>
                </a:solidFill>
                <a:latin typeface="Segoe UI Light"/>
                <a:cs typeface="Segoe UI"/>
              </a:rPr>
              <a:t>.</a:t>
            </a:r>
            <a:endParaRPr lang="en-US" sz="2400" b="1" dirty="0">
              <a:solidFill>
                <a:srgbClr val="916D49"/>
              </a:solidFill>
              <a:latin typeface="Segoe UI Light"/>
              <a:cs typeface="Segoe UI Light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0950525E-9AC0-410D-92EE-AD12A5DC73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891" r="7891"/>
          <a:stretch/>
        </p:blipFill>
        <p:spPr>
          <a:xfrm>
            <a:off x="4149790" y="705587"/>
            <a:ext cx="7445678" cy="542685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9E375-575A-428D-82C4-B17DC3AFB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0" y="5763014"/>
            <a:ext cx="6353934" cy="64876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sz="2000" i="1" dirty="0">
              <a:solidFill>
                <a:srgbClr val="7D6B4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5532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E996FA-BB26-481D-AA33-A1D75757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060" y="1007488"/>
            <a:ext cx="6205433" cy="47697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Statní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zkoušky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a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známky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uvedené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v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diplomu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: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vnitřní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nemoci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(1),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chirurgické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nemoci (2), dětské nemoci (2), porodenství a gynekologie (1). Další předměty, které se na školé vyučovali, jsou to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anatomie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vnitřní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nemoci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hygiena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infekční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nemoci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psychologické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nemoci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ošetřovatelství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fyziologie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fyzioterapie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,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praktika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; a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všeobecné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školní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předměty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jako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ruský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jazyk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 a </a:t>
            </a:r>
            <a:r>
              <a:rPr lang="en-US" sz="2400" b="1" i="1" dirty="0" err="1">
                <a:solidFill>
                  <a:srgbClr val="916D49"/>
                </a:solidFill>
                <a:latin typeface="Segoe UI Light"/>
                <a:cs typeface="Segoe UI Light"/>
              </a:rPr>
              <a:t>matematika</a:t>
            </a:r>
            <a:r>
              <a:rPr lang="en-US" sz="2400" b="1" i="1" dirty="0">
                <a:solidFill>
                  <a:srgbClr val="916D49"/>
                </a:solidFill>
                <a:latin typeface="Segoe UI Light"/>
                <a:cs typeface="Segoe UI Light"/>
              </a:rPr>
              <a:t>.</a:t>
            </a:r>
          </a:p>
        </p:txBody>
      </p:sp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90A973AA-57C9-4ADD-B033-6A831EBE13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65" y="567942"/>
            <a:ext cx="3959148" cy="2791200"/>
          </a:xfrm>
          <a:prstGeom prst="rect">
            <a:avLst/>
          </a:prstGeom>
        </p:spPr>
      </p:pic>
      <p:grpSp>
        <p:nvGrpSpPr>
          <p:cNvPr id="98" name="Top left">
            <a:extLst>
              <a:ext uri="{FF2B5EF4-FFF2-40B4-BE49-F238E27FC236}">
                <a16:creationId xmlns:a16="http://schemas.microsoft.com/office/drawing/2014/main" id="{F6785776-5380-4891-92F9-7E965405E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62FF0DC-AB9A-47B6-A3E3-50661A6A6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64E7EDC-972E-4904-AD00-FCB3F1B1D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6BE9A75-EA0A-4A47-A15A-CA228031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7BA64F1-EDB6-4D28-A265-4DEE27A7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22904EE-264F-49B5-A80D-02E49864F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BD241DC-3CBC-4571-B1E5-19131F3CD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B0FE7B9-DE0B-4C9B-B0C3-D8197EBEC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648925F-5098-470F-B243-BB8D5FB74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BB9F99A-7B78-4A6D-8D70-A7CF3C38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62" y="3496888"/>
            <a:ext cx="4045217" cy="2791200"/>
          </a:xfrm>
          <a:prstGeom prst="rect">
            <a:avLst/>
          </a:prstGeom>
        </p:spPr>
      </p:pic>
      <p:grpSp>
        <p:nvGrpSpPr>
          <p:cNvPr id="108" name="Bottom Right">
            <a:extLst>
              <a:ext uri="{FF2B5EF4-FFF2-40B4-BE49-F238E27FC236}">
                <a16:creationId xmlns:a16="http://schemas.microsoft.com/office/drawing/2014/main" id="{406EA929-3846-47F7-B510-0F74DED13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9" name="Graphic 157">
              <a:extLst>
                <a:ext uri="{FF2B5EF4-FFF2-40B4-BE49-F238E27FC236}">
                  <a16:creationId xmlns:a16="http://schemas.microsoft.com/office/drawing/2014/main" id="{AC582042-A5DE-4B79-863E-632DD281D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7B6153-B6F9-4593-A064-038D2E9A0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BC9B344-E8CA-4B36-93EA-CE467C4E6D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E5A1811-8048-4A41-83DB-1E4F05D590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CD8CCD-8B68-426F-90F2-39819E6F48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A98B6D9-6366-47E8-A502-189B10A93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464D5A2-BA36-4ADC-A7C4-C9D00A7CDB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9F7FAC9-62A9-4276-8CE6-6F85D61D7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D97B8F-6E5C-495D-9DC2-05D26A016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10">
            <a:extLst>
              <a:ext uri="{FF2B5EF4-FFF2-40B4-BE49-F238E27FC236}">
                <a16:creationId xmlns:a16="http://schemas.microsoft.com/office/drawing/2014/main" id="{D6811522-12F6-4303-A5F2-7CE302209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724" y="5334614"/>
            <a:ext cx="4830991" cy="8356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b="1" i="1" dirty="0">
              <a:solidFill>
                <a:srgbClr val="916D49"/>
              </a:solidFill>
              <a:latin typeface="Segoe UI Ligh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66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4" descr="Two people standing in a room&#10;&#10;Description automatically generated">
            <a:extLst>
              <a:ext uri="{FF2B5EF4-FFF2-40B4-BE49-F238E27FC236}">
                <a16:creationId xmlns:a16="http://schemas.microsoft.com/office/drawing/2014/main" id="{EC1A5FFE-9842-4BD3-BC6C-818850A3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7415" r="-1" b="7581"/>
          <a:stretch/>
        </p:blipFill>
        <p:spPr>
          <a:xfrm>
            <a:off x="20" y="10448"/>
            <a:ext cx="12188932" cy="6856614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7296DD-C5A2-4587-BBF0-17B06133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019" y="210233"/>
            <a:ext cx="7559604" cy="13376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dirty="0" err="1">
                <a:solidFill>
                  <a:schemeClr val="bg1"/>
                </a:solidFill>
                <a:latin typeface="Segoe UI"/>
                <a:cs typeface="Segoe UI Light"/>
              </a:rPr>
              <a:t>Práce</a:t>
            </a:r>
            <a:r>
              <a:rPr lang="en-US" sz="4000" dirty="0">
                <a:solidFill>
                  <a:schemeClr val="bg1"/>
                </a:solidFill>
                <a:latin typeface="Segoe UI"/>
                <a:cs typeface="Segoe UI Light"/>
              </a:rPr>
              <a:t> </a:t>
            </a:r>
            <a:r>
              <a:rPr lang="en-US" sz="4000" dirty="0" err="1">
                <a:solidFill>
                  <a:schemeClr val="bg1"/>
                </a:solidFill>
                <a:latin typeface="Segoe UI"/>
                <a:cs typeface="Segoe UI Light"/>
              </a:rPr>
              <a:t>na</a:t>
            </a:r>
            <a:r>
              <a:rPr lang="en-US" sz="4000" dirty="0">
                <a:solidFill>
                  <a:schemeClr val="bg1"/>
                </a:solidFill>
                <a:latin typeface="Segoe UI"/>
                <a:cs typeface="Segoe UI Light"/>
              </a:rPr>
              <a:t> </a:t>
            </a:r>
            <a:r>
              <a:rPr lang="en-US" sz="4000" dirty="0" err="1">
                <a:solidFill>
                  <a:schemeClr val="bg1"/>
                </a:solidFill>
                <a:latin typeface="Segoe UI"/>
                <a:cs typeface="Segoe UI Light"/>
              </a:rPr>
              <a:t>terapeutickém</a:t>
            </a:r>
            <a:r>
              <a:rPr lang="en-US" sz="4000" kern="1200" dirty="0">
                <a:solidFill>
                  <a:schemeClr val="bg1"/>
                </a:solidFill>
                <a:latin typeface="Segoe UI"/>
                <a:cs typeface="Segoe UI Light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Segoe UI"/>
                <a:cs typeface="Segoe UI Light"/>
              </a:rPr>
              <a:t>oddělení</a:t>
            </a:r>
            <a:endParaRPr lang="en-US" sz="4000" kern="1200" dirty="0">
              <a:solidFill>
                <a:schemeClr val="bg1"/>
              </a:solidFill>
              <a:latin typeface="Segoe UI"/>
              <a:cs typeface="Segoe UI Light"/>
            </a:endParaRPr>
          </a:p>
        </p:txBody>
      </p:sp>
      <p:grpSp>
        <p:nvGrpSpPr>
          <p:cNvPr id="7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964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4" descr="A picture containing indoor, building, table, sitting&#10;&#10;Description automatically generated">
            <a:extLst>
              <a:ext uri="{FF2B5EF4-FFF2-40B4-BE49-F238E27FC236}">
                <a16:creationId xmlns:a16="http://schemas.microsoft.com/office/drawing/2014/main" id="{2F999B63-D025-4F71-9DC8-8F18D334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1954" r="-1" b="13041"/>
          <a:stretch/>
        </p:blipFill>
        <p:spPr>
          <a:xfrm>
            <a:off x="9545" y="-9515"/>
            <a:ext cx="12188932" cy="6856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2BD26-BFD7-4E9E-A35C-62242CE7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49" y="344367"/>
            <a:ext cx="4647304" cy="1243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err="1">
                <a:solidFill>
                  <a:srgbClr val="FFFFFF"/>
                </a:solidFill>
                <a:latin typeface="Segoe UI Light"/>
                <a:cs typeface="Segoe UI Light"/>
              </a:rPr>
              <a:t>Cca</a:t>
            </a:r>
            <a:r>
              <a:rPr lang="en-US" sz="480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lang="en-US" sz="4800" err="1">
                <a:solidFill>
                  <a:srgbClr val="FFFFFF"/>
                </a:solidFill>
                <a:latin typeface="Segoe UI Light"/>
                <a:cs typeface="Segoe UI Light"/>
              </a:rPr>
              <a:t>rok</a:t>
            </a:r>
            <a:r>
              <a:rPr lang="en-US" sz="4800" dirty="0">
                <a:solidFill>
                  <a:srgbClr val="FFFFFF"/>
                </a:solidFill>
                <a:latin typeface="Segoe UI Light"/>
                <a:cs typeface="Segoe UI Light"/>
              </a:rPr>
              <a:t> 1982</a:t>
            </a:r>
            <a:endParaRPr lang="en-US" sz="4800" kern="1200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71D21C-2715-4AA6-8B3B-343789F06836}"/>
              </a:ext>
            </a:extLst>
          </p:cNvPr>
          <p:cNvSpPr txBox="1"/>
          <p:nvPr/>
        </p:nvSpPr>
        <p:spPr>
          <a:xfrm>
            <a:off x="809625" y="4533900"/>
            <a:ext cx="44672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Během práce zdravotní sestry několikrát vyzkoušela nastoupit na lékařskou fakultu. Vždy chtěla studovat dále jako lékařka, ale brzy si uvědomila, že se jí její profese líbí.</a:t>
            </a:r>
          </a:p>
        </p:txBody>
      </p:sp>
    </p:spTree>
    <p:extLst>
      <p:ext uri="{BB962C8B-B14F-4D97-AF65-F5344CB8AC3E}">
        <p14:creationId xmlns:p14="http://schemas.microsoft.com/office/powerpoint/2010/main" val="162193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1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21" name="Rectangle 22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73DD6C-E343-4674-9E7B-533EEC117B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t="1673" r="-1" b="2332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25" name="Rectangle 224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A54DF-F005-4E3E-B546-42AAC9F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3885304" cy="12228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  <a:latin typeface="Segoe UI Light"/>
                <a:cs typeface="Segoe UI Light"/>
              </a:rPr>
              <a:t>Cca</a:t>
            </a:r>
            <a:r>
              <a:rPr lang="en-US" sz="4800" dirty="0">
                <a:solidFill>
                  <a:srgbClr val="FFFFFF"/>
                </a:solidFill>
                <a:latin typeface="Segoe UI Light"/>
                <a:cs typeface="Segoe UI Light"/>
              </a:rPr>
              <a:t> </a:t>
            </a:r>
            <a:r>
              <a:rPr lang="en-US" sz="4800" dirty="0" err="1">
                <a:solidFill>
                  <a:srgbClr val="FFFFFF"/>
                </a:solidFill>
                <a:latin typeface="Segoe UI Light"/>
                <a:cs typeface="Segoe UI Light"/>
              </a:rPr>
              <a:t>rok</a:t>
            </a:r>
            <a:r>
              <a:rPr lang="en-US" sz="4800" dirty="0">
                <a:solidFill>
                  <a:srgbClr val="FFFFFF"/>
                </a:solidFill>
                <a:latin typeface="Segoe UI Light"/>
                <a:cs typeface="Segoe UI Light"/>
              </a:rPr>
              <a:t> 1985</a:t>
            </a:r>
            <a:endParaRPr lang="en-US" sz="4800" kern="1200" dirty="0" err="1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grpSp>
        <p:nvGrpSpPr>
          <p:cNvPr id="227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6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37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E8D94-5376-4AD0-AD0F-4552EE9FB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6572" y="5069124"/>
            <a:ext cx="3815855" cy="16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venir Next LT Pro" panose="020B0504020202020204" pitchFamily="34" charset="0"/>
              <a:buChar char="+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814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, budova, stojící, žena&#10;&#10;Popis se vygeneroval automaticky.">
            <a:extLst>
              <a:ext uri="{FF2B5EF4-FFF2-40B4-BE49-F238E27FC236}">
                <a16:creationId xmlns:a16="http://schemas.microsoft.com/office/drawing/2014/main" id="{2C8225E1-97FA-4AF0-AD89-5676F7159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</a:blip>
          <a:srcRect r="-1" b="20490"/>
          <a:stretch/>
        </p:blipFill>
        <p:spPr>
          <a:xfrm>
            <a:off x="-4547" y="10448"/>
            <a:ext cx="12188932" cy="6856614"/>
          </a:xfrm>
          <a:prstGeom prst="rect">
            <a:avLst/>
          </a:prstGeom>
        </p:spPr>
      </p:pic>
      <p:grpSp>
        <p:nvGrpSpPr>
          <p:cNvPr id="42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F136A5D-29D1-49E5-88E2-148DD662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84" y="-1017140"/>
            <a:ext cx="5786925" cy="45276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Segoe UI"/>
                <a:cs typeface="Segoe UI"/>
              </a:rPr>
              <a:t>Medicínská</a:t>
            </a:r>
            <a:r>
              <a:rPr lang="en-US" sz="4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Segoe UI"/>
                <a:cs typeface="Segoe UI"/>
              </a:rPr>
              <a:t>akademie</a:t>
            </a:r>
            <a:endParaRPr lang="en-US" sz="4400" kern="12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9557F2-22FB-49C4-AA06-8BE05769B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8804" y="6459283"/>
            <a:ext cx="1561691" cy="4596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venir Next LT Pro" panose="020B0504020202020204" pitchFamily="34" charset="0"/>
              <a:buChar char="+"/>
            </a:pPr>
            <a:endParaRPr lang="cs-CZ" sz="1800" dirty="0">
              <a:solidFill>
                <a:srgbClr val="201449"/>
              </a:solidFill>
              <a:latin typeface="Segoe UI"/>
              <a:cs typeface="Segoe U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0BA3A8-AE65-4810-B1F2-91790A374FA0}"/>
              </a:ext>
            </a:extLst>
          </p:cNvPr>
          <p:cNvSpPr txBox="1"/>
          <p:nvPr/>
        </p:nvSpPr>
        <p:spPr>
          <a:xfrm>
            <a:off x="1447800" y="2114550"/>
            <a:ext cx="348615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600" dirty="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V roce 2000 začaly reformy ošetřovatelství. Jednou z těchto reforem byl vznik předpokladu získání vysokoškolského vzdělání v jejích pracovní sféře, vzdělání, které dříve neexistovalo. </a:t>
            </a:r>
            <a:endParaRPr lang="cs-CZ" dirty="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endParaRPr lang="cs-CZ" sz="1600" dirty="0">
              <a:solidFill>
                <a:schemeClr val="tx2">
                  <a:lumMod val="10000"/>
                  <a:lumOff val="90000"/>
                </a:schemeClr>
              </a:solidFill>
              <a:ea typeface="+mn-lt"/>
              <a:cs typeface="+mn-lt"/>
            </a:endParaRPr>
          </a:p>
          <a:p>
            <a:r>
              <a:rPr lang="cs-CZ" sz="1600" dirty="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Olga </a:t>
            </a:r>
            <a:r>
              <a:rPr lang="cs-CZ" sz="1600" dirty="0" err="1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Stěpanovna</a:t>
            </a:r>
            <a:r>
              <a:rPr lang="cs-CZ" sz="1600" dirty="0">
                <a:solidFill>
                  <a:schemeClr val="tx2">
                    <a:lumMod val="10000"/>
                    <a:lumOff val="90000"/>
                  </a:schemeClr>
                </a:solidFill>
                <a:ea typeface="+mn-lt"/>
                <a:cs typeface="+mn-lt"/>
              </a:rPr>
              <a:t> nastoupila na tento obor v roce 2002, jelikož přítomnost tohoto vzdělání byla novou povinností pro její novou pozici hlavní sestry.</a:t>
            </a:r>
            <a:endParaRPr lang="cs-CZ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6182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Širokoúhlá obrazovka</PresentationFormat>
  <Paragraphs>0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ExploreVTI</vt:lpstr>
      <vt:lpstr>Sestra pamětnice</vt:lpstr>
      <vt:lpstr>Cca rok 1978 Olze kolem 16 let</vt:lpstr>
      <vt:lpstr> Olga a její spolužáci na letní brigádě - sklízení na polích</vt:lpstr>
      <vt:lpstr>Diplom zdravotnického učiliště se specializací zdravotní sestry v dětských zařízeních.</vt:lpstr>
      <vt:lpstr>Statní zkoušky a známky uvedené v diplomu: vnitřní nemoci (1), chirurgické nemoci (2), dětské nemoci (2), porodenství a gynekologie (1). Další předměty, které se na školé vyučovali, jsou to anatomie, vnitřní nemoci, hygiena, infekční nemoci, psychologické nemoci, ošetřovatelství, fyziologie, fyzioterapie, praktika; a všeobecné školní předměty jako ruský jazyk a matematika.</vt:lpstr>
      <vt:lpstr>Práce na terapeutickém oddělení</vt:lpstr>
      <vt:lpstr>Cca rok 1982</vt:lpstr>
      <vt:lpstr>Cca rok 1985</vt:lpstr>
      <vt:lpstr>Medicínská akademie</vt:lpstr>
      <vt:lpstr>Cca rok 2002</vt:lpstr>
      <vt:lpstr>Medicínská akademie</vt:lpstr>
      <vt:lpstr>Diplom Vysoké školy</vt:lpstr>
      <vt:lpstr>Olga Stěpanovna jako hlavní sestra</vt:lpstr>
      <vt:lpstr>Poděkování pro sestru Olgu Stěpanovnu – listina a článek z novin od rady sester nemocnice, kde Olga Stěpanovna byla na pozici hlavní sestry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816</cp:revision>
  <dcterms:created xsi:type="dcterms:W3CDTF">2012-08-16T00:56:33Z</dcterms:created>
  <dcterms:modified xsi:type="dcterms:W3CDTF">2021-02-12T17:25:09Z</dcterms:modified>
</cp:coreProperties>
</file>