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7" r:id="rId3"/>
    <p:sldId id="262" r:id="rId4"/>
    <p:sldId id="263" r:id="rId5"/>
    <p:sldId id="264" r:id="rId6"/>
    <p:sldId id="259" r:id="rId7"/>
    <p:sldId id="260" r:id="rId8"/>
    <p:sldId id="279" r:id="rId9"/>
    <p:sldId id="266" r:id="rId10"/>
    <p:sldId id="271" r:id="rId11"/>
    <p:sldId id="272" r:id="rId12"/>
    <p:sldId id="273" r:id="rId13"/>
    <p:sldId id="274" r:id="rId14"/>
    <p:sldId id="276" r:id="rId15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68" autoAdjust="0"/>
  </p:normalViewPr>
  <p:slideViewPr>
    <p:cSldViewPr>
      <p:cViewPr>
        <p:scale>
          <a:sx n="78" d="100"/>
          <a:sy n="78" d="100"/>
        </p:scale>
        <p:origin x="-1926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1398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9144" cy="494197"/>
          </a:xfrm>
          <a:prstGeom prst="rect">
            <a:avLst/>
          </a:prstGeom>
        </p:spPr>
        <p:txBody>
          <a:bodyPr vert="horz" lIns="87578" tIns="43789" rIns="87578" bIns="43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575" y="2"/>
            <a:ext cx="2919144" cy="494197"/>
          </a:xfrm>
          <a:prstGeom prst="rect">
            <a:avLst/>
          </a:prstGeom>
        </p:spPr>
        <p:txBody>
          <a:bodyPr vert="horz" lIns="87578" tIns="43789" rIns="87578" bIns="43789" rtlCol="0"/>
          <a:lstStyle>
            <a:lvl1pPr algn="r">
              <a:defRPr sz="1200"/>
            </a:lvl1pPr>
          </a:lstStyle>
          <a:p>
            <a:fld id="{67CADBBA-4872-44A6-B9BD-F1F4CF85AA6F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2116"/>
            <a:ext cx="2919144" cy="491993"/>
          </a:xfrm>
          <a:prstGeom prst="rect">
            <a:avLst/>
          </a:prstGeom>
        </p:spPr>
        <p:txBody>
          <a:bodyPr vert="horz" lIns="87578" tIns="43789" rIns="87578" bIns="43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575" y="9372116"/>
            <a:ext cx="2919144" cy="491993"/>
          </a:xfrm>
          <a:prstGeom prst="rect">
            <a:avLst/>
          </a:prstGeom>
        </p:spPr>
        <p:txBody>
          <a:bodyPr vert="horz" lIns="87578" tIns="43789" rIns="87578" bIns="43789" rtlCol="0" anchor="b"/>
          <a:lstStyle>
            <a:lvl1pPr algn="r">
              <a:defRPr sz="1200"/>
            </a:lvl1pPr>
          </a:lstStyle>
          <a:p>
            <a:fld id="{D18254A7-5BB7-4F25-B5E0-CF478D95E7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72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10" cy="493315"/>
          </a:xfrm>
          <a:prstGeom prst="rect">
            <a:avLst/>
          </a:prstGeom>
        </p:spPr>
        <p:txBody>
          <a:bodyPr vert="horz" lIns="90337" tIns="45168" rIns="90337" bIns="4516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679" y="0"/>
            <a:ext cx="2919009" cy="493315"/>
          </a:xfrm>
          <a:prstGeom prst="rect">
            <a:avLst/>
          </a:prstGeom>
        </p:spPr>
        <p:txBody>
          <a:bodyPr vert="horz" lIns="90337" tIns="45168" rIns="90337" bIns="45168" rtlCol="0"/>
          <a:lstStyle>
            <a:lvl1pPr algn="r">
              <a:defRPr sz="1200"/>
            </a:lvl1pPr>
          </a:lstStyle>
          <a:p>
            <a:fld id="{B0661D35-9462-4C99-9B18-93ACF6E2E140}" type="datetimeFigureOut">
              <a:rPr lang="cs-CZ" smtClean="0"/>
              <a:t>11.11.2016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7" tIns="45168" rIns="90337" bIns="4516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114" y="4686502"/>
            <a:ext cx="5388610" cy="4439840"/>
          </a:xfrm>
          <a:prstGeom prst="rect">
            <a:avLst/>
          </a:prstGeom>
        </p:spPr>
        <p:txBody>
          <a:bodyPr vert="horz" lIns="90337" tIns="45168" rIns="90337" bIns="4516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0714"/>
            <a:ext cx="2919010" cy="493315"/>
          </a:xfrm>
          <a:prstGeom prst="rect">
            <a:avLst/>
          </a:prstGeom>
        </p:spPr>
        <p:txBody>
          <a:bodyPr vert="horz" lIns="90337" tIns="45168" rIns="90337" bIns="4516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679" y="9370714"/>
            <a:ext cx="2919009" cy="493315"/>
          </a:xfrm>
          <a:prstGeom prst="rect">
            <a:avLst/>
          </a:prstGeom>
        </p:spPr>
        <p:txBody>
          <a:bodyPr vert="horz" lIns="90337" tIns="45168" rIns="90337" bIns="45168" rtlCol="0" anchor="b"/>
          <a:lstStyle>
            <a:lvl1pPr algn="r">
              <a:defRPr sz="1200"/>
            </a:lvl1pPr>
          </a:lstStyle>
          <a:p>
            <a:fld id="{C1ED9678-E489-4A11-AA8E-D24775A98F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1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D9678-E489-4A11-AA8E-D24775A98FA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177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B0B20-2063-413F-B07A-57CA8E9174FC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9533F-7849-4DB8-AD98-304F507318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22357-D7D8-4653-A730-FE34F7278996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FBA2C-88B5-45BE-93EF-6FB86382F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8CBE2-EE5F-4125-B61D-9211C8267ED2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12704-1968-4E24-B6E7-1433E4ED6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63097-A785-4BBD-9DCB-4104702A800A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4D9C-B5BC-440A-AA26-0E3D01BA77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2A4C-FFEB-4C78-B230-22EFEE7C11DC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27281-F1CA-4F0B-96CE-D1240C8F4F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EB70C-1E21-44C0-85C7-C4A785A91129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7EA9D-442A-4EEA-B97B-85F927794F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B182-D56D-4CEB-AC79-7CBB84179B1C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E1477-0B9E-435C-BB89-9150293F74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0E5B5-6813-4BA3-BCDD-F34FF69DEF8C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9F41B-8B83-4C06-8A8F-A3D6105B09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478E0-B195-4E9B-A320-36DC199AF5D2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F557-9F4D-42B6-BC12-F9443F1F94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8D18E-DA72-456B-A78A-5FA23CA68181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B912-5439-4A1B-8B69-6051BE50DB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9CC2-BE79-4E62-A232-C1F357DFBDEB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34E9-5EB8-40C9-96B6-69885EC01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8AC852-DC4D-437E-A1CF-52EF70877920}" type="datetimeFigureOut">
              <a:rPr lang="cs-CZ"/>
              <a:pPr>
                <a:defRPr/>
              </a:pPr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21934-6B2B-42D3-B879-92A74BAD2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ivan.smolka@seznam.c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845053" cy="1512168"/>
          </a:xfrm>
        </p:spPr>
        <p:txBody>
          <a:bodyPr/>
          <a:lstStyle/>
          <a:p>
            <a:pPr algn="l"/>
            <a:r>
              <a:rPr lang="cs-CZ" sz="3200" b="1" dirty="0" smtClean="0"/>
              <a:t>Vzdělávání zaměřené na kompetence v praxi</a:t>
            </a:r>
            <a:endParaRPr lang="cs-CZ" sz="32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005064"/>
            <a:ext cx="7696264" cy="137998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Ivan Smolka</a:t>
            </a: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800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800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17032"/>
            <a:ext cx="2746254" cy="2075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sz="3200" dirty="0" smtClean="0"/>
              <a:t> 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196751"/>
            <a:ext cx="8229600" cy="4929411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cs-CZ" sz="1800" b="1" dirty="0" smtClean="0"/>
              <a:t>Objevitelské vyučování</a:t>
            </a:r>
            <a:r>
              <a:rPr lang="cs-CZ" sz="1800" dirty="0"/>
              <a:t> </a:t>
            </a:r>
            <a:r>
              <a:rPr lang="cs-CZ" sz="1800" dirty="0" smtClean="0"/>
              <a:t>- žákům </a:t>
            </a:r>
            <a:r>
              <a:rPr lang="cs-CZ" sz="1800" dirty="0"/>
              <a:t>nejsou poznatky sdělovány, ale přicházejí na ně spolu s učitelem.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 smtClean="0"/>
              <a:t>       Používáme </a:t>
            </a:r>
            <a:r>
              <a:rPr lang="cs-CZ" sz="1800" dirty="0"/>
              <a:t>tzv. </a:t>
            </a:r>
            <a:r>
              <a:rPr lang="cs-CZ" sz="1800" dirty="0" smtClean="0"/>
              <a:t>trojkrok:    Pozorování </a:t>
            </a:r>
            <a:r>
              <a:rPr lang="cs-CZ" sz="1800" dirty="0"/>
              <a:t>– </a:t>
            </a:r>
            <a:r>
              <a:rPr lang="cs-CZ" sz="1800" dirty="0" smtClean="0"/>
              <a:t>Popis </a:t>
            </a:r>
            <a:r>
              <a:rPr lang="cs-CZ" sz="1800" dirty="0"/>
              <a:t>– </a:t>
            </a:r>
            <a:r>
              <a:rPr lang="cs-CZ" sz="1800" dirty="0" smtClean="0"/>
              <a:t>Vyvozování </a:t>
            </a:r>
            <a:r>
              <a:rPr lang="cs-CZ" sz="1800" dirty="0"/>
              <a:t>závěrů. </a:t>
            </a:r>
            <a:r>
              <a:rPr lang="cs-CZ" sz="1800" dirty="0"/>
              <a:t> </a:t>
            </a:r>
            <a:r>
              <a:rPr lang="cs-CZ" sz="1800" dirty="0" smtClean="0"/>
              <a:t>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- nejprve jde o pečlivé </a:t>
            </a:r>
            <a:r>
              <a:rPr lang="cs-CZ" sz="1800" dirty="0"/>
              <a:t>pozorování reality (fyzikální pokus, vykreslení dějinné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situace </a:t>
            </a:r>
            <a:r>
              <a:rPr lang="cs-CZ" sz="1800" dirty="0"/>
              <a:t>apod.).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 smtClean="0"/>
              <a:t>       - následuje </a:t>
            </a:r>
            <a:r>
              <a:rPr lang="cs-CZ" sz="1800" dirty="0"/>
              <a:t>důkladný popis toho, co jsme viděli, čeho jsme si všimli, a nastolení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otázek</a:t>
            </a:r>
            <a:r>
              <a:rPr lang="cs-CZ" sz="1800" dirty="0"/>
              <a:t>, aby mohli žáci do druhého dne přemýšlet, čeho by pozorované mohlo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být </a:t>
            </a:r>
            <a:r>
              <a:rPr lang="cs-CZ" sz="1800" dirty="0"/>
              <a:t>důsledkem, jaké jsou varianty </a:t>
            </a:r>
            <a:r>
              <a:rPr lang="cs-CZ" sz="1800" dirty="0" smtClean="0"/>
              <a:t>řešení apod.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 smtClean="0"/>
              <a:t>       - a </a:t>
            </a:r>
            <a:r>
              <a:rPr lang="cs-CZ" sz="1800" dirty="0"/>
              <a:t>teprve třetí fází (druhý den ráno) je vyvozování závěrů.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Žáci </a:t>
            </a:r>
            <a:r>
              <a:rPr lang="cs-CZ" sz="1800" dirty="0"/>
              <a:t>se tak podílí na řešení, mohou přicházet s vlastními náměty a pohledy na věc,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mají </a:t>
            </a:r>
            <a:r>
              <a:rPr lang="cs-CZ" sz="1800" dirty="0"/>
              <a:t>čas o tom přemýšlet, popř. si dohledávat informace. </a:t>
            </a: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Vedeme </a:t>
            </a:r>
            <a:r>
              <a:rPr lang="cs-CZ" sz="1800" dirty="0"/>
              <a:t>je </a:t>
            </a:r>
            <a:r>
              <a:rPr lang="cs-CZ" sz="1800" dirty="0" smtClean="0"/>
              <a:t>tím </a:t>
            </a:r>
            <a:r>
              <a:rPr lang="cs-CZ" sz="1800" dirty="0"/>
              <a:t>k vlastnímu myšlení, ne jen přebírání myšlenek od autorit.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124" y="116119"/>
            <a:ext cx="742834" cy="93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cs-CZ" sz="2800" dirty="0" smtClean="0"/>
              <a:t>Metodické, sociální a osobnostní kompetence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cs-CZ" sz="1800" dirty="0"/>
              <a:t>Snažíme se o rozvoj </a:t>
            </a:r>
            <a:r>
              <a:rPr lang="cs-CZ" sz="1800" b="1" dirty="0"/>
              <a:t>obecných metodických, sociálních a osobnostních </a:t>
            </a:r>
            <a:r>
              <a:rPr lang="cs-CZ" sz="1800" b="1" dirty="0" smtClean="0"/>
              <a:t>kompetencí</a:t>
            </a:r>
            <a:r>
              <a:rPr lang="cs-CZ" sz="1800" dirty="0" smtClean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800" dirty="0" smtClean="0"/>
              <a:t>Některé </a:t>
            </a:r>
            <a:r>
              <a:rPr lang="cs-CZ" sz="1800" dirty="0"/>
              <a:t>příklady toho, co v žácích cíleně pěstujeme: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- </a:t>
            </a:r>
            <a:r>
              <a:rPr lang="cs-CZ" sz="1800" dirty="0"/>
              <a:t>práce s textem a </a:t>
            </a:r>
            <a:r>
              <a:rPr lang="cs-CZ" sz="1800" dirty="0" smtClean="0"/>
              <a:t>informacemi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samostatné </a:t>
            </a:r>
            <a:r>
              <a:rPr lang="cs-CZ" sz="1800" dirty="0" smtClean="0"/>
              <a:t>práce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komunikace a prezentace na </a:t>
            </a:r>
            <a:r>
              <a:rPr lang="cs-CZ" sz="1800" dirty="0" smtClean="0"/>
              <a:t>veřejnosti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- </a:t>
            </a:r>
            <a:r>
              <a:rPr lang="cs-CZ" sz="1800" dirty="0"/>
              <a:t>dotahovat věci do </a:t>
            </a:r>
            <a:r>
              <a:rPr lang="cs-CZ" sz="1800" dirty="0" smtClean="0"/>
              <a:t>konce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pozornost, pečlivost, důslednost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aplikovat své znalosti v praxi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nebát se neznámých situací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komunikace s jinými typy lidí (sociální praktikum)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zkušenosti se světem práce (profesní praktikum)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tvůrčí přístup k řešení problémů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aktivní přístup k řešení problémů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prožívání a chápání umění – výtvarného, hudebního, pohybového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utváření společenství a spolupodílení se na řešení a nesení věcí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- </a:t>
            </a:r>
            <a:r>
              <a:rPr lang="cs-CZ" sz="1800" dirty="0"/>
              <a:t>utváření pracovních týmů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1800" dirty="0" smtClean="0"/>
              <a:t>     ……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124" y="116119"/>
            <a:ext cx="742834" cy="93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426"/>
            <a:ext cx="8229600" cy="612325"/>
          </a:xfrm>
        </p:spPr>
        <p:txBody>
          <a:bodyPr/>
          <a:lstStyle/>
          <a:p>
            <a:pPr algn="l"/>
            <a:r>
              <a:rPr lang="cs-CZ" sz="2800" dirty="0" smtClean="0"/>
              <a:t>Výsledky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4"/>
          </a:xfrm>
        </p:spPr>
        <p:txBody>
          <a:bodyPr/>
          <a:lstStyle/>
          <a:p>
            <a:pPr marL="0" indent="0">
              <a:buNone/>
            </a:pPr>
            <a:r>
              <a:rPr lang="cs-CZ" sz="1900" dirty="0"/>
              <a:t>Část lidí </a:t>
            </a:r>
            <a:r>
              <a:rPr lang="cs-CZ" sz="1900" dirty="0" smtClean="0"/>
              <a:t>se domnívá, </a:t>
            </a:r>
            <a:r>
              <a:rPr lang="cs-CZ" sz="1900" dirty="0"/>
              <a:t>že vzdělávání, které rozvíjí osobnost žáka, nemá výsledky, že se děti nic nenaučí. Ale to je nesmysl. Když je dobře prováděné, je daleko efektivnější i v oblasti </a:t>
            </a:r>
            <a:r>
              <a:rPr lang="cs-CZ" sz="1900" dirty="0" smtClean="0"/>
              <a:t>znalostí</a:t>
            </a:r>
            <a:r>
              <a:rPr lang="cs-CZ" sz="1900" dirty="0"/>
              <a:t>:</a:t>
            </a:r>
            <a:endParaRPr lang="cs-CZ" sz="1900" dirty="0" smtClean="0"/>
          </a:p>
          <a:p>
            <a:pPr>
              <a:spcBef>
                <a:spcPts val="600"/>
              </a:spcBef>
            </a:pPr>
            <a:r>
              <a:rPr lang="cs-CZ" sz="1900" dirty="0" smtClean="0"/>
              <a:t>ze </a:t>
            </a:r>
            <a:r>
              <a:rPr lang="cs-CZ" sz="1900" dirty="0"/>
              <a:t>základní waldorfské školy v Praze, kde jsem pracoval, se opakovaně dostávalo 40-50 % absolventů na </a:t>
            </a:r>
            <a:r>
              <a:rPr lang="cs-CZ" sz="1900" dirty="0" err="1"/>
              <a:t>gymnazia</a:t>
            </a:r>
            <a:r>
              <a:rPr lang="cs-CZ" sz="1900" dirty="0"/>
              <a:t>, přičemž pražský průměr byl 10-12 %. </a:t>
            </a:r>
            <a:endParaRPr lang="cs-CZ" sz="1900" dirty="0" smtClean="0"/>
          </a:p>
          <a:p>
            <a:r>
              <a:rPr lang="cs-CZ" sz="1900" dirty="0"/>
              <a:t>a</a:t>
            </a:r>
            <a:r>
              <a:rPr lang="cs-CZ" sz="1900" dirty="0" smtClean="0"/>
              <a:t>bsolventi </a:t>
            </a:r>
            <a:r>
              <a:rPr lang="cs-CZ" sz="1900" dirty="0"/>
              <a:t>pražského waldorfského lycea se v roce 2011 umístili na 1.místě v ČR mezi středními odbornými školami ve státní maturitě, absolventi semilského waldorfského lycea byli první v Libereckém kraji. </a:t>
            </a:r>
            <a:endParaRPr lang="cs-CZ" sz="1900" dirty="0" smtClean="0"/>
          </a:p>
          <a:p>
            <a:r>
              <a:rPr lang="cs-CZ" sz="1900" dirty="0" smtClean="0"/>
              <a:t>podle </a:t>
            </a:r>
            <a:r>
              <a:rPr lang="cs-CZ" sz="1900" dirty="0"/>
              <a:t>průzkumu v Německu v r. 2009 byla nezaměstnanost waldorfských absolventů pouze čtvrtinová oproti celoněmeckému průměru. </a:t>
            </a:r>
            <a:r>
              <a:rPr lang="cs-CZ" sz="1900" dirty="0" smtClean="0"/>
              <a:t>Podobná čísla jsou i z Dánska.</a:t>
            </a:r>
          </a:p>
          <a:p>
            <a:r>
              <a:rPr lang="cs-CZ" sz="1900" dirty="0" smtClean="0"/>
              <a:t>i nezaměstnanost </a:t>
            </a:r>
            <a:r>
              <a:rPr lang="cs-CZ" sz="1900" dirty="0"/>
              <a:t>absolventů oboru Kombinované lyceum (který je realizován na pražském Waldorfském lyceu)  je velmi nízká. Např. v r. 2014 byla 1,7%, zatímco u ostatních SOŠ byla 11,6% a u </a:t>
            </a:r>
            <a:r>
              <a:rPr lang="cs-CZ" sz="1900" dirty="0" err="1"/>
              <a:t>gymnazií</a:t>
            </a:r>
            <a:r>
              <a:rPr lang="cs-CZ" sz="1900" dirty="0"/>
              <a:t> 4,4%.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124" y="116119"/>
            <a:ext cx="742834" cy="93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1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l"/>
            <a:r>
              <a:rPr lang="cs-CZ" sz="2800" dirty="0" smtClean="0"/>
              <a:t>Co dál 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5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/>
              <a:t>j</a:t>
            </a:r>
            <a:r>
              <a:rPr lang="cs-CZ" sz="1900" dirty="0" smtClean="0"/>
              <a:t>e </a:t>
            </a:r>
            <a:r>
              <a:rPr lang="cs-CZ" sz="1900" dirty="0"/>
              <a:t>potřeba si uvědomit, že v počátečním vzdělávání (ZŠ a SŠ) už škola nemůže být jen institucí k předávání informací, ale měla by se stát především prostředím podporujícím celkový rozvoj žáka. </a:t>
            </a:r>
            <a:endParaRPr lang="cs-CZ" sz="1900" dirty="0" smtClean="0"/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/>
              <a:t>o</a:t>
            </a:r>
            <a:r>
              <a:rPr lang="cs-CZ" sz="1900" dirty="0" smtClean="0"/>
              <a:t>brátit </a:t>
            </a:r>
            <a:r>
              <a:rPr lang="cs-CZ" sz="1900" dirty="0"/>
              <a:t>pořadí důrazů a vydat se k hledání nových cest rozvojového způsobu vzdělávání.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/>
              <a:t>w</a:t>
            </a:r>
            <a:r>
              <a:rPr lang="cs-CZ" sz="1900" dirty="0" smtClean="0"/>
              <a:t>aldorfské školy realizují toto pojetí již řadu desetiletí.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900" dirty="0"/>
              <a:t> </a:t>
            </a:r>
            <a:r>
              <a:rPr lang="cs-CZ" sz="1900" dirty="0" smtClean="0"/>
              <a:t>     Je to určitě jen jedna z možných cest, ale mohou nabídnout zkušenosti a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900" dirty="0"/>
              <a:t> </a:t>
            </a:r>
            <a:r>
              <a:rPr lang="cs-CZ" sz="1900" dirty="0" smtClean="0"/>
              <a:t>      inspiraci ostatním.  Ukázat</a:t>
            </a:r>
            <a:r>
              <a:rPr lang="cs-CZ" sz="1900" dirty="0"/>
              <a:t>, jak může rozvojově pojaté vzdělávání fungovat</a:t>
            </a:r>
            <a:r>
              <a:rPr lang="cs-CZ" sz="1900" dirty="0" smtClean="0"/>
              <a:t>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1900" dirty="0" smtClean="0"/>
              <a:t>       Pomoci </a:t>
            </a:r>
            <a:r>
              <a:rPr lang="cs-CZ" sz="1900" dirty="0"/>
              <a:t>tomu, aby i další školy nastoupily cestu rozvojového vzdělávání.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97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2859614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3200" dirty="0"/>
              <a:t>Děkuji 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ivan.smolka@seznam.cz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528176" y="548680"/>
            <a:ext cx="7845053" cy="648072"/>
          </a:xfrm>
        </p:spPr>
        <p:txBody>
          <a:bodyPr/>
          <a:lstStyle/>
          <a:p>
            <a:pPr algn="l"/>
            <a:r>
              <a:rPr lang="cs-CZ" sz="2800" dirty="0" smtClean="0"/>
              <a:t>Jak vzdělávat ?</a:t>
            </a:r>
            <a:endParaRPr lang="cs-CZ" sz="2800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908721"/>
            <a:ext cx="7696264" cy="144015"/>
          </a:xfrm>
        </p:spPr>
        <p:txBody>
          <a:bodyPr rtlCol="0">
            <a:normAutofit fontScale="25000" lnSpcReduction="20000"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800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800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k-SK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316" name="TextovéPole 4"/>
          <p:cNvSpPr txBox="1">
            <a:spLocks noChangeArrowheads="1"/>
          </p:cNvSpPr>
          <p:nvPr/>
        </p:nvSpPr>
        <p:spPr bwMode="auto">
          <a:xfrm>
            <a:off x="539552" y="1196752"/>
            <a:ext cx="7920880" cy="473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endParaRPr lang="cs-CZ" sz="1900" dirty="0" smtClean="0">
              <a:latin typeface="+mn-lt"/>
            </a:endParaRPr>
          </a:p>
          <a:p>
            <a:pPr>
              <a:lnSpc>
                <a:spcPct val="130000"/>
              </a:lnSpc>
            </a:pPr>
            <a:r>
              <a:rPr lang="cs-CZ" sz="1900" dirty="0" smtClean="0">
                <a:latin typeface="+mn-lt"/>
              </a:rPr>
              <a:t>Waldorfské </a:t>
            </a:r>
            <a:r>
              <a:rPr lang="cs-CZ" sz="1900" dirty="0">
                <a:latin typeface="+mn-lt"/>
              </a:rPr>
              <a:t>školy jsme zakládali s tím, že je potřeba jiné pojetí vzdělávání. </a:t>
            </a:r>
            <a:endParaRPr lang="cs-CZ" sz="1900" dirty="0" smtClean="0">
              <a:latin typeface="+mn-lt"/>
            </a:endParaRPr>
          </a:p>
          <a:p>
            <a:pPr marL="342900" indent="-342900">
              <a:lnSpc>
                <a:spcPct val="130000"/>
              </a:lnSpc>
              <a:spcBef>
                <a:spcPts val="1200"/>
              </a:spcBef>
              <a:buFontTx/>
              <a:buChar char="-"/>
            </a:pPr>
            <a:r>
              <a:rPr lang="cs-CZ" sz="1900" dirty="0" smtClean="0">
                <a:latin typeface="+mn-lt"/>
              </a:rPr>
              <a:t>že </a:t>
            </a:r>
            <a:r>
              <a:rPr lang="cs-CZ" sz="1900" dirty="0">
                <a:latin typeface="+mn-lt"/>
              </a:rPr>
              <a:t>klasický model, založený především na předávání informací, již neodpovídá stavu a potřebám </a:t>
            </a:r>
            <a:r>
              <a:rPr lang="cs-CZ" sz="1900" dirty="0" smtClean="0">
                <a:latin typeface="+mn-lt"/>
              </a:rPr>
              <a:t>společnosti </a:t>
            </a:r>
          </a:p>
          <a:p>
            <a:pPr marL="342900" indent="-342900">
              <a:lnSpc>
                <a:spcPct val="130000"/>
              </a:lnSpc>
              <a:spcBef>
                <a:spcPts val="1200"/>
              </a:spcBef>
              <a:buFontTx/>
              <a:buChar char="-"/>
            </a:pPr>
            <a:r>
              <a:rPr lang="cs-CZ" sz="1900" dirty="0" smtClean="0">
                <a:latin typeface="+mn-lt"/>
              </a:rPr>
              <a:t>že </a:t>
            </a:r>
            <a:r>
              <a:rPr lang="cs-CZ" sz="1900" dirty="0">
                <a:latin typeface="+mn-lt"/>
              </a:rPr>
              <a:t>naši současní žáci budou muset několikrát za život změnit profesi, naučit se úplně nové věci, přizpůsobit se zcela změněným </a:t>
            </a:r>
            <a:r>
              <a:rPr lang="cs-CZ" sz="1900" dirty="0" smtClean="0">
                <a:latin typeface="+mn-lt"/>
              </a:rPr>
              <a:t>podmínkám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cs-CZ" sz="1900" dirty="0" smtClean="0">
                <a:latin typeface="+mn-lt"/>
              </a:rPr>
              <a:t>      (</a:t>
            </a:r>
            <a:r>
              <a:rPr lang="cs-CZ" sz="1900" dirty="0">
                <a:latin typeface="+mn-lt"/>
              </a:rPr>
              <a:t>Strategie Evropa 2020 uvádí, že během následujících pěti let vznikne 40 % </a:t>
            </a:r>
            <a:endParaRPr lang="cs-CZ" sz="1900" dirty="0" smtClean="0">
              <a:latin typeface="+mn-lt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cs-CZ" sz="1900" dirty="0">
                <a:latin typeface="+mn-lt"/>
              </a:rPr>
              <a:t> </a:t>
            </a:r>
            <a:r>
              <a:rPr lang="cs-CZ" sz="1900" dirty="0" smtClean="0">
                <a:latin typeface="+mn-lt"/>
              </a:rPr>
              <a:t>     nových </a:t>
            </a:r>
            <a:r>
              <a:rPr lang="cs-CZ" sz="1900" dirty="0">
                <a:latin typeface="+mn-lt"/>
              </a:rPr>
              <a:t>typů </a:t>
            </a:r>
            <a:r>
              <a:rPr lang="cs-CZ" sz="1900" dirty="0" smtClean="0">
                <a:latin typeface="+mn-lt"/>
              </a:rPr>
              <a:t>zaměstnání) </a:t>
            </a:r>
          </a:p>
          <a:p>
            <a:pPr marL="342900" indent="-342900">
              <a:lnSpc>
                <a:spcPct val="130000"/>
              </a:lnSpc>
              <a:spcBef>
                <a:spcPts val="1200"/>
              </a:spcBef>
              <a:buFontTx/>
              <a:buChar char="-"/>
            </a:pPr>
            <a:r>
              <a:rPr lang="cs-CZ" sz="1900" dirty="0" smtClean="0">
                <a:latin typeface="+mn-lt"/>
              </a:rPr>
              <a:t>že </a:t>
            </a:r>
            <a:r>
              <a:rPr lang="cs-CZ" sz="1900" dirty="0">
                <a:latin typeface="+mn-lt"/>
              </a:rPr>
              <a:t>od „výcviku“ ke konkrétním znalostem, dovednostem a rolím je potřeba přejít k podpoře celkového vývoje žáka, tedy k vytváření schopností a vlastností.</a:t>
            </a:r>
          </a:p>
        </p:txBody>
      </p:sp>
    </p:spTree>
    <p:extLst>
      <p:ext uri="{BB962C8B-B14F-4D97-AF65-F5344CB8AC3E}">
        <p14:creationId xmlns:p14="http://schemas.microsoft.com/office/powerpoint/2010/main" val="22024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75240" cy="648072"/>
          </a:xfrm>
        </p:spPr>
        <p:txBody>
          <a:bodyPr/>
          <a:lstStyle/>
          <a:p>
            <a:pPr algn="l"/>
            <a:r>
              <a:rPr lang="cs-CZ" sz="2800" dirty="0" smtClean="0"/>
              <a:t>Pokus o reformu</a:t>
            </a:r>
            <a:endParaRPr lang="cs-CZ" sz="28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713389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r>
              <a:rPr lang="cs-CZ" sz="1900" dirty="0"/>
              <a:t>V 90-tých letech tu byly tendence k reformě </a:t>
            </a:r>
            <a:r>
              <a:rPr lang="cs-CZ" sz="1900" dirty="0" smtClean="0"/>
              <a:t>vzdělávání směrem ke </a:t>
            </a:r>
            <a:r>
              <a:rPr lang="cs-CZ" sz="1900" dirty="0"/>
              <a:t>kompetencím. </a:t>
            </a:r>
            <a:endParaRPr lang="cs-CZ" sz="1900" dirty="0" smtClean="0"/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r>
              <a:rPr lang="cs-CZ" sz="1900" dirty="0" smtClean="0"/>
              <a:t>Jenže </a:t>
            </a:r>
            <a:r>
              <a:rPr lang="cs-CZ" sz="1900" dirty="0"/>
              <a:t>učitelům nikdo nevysvětlil, jak by mělo takové vzdělávání vypadat, a úředníci sepisující Rámcové vzdělávací program si rozvojové vzdělávání také nedovedli představit. </a:t>
            </a:r>
            <a:endParaRPr lang="cs-CZ" sz="1900" dirty="0" smtClean="0"/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r>
              <a:rPr lang="cs-CZ" sz="1900" dirty="0" smtClean="0"/>
              <a:t>Reforma </a:t>
            </a:r>
            <a:r>
              <a:rPr lang="cs-CZ" sz="1900" dirty="0"/>
              <a:t>se nepovedla, naopak stále sílí opačný trend – snaha utužit tradiční pojetí vzdělávání prostřednictvím jednotných osnov, jednotných testů, přijímaček a maturit, dosahovat výsledků represí a strachem z neúspěchu. </a:t>
            </a:r>
            <a:endParaRPr lang="cs-CZ" sz="1900" dirty="0" smtClean="0"/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r>
              <a:rPr lang="cs-CZ" sz="1900" dirty="0" smtClean="0"/>
              <a:t>Ale </a:t>
            </a:r>
            <a:r>
              <a:rPr lang="cs-CZ" sz="1900" dirty="0"/>
              <a:t>to už dnes fungovat nemůže, je to cesta tak 30 let dozadu, rozhodně ne do budoucnosti. </a:t>
            </a:r>
          </a:p>
          <a:p>
            <a:pPr>
              <a:lnSpc>
                <a:spcPct val="140000"/>
              </a:lnSpc>
              <a:spcBef>
                <a:spcPts val="1200"/>
              </a:spcBef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648072"/>
          </a:xfrm>
        </p:spPr>
        <p:txBody>
          <a:bodyPr/>
          <a:lstStyle/>
          <a:p>
            <a:pPr algn="l"/>
            <a:r>
              <a:rPr lang="cs-CZ" sz="2800" dirty="0" smtClean="0"/>
              <a:t>Pomůže tlak zvenčí</a:t>
            </a:r>
            <a:r>
              <a:rPr lang="cs-CZ" sz="2800" dirty="0" smtClean="0"/>
              <a:t> ?</a:t>
            </a:r>
            <a:endParaRPr lang="cs-CZ" sz="2800" dirty="0" smtClean="0"/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7992888" cy="4752528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cs-CZ" sz="1900" dirty="0"/>
              <a:t>V posledních </a:t>
            </a:r>
            <a:r>
              <a:rPr lang="cs-CZ" sz="1900" dirty="0" smtClean="0"/>
              <a:t>letech </a:t>
            </a:r>
            <a:r>
              <a:rPr lang="cs-CZ" sz="1900" dirty="0"/>
              <a:t>někteří představitelé průmyslu začali mluvit o tom, že dnešní absolventi škol jsou pro ně </a:t>
            </a:r>
            <a:r>
              <a:rPr lang="cs-CZ" sz="1900" dirty="0" smtClean="0"/>
              <a:t>nepoužitelní: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cs-CZ" sz="1900" dirty="0"/>
              <a:t>ž</a:t>
            </a:r>
            <a:r>
              <a:rPr lang="cs-CZ" sz="1900" dirty="0" smtClean="0"/>
              <a:t>e </a:t>
            </a:r>
            <a:r>
              <a:rPr lang="cs-CZ" sz="1900" dirty="0"/>
              <a:t>sice mají plnou hlavu konkrétních znalostí, ale nemají potřebné schopnosti a vlastnosti. </a:t>
            </a:r>
            <a:endParaRPr lang="cs-CZ" sz="19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cs-CZ" sz="1900" dirty="0"/>
              <a:t>ž</a:t>
            </a:r>
            <a:r>
              <a:rPr lang="cs-CZ" sz="1900" dirty="0" smtClean="0"/>
              <a:t>e </a:t>
            </a:r>
            <a:r>
              <a:rPr lang="cs-CZ" sz="1900" dirty="0"/>
              <a:t>přetrvávající nastavení škol na předávání informací je absurdní, ty se přeci dnes dají získat velmi rychle, a navíc se velmi rychle mění. </a:t>
            </a:r>
            <a:endParaRPr lang="cs-CZ" sz="19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cs-CZ" sz="1900" dirty="0"/>
              <a:t>a</a:t>
            </a:r>
            <a:r>
              <a:rPr lang="cs-CZ" sz="1900" dirty="0" smtClean="0"/>
              <a:t> </a:t>
            </a:r>
            <a:r>
              <a:rPr lang="cs-CZ" sz="1900" dirty="0"/>
              <a:t>že by se školy měly zaměřit právě na vytváření obecnějších schopností a vlastností, protože ty je potřeba vytvářet dlouhodobě a vydrží celý život</a:t>
            </a:r>
            <a:r>
              <a:rPr lang="cs-CZ" sz="19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cs-CZ" sz="1900" dirty="0"/>
              <a:t>Ale to naše školství neumí. </a:t>
            </a:r>
            <a:endParaRPr lang="cs-CZ" sz="1900" dirty="0" smtClean="0"/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cs-CZ" sz="1900" dirty="0" smtClean="0"/>
              <a:t>Po </a:t>
            </a:r>
            <a:r>
              <a:rPr lang="cs-CZ" sz="1900" dirty="0"/>
              <a:t>zpackané reformě rezignovalo na hledání cest k rozvojovému pojetí vzdělávání, k vytváření kompetencí. Raději se zabývá tím, jak dělat lépe a důsledněji to, co přece kdysi fungovalo. </a:t>
            </a:r>
            <a:endParaRPr lang="cs-CZ" sz="2000" dirty="0"/>
          </a:p>
          <a:p>
            <a:pPr marL="0" indent="0">
              <a:buNone/>
            </a:pPr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539551" y="548680"/>
            <a:ext cx="8158361" cy="864096"/>
          </a:xfrm>
        </p:spPr>
        <p:txBody>
          <a:bodyPr/>
          <a:lstStyle/>
          <a:p>
            <a:pPr algn="l"/>
            <a:r>
              <a:rPr lang="cs-CZ" sz="2800" dirty="0" smtClean="0"/>
              <a:t>Jde o změnu</a:t>
            </a:r>
            <a:endParaRPr lang="cs-CZ" sz="2800" dirty="0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8301608" cy="4353347"/>
          </a:xfrm>
        </p:spPr>
        <p:txBody>
          <a:bodyPr/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1900" dirty="0" smtClean="0"/>
              <a:t>Určitá </a:t>
            </a:r>
            <a:r>
              <a:rPr lang="cs-CZ" sz="1900" dirty="0"/>
              <a:t>bezradnost, co se vzděláváním, se projevila i v materiálu Průmysl 4.0, vydaném v r</a:t>
            </a:r>
            <a:r>
              <a:rPr lang="cs-CZ" sz="1900" dirty="0" smtClean="0"/>
              <a:t>. 2015 </a:t>
            </a:r>
            <a:r>
              <a:rPr lang="cs-CZ" sz="1900" dirty="0"/>
              <a:t>Svazem průmyslu. </a:t>
            </a:r>
            <a:endParaRPr lang="cs-CZ" sz="19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1900" dirty="0" smtClean="0"/>
              <a:t>Všude </a:t>
            </a:r>
            <a:r>
              <a:rPr lang="cs-CZ" sz="1900" dirty="0"/>
              <a:t>se tam mluví o </a:t>
            </a:r>
            <a:r>
              <a:rPr lang="cs-CZ" sz="1900" dirty="0" smtClean="0"/>
              <a:t>„zásadní proměně“, „zcela </a:t>
            </a:r>
            <a:r>
              <a:rPr lang="cs-CZ" sz="1900" dirty="0"/>
              <a:t>nových </a:t>
            </a:r>
            <a:r>
              <a:rPr lang="cs-CZ" sz="1900" dirty="0" smtClean="0"/>
              <a:t>přístupech“, „obrovském </a:t>
            </a:r>
            <a:r>
              <a:rPr lang="cs-CZ" sz="1900" dirty="0"/>
              <a:t>průlomu ve stylu myšlení </a:t>
            </a:r>
            <a:r>
              <a:rPr lang="cs-CZ" sz="1900" dirty="0" smtClean="0"/>
              <a:t>„…,  </a:t>
            </a:r>
            <a:r>
              <a:rPr lang="cs-CZ" sz="1900" dirty="0"/>
              <a:t>ale u vzdělávání jde o „zkvalitnění“. </a:t>
            </a:r>
            <a:endParaRPr lang="cs-CZ" sz="19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1900" dirty="0" smtClean="0"/>
              <a:t>Tedy </a:t>
            </a:r>
            <a:r>
              <a:rPr lang="cs-CZ" sz="1900" dirty="0"/>
              <a:t>budeme dále dělat to co dosud, jen to budeme dělat o trochu lépe. </a:t>
            </a:r>
            <a:endParaRPr lang="cs-CZ" sz="19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endParaRPr lang="cs-CZ" sz="19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1900" dirty="0" smtClean="0"/>
              <a:t>Rád </a:t>
            </a:r>
            <a:r>
              <a:rPr lang="cs-CZ" sz="1900" dirty="0"/>
              <a:t>bych tedy </a:t>
            </a:r>
            <a:r>
              <a:rPr lang="cs-CZ" sz="1900" dirty="0" smtClean="0"/>
              <a:t>zde řekl</a:t>
            </a:r>
            <a:r>
              <a:rPr lang="cs-CZ" sz="1900" dirty="0"/>
              <a:t>, že </a:t>
            </a:r>
            <a:r>
              <a:rPr lang="cs-CZ" sz="1900" b="1" dirty="0" smtClean="0"/>
              <a:t>i </a:t>
            </a:r>
            <a:r>
              <a:rPr lang="cs-CZ" sz="1900" b="1" dirty="0"/>
              <a:t>ve vzdělávání jde o „zásadní změnu pojetí“, ne jen o „zvýšení kvality“. </a:t>
            </a:r>
          </a:p>
          <a:p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936104"/>
          </a:xfrm>
        </p:spPr>
        <p:txBody>
          <a:bodyPr/>
          <a:lstStyle/>
          <a:p>
            <a:pPr algn="l"/>
            <a:r>
              <a:rPr lang="cs-CZ" sz="2800" dirty="0" smtClean="0"/>
              <a:t>Změna důrazů</a:t>
            </a:r>
            <a:endParaRPr lang="cs-CZ" sz="28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7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2000" dirty="0"/>
              <a:t>Ta </a:t>
            </a:r>
            <a:r>
              <a:rPr lang="cs-CZ" sz="2000" dirty="0" smtClean="0"/>
              <a:t>změna </a:t>
            </a:r>
            <a:r>
              <a:rPr lang="cs-CZ" sz="2000" dirty="0"/>
              <a:t>je </a:t>
            </a:r>
            <a:r>
              <a:rPr lang="cs-CZ" sz="2000" dirty="0" smtClean="0"/>
              <a:t>jednoduchá</a:t>
            </a:r>
            <a:r>
              <a:rPr lang="cs-CZ" sz="2000" dirty="0"/>
              <a:t>. </a:t>
            </a:r>
            <a:endParaRPr lang="cs-CZ" sz="20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2000" b="1" dirty="0" smtClean="0"/>
              <a:t>Stačí </a:t>
            </a:r>
            <a:r>
              <a:rPr lang="cs-CZ" sz="2000" b="1" dirty="0"/>
              <a:t>změnit pořadí důrazů</a:t>
            </a:r>
            <a:r>
              <a:rPr lang="cs-CZ" sz="2000" dirty="0"/>
              <a:t>. </a:t>
            </a:r>
            <a:endParaRPr lang="cs-CZ" sz="20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2000" dirty="0" smtClean="0"/>
              <a:t>Dnes</a:t>
            </a:r>
            <a:r>
              <a:rPr lang="cs-CZ" sz="2000" dirty="0"/>
              <a:t> je na většině škol hlavním tématem „</a:t>
            </a:r>
            <a:r>
              <a:rPr lang="cs-CZ" sz="2000" i="1" dirty="0"/>
              <a:t>Co máme naučit?“, </a:t>
            </a:r>
            <a:r>
              <a:rPr lang="cs-CZ" sz="2000" dirty="0"/>
              <a:t>s tím, že se tím samozřejmě také v žákovi něco rozvine. </a:t>
            </a:r>
            <a:endParaRPr lang="cs-CZ" sz="20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2000" dirty="0" smtClean="0"/>
              <a:t>Tou </a:t>
            </a:r>
            <a:r>
              <a:rPr lang="cs-CZ" sz="2000" dirty="0"/>
              <a:t>zásadní změnou přístupu je přestat spoléhat na to, že rozvoj schopností a vlastností se </a:t>
            </a:r>
            <a:r>
              <a:rPr lang="cs-CZ" sz="2000" dirty="0" err="1"/>
              <a:t>uděje</a:t>
            </a:r>
            <a:r>
              <a:rPr lang="cs-CZ" sz="2000" dirty="0"/>
              <a:t> jaksi mimochodem, v druhém plánu nebo mimo školu. </a:t>
            </a:r>
            <a:endParaRPr lang="cs-CZ" sz="20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2000" dirty="0" smtClean="0"/>
              <a:t>Znamená </a:t>
            </a:r>
            <a:r>
              <a:rPr lang="cs-CZ" sz="2000" dirty="0"/>
              <a:t>to </a:t>
            </a:r>
            <a:r>
              <a:rPr lang="cs-CZ" sz="2000" b="1" dirty="0"/>
              <a:t>dát rozvoj schopností a vlastností do 1. plánu </a:t>
            </a:r>
            <a:r>
              <a:rPr lang="cs-CZ" sz="2000" dirty="0"/>
              <a:t>s tím, že získávání poznatků je jen jedním z prvků celkového rozvoje žáka, ne tím jediným či hlavním. </a:t>
            </a:r>
            <a:endParaRPr lang="cs-CZ" sz="20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cs-CZ" sz="2000" dirty="0" smtClean="0"/>
              <a:t>Začít </a:t>
            </a:r>
            <a:r>
              <a:rPr lang="cs-CZ" sz="2000" dirty="0"/>
              <a:t>se </a:t>
            </a:r>
            <a:r>
              <a:rPr lang="cs-CZ" sz="2000" dirty="0" smtClean="0"/>
              <a:t>ptát: „</a:t>
            </a:r>
            <a:r>
              <a:rPr lang="cs-CZ" sz="2000" i="1" dirty="0" smtClean="0"/>
              <a:t>Co </a:t>
            </a:r>
            <a:r>
              <a:rPr lang="cs-CZ" sz="2000" i="1" dirty="0"/>
              <a:t>všechno potřebuje náš žák, aby obstál v životě? Jak můžeme přispět k rozvoji jeho potencialit, k postupnému vyzrávání jeho schopností a vlastností</a:t>
            </a:r>
            <a:r>
              <a:rPr lang="cs-CZ" sz="2000" i="1" dirty="0" smtClean="0"/>
              <a:t>?“</a:t>
            </a:r>
            <a:endParaRPr lang="cs-CZ" sz="20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936104"/>
          </a:xfrm>
        </p:spPr>
        <p:txBody>
          <a:bodyPr/>
          <a:lstStyle/>
          <a:p>
            <a:pPr algn="l"/>
            <a:r>
              <a:rPr lang="cs-CZ" sz="3200" dirty="0" smtClean="0"/>
              <a:t>Waldorfské lyceum v Praze</a:t>
            </a:r>
            <a:endParaRPr lang="cs-CZ" sz="32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6"/>
          </a:xfrm>
        </p:spPr>
        <p:txBody>
          <a:bodyPr rtlCol="0">
            <a:norm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/>
              <a:t>Na změně pořadí důrazů jsme postavili naši školu – </a:t>
            </a:r>
            <a:r>
              <a:rPr lang="cs-CZ" sz="1900" dirty="0" smtClean="0"/>
              <a:t>Waldorfské lyceum </a:t>
            </a:r>
            <a:r>
              <a:rPr lang="cs-CZ" sz="1900" dirty="0"/>
              <a:t>v Praze. </a:t>
            </a:r>
            <a:endParaRPr lang="cs-CZ" sz="1900" dirty="0" smtClean="0"/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 smtClean="0"/>
              <a:t>Naší </a:t>
            </a:r>
            <a:r>
              <a:rPr lang="cs-CZ" sz="1900" dirty="0"/>
              <a:t>první otázkou je, co máme v mladých lidech věku středoškoláků rozvinout, jaké kompetence budou v životě potřebovat. Až druhým tématem je, že to děláme prostřednictvím nějaké učební látky.</a:t>
            </a:r>
            <a:r>
              <a:rPr lang="cs-CZ" sz="1900" i="1" dirty="0"/>
              <a:t> </a:t>
            </a:r>
            <a:endParaRPr lang="cs-CZ" sz="1900" dirty="0"/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/>
              <a:t>Vývojová hlediska a témata jsou </a:t>
            </a:r>
            <a:r>
              <a:rPr lang="cs-CZ" sz="1900" dirty="0" smtClean="0"/>
              <a:t>východiskem i pro </a:t>
            </a:r>
            <a:r>
              <a:rPr lang="cs-CZ" sz="1900" dirty="0"/>
              <a:t>učební plán. </a:t>
            </a:r>
            <a:r>
              <a:rPr lang="cs-CZ" sz="1900" dirty="0" smtClean="0"/>
              <a:t>Základní body jsem se pokusil shrnout do následující tabulky .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1900" dirty="0" smtClean="0"/>
              <a:t>V tabulce vymezená témata </a:t>
            </a:r>
            <a:r>
              <a:rPr lang="cs-CZ" sz="1900" dirty="0"/>
              <a:t>a otázky se snaží </a:t>
            </a:r>
            <a:r>
              <a:rPr lang="cs-CZ" sz="1900" dirty="0" smtClean="0"/>
              <a:t>v jednotlivých ročnících reflektovat </a:t>
            </a:r>
            <a:r>
              <a:rPr lang="cs-CZ" sz="1900" dirty="0"/>
              <a:t>všechny předměty a projekty, které realizujeme.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04664"/>
            <a:ext cx="742834" cy="936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75024"/>
              </p:ext>
            </p:extLst>
          </p:nvPr>
        </p:nvGraphicFramePr>
        <p:xfrm>
          <a:off x="0" y="-20912"/>
          <a:ext cx="9144000" cy="6987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20"/>
                <a:gridCol w="2223120"/>
                <a:gridCol w="2223120"/>
                <a:gridCol w="2223120"/>
                <a:gridCol w="2223120"/>
              </a:tblGrid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.</a:t>
                      </a:r>
                      <a:r>
                        <a:rPr lang="en-US" sz="1200" b="1" spc="4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ročník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200" b="1" spc="-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.</a:t>
                      </a:r>
                      <a:r>
                        <a:rPr lang="en-US" sz="1200" b="1" spc="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ročník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II</a:t>
                      </a:r>
                      <a:r>
                        <a:rPr lang="en-US" sz="1200" b="1" spc="-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.</a:t>
                      </a:r>
                      <a:r>
                        <a:rPr lang="en-US" sz="1200" b="1" spc="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ročník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V.</a:t>
                      </a:r>
                      <a:r>
                        <a:rPr lang="en-US" sz="1200" b="1" spc="1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ročník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70950">
                <a:tc>
                  <a:txBody>
                    <a:bodyPr/>
                    <a:lstStyle/>
                    <a:p>
                      <a:pPr algn="ctr">
                        <a:lnSpc>
                          <a:spcPct val="127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té</a:t>
                      </a:r>
                      <a:r>
                        <a:rPr lang="en-US" sz="1200" b="1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20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příčiny</a:t>
                      </a:r>
                      <a:r>
                        <a:rPr lang="en-US" sz="1150" b="1" spc="-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ěcí</a:t>
                      </a:r>
                      <a:r>
                        <a:rPr lang="en-US" sz="1150" b="1" spc="1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</a:t>
                      </a:r>
                      <a:r>
                        <a:rPr lang="en-US" sz="1150" b="1" spc="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</a:t>
                      </a:r>
                      <a:r>
                        <a:rPr lang="en-US" sz="1150" b="1" spc="-1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ů</a:t>
                      </a:r>
                      <a:endParaRPr lang="cs-CZ" sz="1150" b="0" dirty="0" smtClean="0">
                        <a:effectLst/>
                        <a:latin typeface="Calibri"/>
                        <a:ea typeface="Liberation Sans Narrow"/>
                        <a:cs typeface="Times New Roman"/>
                      </a:endParaRPr>
                    </a:p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</a:pPr>
                      <a:r>
                        <a:rPr lang="en-US" sz="1150" b="1" spc="-1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nější</a:t>
                      </a:r>
                      <a:r>
                        <a:rPr lang="en-US" sz="1150" b="1" dirty="0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spc="30" dirty="0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zá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onitosti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zá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ěrnost</a:t>
                      </a:r>
                      <a:r>
                        <a:rPr lang="en-US" sz="115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spc="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jednání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tabLst>
                          <a:tab pos="1117600" algn="l"/>
                        </a:tabLst>
                      </a:pP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nitřní</a:t>
                      </a:r>
                      <a:r>
                        <a:rPr lang="en-US" sz="1150" b="1" spc="10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zá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onitosti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způsob</a:t>
                      </a:r>
                      <a:r>
                        <a:rPr lang="en-US" sz="115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myšlení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ětonázoro</a:t>
                      </a:r>
                      <a:r>
                        <a:rPr lang="en-US" sz="1150" b="1" spc="-1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b="1" spc="-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otázky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reali</a:t>
                      </a:r>
                      <a:r>
                        <a:rPr lang="en-US" sz="1150" b="1" spc="-1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ace</a:t>
                      </a:r>
                      <a:r>
                        <a:rPr lang="en-US" sz="115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spc="4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lastních</a:t>
                      </a:r>
                      <a:r>
                        <a:rPr lang="en-US" sz="1150" b="1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cílů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zapojení</a:t>
                      </a:r>
                      <a:r>
                        <a:rPr lang="en-US" sz="1150" b="1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</a:t>
                      </a:r>
                      <a:r>
                        <a:rPr lang="en-US" sz="1150" b="1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so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časného</a:t>
                      </a:r>
                      <a:r>
                        <a:rPr lang="en-US" sz="1150" b="1" spc="1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b="1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ěta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677098">
                <a:tc>
                  <a:txBody>
                    <a:bodyPr/>
                    <a:lstStyle/>
                    <a:p>
                      <a:pPr marL="34925" marR="30480" algn="ctr">
                        <a:lnSpc>
                          <a:spcPct val="127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charakter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struktura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tohoto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světa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temperamenty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prostor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orientace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něm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určitá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danost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jsem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vržen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skutečnosti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; -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to, co je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objektivně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dané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poznatelné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poznání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své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životní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situace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obraz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jasnosti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danosti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čitelnosti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 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osobní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impulsy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empatie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harmonie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která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je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daná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tím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co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můžeme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myslet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intenční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typy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setkání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někým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vrstvy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skutečnosti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určité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napětí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něco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k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čemu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můžeme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přiblížit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počátek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vnitřního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pohybu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osobnosti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nějakého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směřování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jsem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sám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</a:t>
                      </a:r>
                      <a:r>
                        <a:rPr lang="en-US" sz="11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sebou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 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různé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pohledy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skutečnost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porovnávání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variant,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teorií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světonázorů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zohlednění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sociální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skupiny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to, v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jaké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skupině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nacházím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to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formuje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mou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	  </a:t>
                      </a:r>
                      <a:r>
                        <a:rPr lang="en-US" sz="11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individualitu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 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nasměrování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někam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cesta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vykonání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já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v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rámci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společenství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kterém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nacházím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vydávám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života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realizuji</a:t>
                      </a:r>
                      <a:r>
                        <a:rPr lang="en-US" sz="11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9933">
                <a:tc>
                  <a:txBody>
                    <a:bodyPr/>
                    <a:lstStyle/>
                    <a:p>
                      <a:pPr marL="34925" marR="111760" algn="ctr">
                        <a:lnSpc>
                          <a:spcPct val="127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spočitatelnost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b="1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b="1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</a:t>
                      </a: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itelnos</a:t>
                      </a:r>
                      <a:r>
                        <a:rPr lang="en-US" sz="1150" b="1" spc="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poznatelnost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b="1" spc="-2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ko</a:t>
                      </a:r>
                      <a:r>
                        <a:rPr lang="en-US" sz="1150" b="1" spc="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</a:t>
                      </a:r>
                      <a:r>
                        <a:rPr lang="en-US" sz="115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atelnos</a:t>
                      </a:r>
                      <a:r>
                        <a:rPr lang="en-US" sz="1150" b="1" spc="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</a:t>
                      </a:r>
                      <a:endParaRPr lang="cs-CZ" sz="11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93321">
                <a:tc>
                  <a:txBody>
                    <a:bodyPr/>
                    <a:lstStyle/>
                    <a:p>
                      <a:pPr marL="34925" marR="111760" algn="ctr">
                        <a:lnSpc>
                          <a:spcPct val="127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hlavní otázky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Co</a:t>
                      </a:r>
                      <a:r>
                        <a:rPr lang="en-US" sz="1150" spc="1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příčino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spc="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usí</a:t>
                      </a:r>
                      <a:r>
                        <a:rPr lang="en-US" sz="1150" spc="17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pod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ínk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spc="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ožné</a:t>
                      </a:r>
                      <a:r>
                        <a:rPr lang="en-US" sz="1150" spc="2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nalézt</a:t>
                      </a:r>
                      <a:r>
                        <a:rPr lang="en-US" sz="1150" spc="18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společné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zá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onitosti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áže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předpo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ědět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-3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ý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led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Co</a:t>
                      </a:r>
                      <a:r>
                        <a:rPr lang="en-US" sz="1150" spc="1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b</a:t>
                      </a:r>
                      <a:r>
                        <a:rPr lang="en-US" sz="1150" spc="-3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</a:t>
                      </a:r>
                      <a:r>
                        <a:rPr lang="en-US" sz="1150" spc="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pulse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Proč</a:t>
                      </a:r>
                      <a:r>
                        <a:rPr lang="en-US" sz="1150" spc="1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jsou</a:t>
                      </a:r>
                      <a:r>
                        <a:rPr lang="en-US" sz="1150" spc="1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ěci</a:t>
                      </a:r>
                      <a:r>
                        <a:rPr lang="en-US" sz="1150" spc="2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zro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Proč</a:t>
                      </a:r>
                      <a:r>
                        <a:rPr lang="en-US" sz="1150" spc="1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události</a:t>
                      </a:r>
                      <a:r>
                        <a:rPr lang="en-US" sz="1150" spc="-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probíhaly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prá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tí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to</a:t>
                      </a:r>
                      <a:r>
                        <a:rPr lang="en-US" sz="1150" spc="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způsobe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spc="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jsou</a:t>
                      </a:r>
                      <a:r>
                        <a:rPr lang="en-US" sz="1150" spc="1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lids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ého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jednán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Co</a:t>
                      </a:r>
                      <a:r>
                        <a:rPr lang="en-US" sz="1150" spc="1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-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-2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ý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vo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sm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sl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ži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ota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Jak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ý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150" spc="4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způso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b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5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se</a:t>
                      </a:r>
                      <a:r>
                        <a:rPr lang="en-US" sz="1150" spc="-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lze</a:t>
                      </a:r>
                      <a:r>
                        <a:rPr lang="en-US" sz="1150" spc="1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dí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Které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způso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b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5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poh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edu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jsou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če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</a:t>
                      </a:r>
                      <a:r>
                        <a:rPr lang="en-US" sz="1150" spc="1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ěřené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Jak</a:t>
                      </a:r>
                      <a:r>
                        <a:rPr lang="en-US" sz="1150" spc="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se</a:t>
                      </a:r>
                      <a:r>
                        <a:rPr lang="en-US" sz="1150" spc="-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utečňují</a:t>
                      </a:r>
                      <a:r>
                        <a:rPr lang="en-US" sz="1150" spc="3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idej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?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Jak</a:t>
                      </a:r>
                      <a:r>
                        <a:rPr lang="en-US" sz="1150" spc="6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se</a:t>
                      </a:r>
                      <a:r>
                        <a:rPr lang="en-US" sz="1150" spc="-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apojit</a:t>
                      </a:r>
                      <a:r>
                        <a:rPr lang="en-US" sz="1150" spc="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</a:t>
                      </a:r>
                      <a:r>
                        <a:rPr lang="en-US" sz="1150" spc="9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ži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ota?</a:t>
                      </a:r>
                      <a:endParaRPr lang="cs-CZ" sz="11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Kde</a:t>
                      </a:r>
                      <a:r>
                        <a:rPr lang="en-US" sz="1150" spc="20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ohu </a:t>
                      </a:r>
                      <a:r>
                        <a:rPr lang="en-US" sz="1150" spc="2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použít </a:t>
                      </a:r>
                      <a:r>
                        <a:rPr lang="en-US" sz="1150" spc="2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spc="8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chopnosti a</a:t>
                      </a:r>
                      <a:r>
                        <a:rPr lang="en-US" sz="1150" spc="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ednost?</a:t>
                      </a:r>
                      <a:endParaRPr lang="cs-CZ" sz="11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Mohu</a:t>
                      </a:r>
                      <a:r>
                        <a:rPr lang="en-US" sz="1150" spc="-2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já</a:t>
                      </a:r>
                      <a:r>
                        <a:rPr lang="en-US" sz="1150" spc="10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 </a:t>
                      </a:r>
                      <a:r>
                        <a:rPr lang="en-US" sz="1150" spc="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jednotli</a:t>
                      </a:r>
                      <a:r>
                        <a:rPr lang="en-US" sz="1150" spc="-1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ec</a:t>
                      </a:r>
                      <a:r>
                        <a:rPr lang="en-US" sz="1150" spc="8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nějak o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li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nit</a:t>
                      </a:r>
                      <a:r>
                        <a:rPr lang="en-US" sz="1150" spc="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ěci </a:t>
                      </a:r>
                      <a:r>
                        <a:rPr lang="en-US" sz="1150" spc="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9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ětě?</a:t>
                      </a:r>
                      <a:endParaRPr lang="cs-CZ" sz="11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</a:t>
                      </a:r>
                      <a:r>
                        <a:rPr lang="en-US" sz="1150" spc="10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co</a:t>
                      </a:r>
                      <a:r>
                        <a:rPr lang="en-US" sz="1150" spc="8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se</a:t>
                      </a:r>
                      <a:r>
                        <a:rPr lang="en-US" sz="1150" spc="-1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ážu </a:t>
                      </a:r>
                      <a:r>
                        <a:rPr lang="en-US" sz="1150" spc="15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posta</a:t>
                      </a:r>
                      <a:r>
                        <a:rPr lang="en-US" sz="1150" spc="-1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it?</a:t>
                      </a:r>
                      <a:endParaRPr lang="cs-CZ" sz="11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70813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čem</a:t>
                      </a: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pracujeme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150" dirty="0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</a:t>
                      </a:r>
                      <a:r>
                        <a:rPr lang="cs-CZ" sz="1150" baseline="0" dirty="0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poro</a:t>
                      </a:r>
                      <a:r>
                        <a:rPr lang="en-US" sz="1150" spc="-1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ná</a:t>
                      </a:r>
                      <a:r>
                        <a:rPr lang="en-US" sz="1150" spc="-1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 smtClean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chápání</a:t>
                      </a:r>
                      <a:r>
                        <a:rPr lang="en-US" sz="1150" spc="1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důsled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ů</a:t>
                      </a:r>
                      <a:r>
                        <a:rPr lang="en-US" sz="1150" spc="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</a:t>
                      </a:r>
                      <a:r>
                        <a:rPr lang="en-US" sz="1150" spc="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příčin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a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pod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ínek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trie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3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polarity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pozice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f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or</a:t>
                      </a: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hledání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zá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onitostí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1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ech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teré</a:t>
                      </a:r>
                      <a:r>
                        <a:rPr lang="en-US" sz="1150" spc="18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ůže</a:t>
                      </a:r>
                      <a:r>
                        <a:rPr lang="en-US" sz="1150" spc="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š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ení</a:t>
                      </a:r>
                      <a:r>
                        <a:rPr lang="en-US" sz="1150" spc="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přez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ou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echanic</a:t>
                      </a:r>
                      <a:r>
                        <a:rPr lang="en-US" sz="1150" spc="-1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onstr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ční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1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či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-2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ý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spc="3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princi</a:t>
                      </a:r>
                      <a:r>
                        <a:rPr lang="en-US" sz="1150" spc="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přesnost</a:t>
                      </a:r>
                      <a:r>
                        <a:rPr lang="en-US" sz="1150" spc="15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jednání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obje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ita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jasnost</a:t>
                      </a:r>
                      <a:r>
                        <a:rPr lang="en-US" sz="1150" spc="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-3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š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lení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hledání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lastního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posto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počátek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indi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iduální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ostatnosti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(a</a:t>
                      </a:r>
                      <a:r>
                        <a:rPr lang="en-US" sz="1150" spc="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odpo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ědnosti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)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anal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ý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za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chápání</a:t>
                      </a:r>
                      <a:r>
                        <a:rPr lang="en-US" sz="1150" spc="1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procesů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-3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š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lení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onečna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abst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aktní</a:t>
                      </a:r>
                      <a:r>
                        <a:rPr lang="en-US" sz="1150" spc="14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-3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š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lení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obr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zné</a:t>
                      </a:r>
                      <a:r>
                        <a:rPr lang="en-US" sz="1150" spc="19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pojmy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ěci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 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teré</a:t>
                      </a:r>
                      <a:r>
                        <a:rPr lang="en-US" sz="1150" spc="17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idí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1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ale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ůže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si</a:t>
                      </a:r>
                      <a:r>
                        <a:rPr lang="en-US" sz="1150" spc="9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předsta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ut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áření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prostředí</a:t>
                      </a:r>
                      <a:r>
                        <a:rPr lang="en-US" sz="1150" spc="2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člo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lids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</a:t>
                      </a:r>
                      <a:r>
                        <a:rPr lang="en-US" sz="1150" spc="3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zta</a:t>
                      </a:r>
                      <a:r>
                        <a:rPr lang="en-US" sz="1150" spc="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h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ciální</a:t>
                      </a:r>
                      <a:r>
                        <a:rPr lang="en-US" sz="1150" spc="9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zá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onitosti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nahlédnutí</a:t>
                      </a:r>
                      <a:r>
                        <a:rPr lang="en-US" sz="1150" spc="-8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nitř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niternost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subje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ita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roz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oj</a:t>
                      </a:r>
                      <a:r>
                        <a:rPr lang="en-US" sz="1150" spc="-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patie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 </a:t>
                      </a:r>
                      <a:r>
                        <a:rPr lang="en-US" sz="1150" spc="5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cítění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se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ži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</a:t>
                      </a:r>
                      <a:r>
                        <a:rPr lang="en-US" sz="1150" spc="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esta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ntéza</a:t>
                      </a:r>
                      <a:r>
                        <a:rPr lang="en-US" sz="1150" spc="1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16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chápání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cel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ů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souhrnné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přehle</a:t>
                      </a:r>
                      <a:r>
                        <a:rPr lang="en-US" sz="1150" spc="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7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7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procesy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1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sledo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budoucnost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spc="9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dnešním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sta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</a:t>
                      </a:r>
                      <a:r>
                        <a:rPr lang="en-US" sz="1150" spc="15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ěcí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ní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at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ideu</a:t>
                      </a:r>
                      <a:r>
                        <a:rPr lang="en-US" sz="1150" spc="18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9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utečnosti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hledání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2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ětonázoru</a:t>
                      </a:r>
                      <a:r>
                        <a:rPr lang="en-US" sz="1150" spc="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st</a:t>
                      </a:r>
                      <a:r>
                        <a:rPr lang="en-US" sz="1150" spc="-2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spc="-3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y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š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lení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lastní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stano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i</a:t>
                      </a:r>
                      <a:r>
                        <a:rPr lang="en-US" sz="1150" spc="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pochopitelnost</a:t>
                      </a:r>
                      <a:r>
                        <a:rPr lang="en-US" sz="1150" spc="-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ěta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zodpo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ědnost</a:t>
                      </a:r>
                      <a:r>
                        <a:rPr lang="en-US" sz="1150" spc="3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jednotli</a:t>
                      </a:r>
                      <a:r>
                        <a:rPr lang="en-US" sz="1150" spc="-1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za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společenst</a:t>
                      </a:r>
                      <a:r>
                        <a:rPr lang="en-US" sz="1150" spc="-15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spolupráce</a:t>
                      </a:r>
                      <a:r>
                        <a:rPr lang="en-US" sz="1150" spc="-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dosažení</a:t>
                      </a:r>
                      <a:r>
                        <a:rPr lang="en-US" sz="1150" spc="17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cíle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re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f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x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utečnosti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chápání</a:t>
                      </a:r>
                      <a:r>
                        <a:rPr lang="en-US" sz="1150" spc="16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ého</a:t>
                      </a:r>
                      <a:r>
                        <a:rPr lang="en-US" sz="1150" spc="14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ísta</a:t>
                      </a:r>
                      <a:r>
                        <a:rPr lang="en-US" sz="1150" spc="17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společnosti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spc="-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ladení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si</a:t>
                      </a:r>
                      <a:r>
                        <a:rPr lang="en-US" sz="1150" spc="9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lastních</a:t>
                      </a:r>
                      <a:r>
                        <a:rPr lang="en-US" sz="1150" spc="1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cílů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cílené</a:t>
                      </a:r>
                      <a:r>
                        <a:rPr lang="en-US" sz="1150" spc="18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jednání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ostatná</a:t>
                      </a:r>
                      <a:r>
                        <a:rPr lang="en-US" sz="1150" spc="2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ůle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sebepr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zentace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nas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ěro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ání</a:t>
                      </a:r>
                      <a:r>
                        <a:rPr lang="en-US" sz="1150" spc="4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pro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f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esního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za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ěření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situace</a:t>
                      </a:r>
                      <a:r>
                        <a:rPr lang="en-US" sz="1150" spc="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e</a:t>
                      </a:r>
                      <a:r>
                        <a:rPr lang="en-US" sz="1150" spc="9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s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ětě</a:t>
                      </a:r>
                      <a:r>
                        <a:rPr lang="en-US" sz="1150" spc="1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a</a:t>
                      </a:r>
                      <a:r>
                        <a:rPr lang="en-US" sz="1150" spc="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á</a:t>
                      </a:r>
                      <a:r>
                        <a:rPr lang="en-US" sz="1150" spc="10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osobní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budoucnost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v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něm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ote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řenost</a:t>
                      </a:r>
                      <a:r>
                        <a:rPr lang="en-US" sz="1150" spc="3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k</a:t>
                      </a:r>
                      <a:r>
                        <a:rPr lang="en-US" sz="1150" spc="10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to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u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, </a:t>
                      </a:r>
                      <a:r>
                        <a:rPr lang="en-US" sz="1150" spc="4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co</a:t>
                      </a:r>
                      <a:r>
                        <a:rPr lang="en-US" sz="1150" spc="7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přináší</a:t>
                      </a: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ži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0" indent="-7175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-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ochota</a:t>
                      </a:r>
                      <a:r>
                        <a:rPr lang="en-US" sz="1150" spc="18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přij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m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out</a:t>
                      </a:r>
                      <a:r>
                        <a:rPr lang="en-US" sz="1150" spc="15" dirty="0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 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zodpo</a:t>
                      </a:r>
                      <a:r>
                        <a:rPr lang="en-US" sz="1150" spc="-1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v</a:t>
                      </a:r>
                      <a:r>
                        <a:rPr lang="en-US" sz="1150" dirty="0" err="1">
                          <a:effectLst/>
                          <a:latin typeface="Calibri"/>
                          <a:ea typeface="Liberation Sans Narrow"/>
                          <a:cs typeface="Times New Roman"/>
                        </a:rPr>
                        <a:t>ědnost</a:t>
                      </a:r>
                      <a:endParaRPr lang="cs-CZ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1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cs-CZ" sz="2800" dirty="0" smtClean="0"/>
              <a:t>Naše další principy</a:t>
            </a:r>
            <a:endParaRPr lang="cs-CZ" sz="2800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b="1" dirty="0" smtClean="0"/>
              <a:t>Koncentrované</a:t>
            </a:r>
            <a:r>
              <a:rPr lang="cs-CZ" sz="1800" dirty="0" smtClean="0"/>
              <a:t> </a:t>
            </a:r>
            <a:r>
              <a:rPr lang="cs-CZ" sz="1800" b="1" dirty="0" smtClean="0"/>
              <a:t>vyučování </a:t>
            </a:r>
            <a:r>
              <a:rPr lang="cs-CZ" sz="1800" dirty="0" smtClean="0"/>
              <a:t>- hlavní </a:t>
            </a:r>
            <a:r>
              <a:rPr lang="cs-CZ" sz="1800" dirty="0"/>
              <a:t>témata učební látky </a:t>
            </a:r>
            <a:r>
              <a:rPr lang="cs-CZ" sz="1800" dirty="0" smtClean="0"/>
              <a:t>(určená k </a:t>
            </a:r>
            <a:r>
              <a:rPr lang="cs-CZ" sz="1800" i="1" dirty="0" smtClean="0"/>
              <a:t>poznávání</a:t>
            </a:r>
            <a:r>
              <a:rPr lang="cs-CZ" sz="1800" dirty="0" smtClean="0"/>
              <a:t>) zpracováváme formou, </a:t>
            </a:r>
            <a:r>
              <a:rPr lang="cs-CZ" sz="1800" dirty="0"/>
              <a:t>tzv. </a:t>
            </a:r>
            <a:r>
              <a:rPr lang="cs-CZ" sz="1800" dirty="0" smtClean="0"/>
              <a:t>epoch. </a:t>
            </a:r>
            <a:r>
              <a:rPr lang="cs-CZ" sz="1800" dirty="0"/>
              <a:t>Epocha je souvislý dvouhodinový blok na začátku každého dne, v němž se po dobu 2-4 týdnů probírá jeden předmět. </a:t>
            </a:r>
            <a:r>
              <a:rPr lang="cs-CZ" sz="1800" dirty="0" smtClean="0"/>
              <a:t>Každá epocha má charakter samostatného projektu. Takovéto </a:t>
            </a:r>
            <a:r>
              <a:rPr lang="cs-CZ" sz="1800" dirty="0"/>
              <a:t>soustředěné učení a umožňuje důsledně pracovat na rozšiřování znalostí, vyzrávání schopností a prohlubování prožitků.  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cs-CZ" sz="1800" dirty="0"/>
              <a:t>Předměty vyžadující pravidelné </a:t>
            </a:r>
            <a:r>
              <a:rPr lang="cs-CZ" sz="1800" i="1" dirty="0"/>
              <a:t>procvičování</a:t>
            </a:r>
            <a:r>
              <a:rPr lang="cs-CZ" sz="1800" dirty="0"/>
              <a:t> se vyučují v průběhu celého roku v klasických 45 minutových vyučovacích hodinách</a:t>
            </a:r>
            <a:r>
              <a:rPr lang="cs-CZ" sz="1800" dirty="0" smtClean="0"/>
              <a:t>. 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cs-CZ" sz="1800" dirty="0" smtClean="0"/>
              <a:t>Umělecké a praktické předměty jsou většinou sdružovány do různých bloků.</a:t>
            </a:r>
            <a:endParaRPr lang="cs-CZ" sz="18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sz="1800" b="1" dirty="0" smtClean="0"/>
              <a:t>Exemplární </a:t>
            </a:r>
            <a:r>
              <a:rPr lang="cs-CZ" sz="1800" b="1" dirty="0"/>
              <a:t>pojetí</a:t>
            </a:r>
            <a:r>
              <a:rPr lang="cs-CZ" sz="1800" dirty="0"/>
              <a:t> </a:t>
            </a:r>
            <a:r>
              <a:rPr lang="cs-CZ" sz="1800" dirty="0" smtClean="0"/>
              <a:t>výuky - nezahlcujeme </a:t>
            </a:r>
            <a:r>
              <a:rPr lang="cs-CZ" sz="1800" dirty="0"/>
              <a:t>studenty encyklopedickými přehledy, ale věnujeme se hlouběji vybraným jevům - fenoménům - které následně zařazujeme do systémových souvislostí. Tak je možno dostat se i k jádru komplexních problémů a pochopit základní procesy, aniž bychom se ztratili a zabředli do detailů. Tento přístup rozvíjí i schopnost bádat a objevovat, odhalovat a formulovat problém, hledat různé varianty a postupy jeho řešení. </a:t>
            </a:r>
          </a:p>
          <a:p>
            <a:pPr marL="0" indent="0">
              <a:buNone/>
            </a:pPr>
            <a:endParaRPr lang="cs-CZ" sz="22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124" y="116119"/>
            <a:ext cx="742834" cy="936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6161</TotalTime>
  <Words>961</Words>
  <Application>Microsoft Office PowerPoint</Application>
  <PresentationFormat>Předvádění na obrazovce (4:3)</PresentationFormat>
  <Paragraphs>198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Vzdělávání zaměřené na kompetence v praxi</vt:lpstr>
      <vt:lpstr>Jak vzdělávat ?</vt:lpstr>
      <vt:lpstr>Pokus o reformu</vt:lpstr>
      <vt:lpstr>Pomůže tlak zvenčí ?</vt:lpstr>
      <vt:lpstr>Jde o změnu</vt:lpstr>
      <vt:lpstr>Změna důrazů</vt:lpstr>
      <vt:lpstr>Waldorfské lyceum v Praze</vt:lpstr>
      <vt:lpstr>Prezentace aplikace PowerPoint</vt:lpstr>
      <vt:lpstr>Naše další principy</vt:lpstr>
      <vt:lpstr> </vt:lpstr>
      <vt:lpstr>Metodické, sociální a osobnostní kompetence</vt:lpstr>
      <vt:lpstr>Výsledky</vt:lpstr>
      <vt:lpstr>Co dál 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Waldorfské školy ve světě</dc:title>
  <dc:creator>smolka</dc:creator>
  <cp:lastModifiedBy>smolka</cp:lastModifiedBy>
  <cp:revision>46</cp:revision>
  <cp:lastPrinted>2016-11-14T09:57:10Z</cp:lastPrinted>
  <dcterms:created xsi:type="dcterms:W3CDTF">2014-03-19T13:05:03Z</dcterms:created>
  <dcterms:modified xsi:type="dcterms:W3CDTF">2016-11-14T10:03:06Z</dcterms:modified>
</cp:coreProperties>
</file>