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6" r:id="rId10"/>
    <p:sldId id="265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4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78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3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1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9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99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87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18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07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0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1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81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8C404-15D5-4BFE-BC83-2EE82FB2BC0E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271F7-3295-42F5-87F2-ABAA41B45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57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icr.cz/cz/Aktuality/Tematicka-zprava-%E2%80%93-Individualni-vzdelavani-zaku-n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RoQkZEpKN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sbrezova.eu/index.php/o-n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At54SSjodQ&amp;index=2&amp;list=PLoD7zzvVYCgaCDRfdc-uE6Si4vlu2W8Dm" TargetMode="External"/><Relationship Id="rId2" Type="http://schemas.openxmlformats.org/officeDocument/2006/relationships/hyperlink" Target="https://www.youtube.com/watch?v=5IMZlRyuef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mAOyFLk1w0" TargetMode="External"/><Relationship Id="rId2" Type="http://schemas.openxmlformats.org/officeDocument/2006/relationships/hyperlink" Target="http://www.zsbrezova.eu/individualni-vzdelavan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JIPR11zK-U" TargetMode="External"/><Relationship Id="rId2" Type="http://schemas.openxmlformats.org/officeDocument/2006/relationships/hyperlink" Target="https://www.youtube.com/watch?v=bmZFVTipgn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_qs2z4uMH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5So6G8KW7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65dnZJOpp4" TargetMode="External"/><Relationship Id="rId2" Type="http://schemas.openxmlformats.org/officeDocument/2006/relationships/hyperlink" Target="https://www.youtube.com/watch?v=yB6935eEmh4&amp;list=PLbpgrYJRuQpHLMdfB2q9onQb_5cdH5C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/3926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Domácí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Jaroslava Simonová</a:t>
            </a:r>
          </a:p>
          <a:p>
            <a:r>
              <a:rPr lang="cs-CZ" dirty="0"/>
              <a:t>Ústav výzkumu a rozvoje vzdělávání</a:t>
            </a:r>
          </a:p>
          <a:p>
            <a:r>
              <a:rPr lang="cs-CZ" dirty="0" err="1"/>
              <a:t>PedF</a:t>
            </a:r>
            <a:r>
              <a:rPr lang="cs-CZ" dirty="0"/>
              <a:t> UK Praha</a:t>
            </a:r>
          </a:p>
        </p:txBody>
      </p:sp>
    </p:spTree>
    <p:extLst>
      <p:ext uri="{BB962C8B-B14F-4D97-AF65-F5344CB8AC3E}">
        <p14:creationId xmlns:p14="http://schemas.microsoft.com/office/powerpoint/2010/main" val="357570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v MŠ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Povolení</a:t>
            </a:r>
          </a:p>
          <a:p>
            <a:pPr marL="0" indent="0">
              <a:buNone/>
            </a:pPr>
            <a:r>
              <a:rPr lang="cs-CZ" dirty="0"/>
              <a:t>(1) Zákonný zástupce dítěte, pro které je předškolní vzdělávání povinné, může pro dítě v odůvodněných případech </a:t>
            </a:r>
            <a:r>
              <a:rPr lang="cs-CZ" dirty="0">
                <a:solidFill>
                  <a:srgbClr val="FF0000"/>
                </a:solidFill>
              </a:rPr>
              <a:t>zvolit</a:t>
            </a:r>
            <a:r>
              <a:rPr lang="cs-CZ" dirty="0"/>
              <a:t>, že bude individuálně vzděláváno. Má-li být dítě individuálně vzděláváno převážnou část školního roku, je zákonný zástupce dítěte povinen toto </a:t>
            </a:r>
            <a:r>
              <a:rPr lang="cs-CZ" dirty="0">
                <a:solidFill>
                  <a:srgbClr val="FF0000"/>
                </a:solidFill>
              </a:rPr>
              <a:t>oznámení učinit nejpozději 3 měsíce před počátkem školního roku</a:t>
            </a:r>
            <a:r>
              <a:rPr lang="cs-CZ" dirty="0"/>
              <a:t>. V průběhu školního roku lze plnit povinnost individuálního předškolního vzdělávání nejdříve ode dne, kdy bylo oznámení o individuálním vzdělávání dítěte doručeno řediteli mateřské školy, kam bylo dítě přijato k předškolnímu vzdělávání.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58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v MŠ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Průběh</a:t>
            </a:r>
          </a:p>
          <a:p>
            <a:pPr marL="0" indent="0">
              <a:buNone/>
            </a:pPr>
            <a:r>
              <a:rPr lang="cs-CZ" dirty="0"/>
              <a:t>(3) Ředitel mateřské školy doporučí zákonnému zástupci dítěte, které je individuálně vzděláváno, oblasti, v nichž má být dítě vzděláváno. Tyto oblasti vychází z rámcového vzdělávacího programu pro předškolní vzdělávání. Mateřská škola ověří úroveň osvojování očekávaných výstupů v jednotlivých oblastech a případně doporučí zákonnému zástupci další postup při vzdělávání; způsob a termíny ověření, včetně náhradních termínů, stanoví školní řád tak, aby se ověření uskutečnilo v období od 3. do 4. měsíce od začátku školního roku. Zákonný zástupce dítěte, které je individuálně vzděláváno, je povinen zajistit účast dítěte u ověření.</a:t>
            </a:r>
          </a:p>
        </p:txBody>
      </p:sp>
    </p:spTree>
    <p:extLst>
      <p:ext uri="{BB962C8B-B14F-4D97-AF65-F5344CB8AC3E}">
        <p14:creationId xmlns:p14="http://schemas.microsoft.com/office/powerpoint/2010/main" val="140274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v MŠ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Ukončení</a:t>
            </a:r>
          </a:p>
          <a:p>
            <a:pPr marL="0" indent="0">
              <a:buNone/>
            </a:pPr>
            <a:r>
              <a:rPr lang="cs-CZ" dirty="0"/>
              <a:t>(4) Ředitel mateřské školy, kam bylo dítě přijato k předškolnímu vzdělávání, ukončí individuální vzdělávání dítěte, </a:t>
            </a:r>
            <a:r>
              <a:rPr lang="cs-CZ" dirty="0">
                <a:solidFill>
                  <a:srgbClr val="FF0000"/>
                </a:solidFill>
              </a:rPr>
              <a:t>pokud zákonný zástupce dítěte nezajistil účast dítěte u ověření </a:t>
            </a:r>
            <a:r>
              <a:rPr lang="cs-CZ" dirty="0"/>
              <a:t>podle odstavce 3, a to ani v náhradním termínu.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51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důležité z pohledu učitele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(5) Individuálně vzdělávaný žák koná za každé pololetí zkoušky z příslušného učiva, a to ve škole, do níž byl přijat k plnění povinné školní docházky.</a:t>
            </a:r>
          </a:p>
        </p:txBody>
      </p:sp>
    </p:spTree>
    <p:extLst>
      <p:ext uri="{BB962C8B-B14F-4D97-AF65-F5344CB8AC3E}">
        <p14:creationId xmlns:p14="http://schemas.microsoft.com/office/powerpoint/2010/main" val="3520716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důležité z pohledu učitele MŠ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(3) Ředitel mateřské školy doporučí zákonnému zástupci dítěte, které je individuálně vzděláváno, oblasti, v nichž má být dítě vzděláváno. Tyto oblasti vychází z rámcového vzdělávacího programu pro předškolní vzdělávání. Mateřská škola ověří úroveň osvojování očekávaných výstupů v jednotlivých oblastech a případně doporučí zákonnému zástupci další postup při vzdělávání; způsob a termíny ověření, včetně náhradních termínů, stanoví školní řád tak, aby se ověření uskutečnilo v období od 3. do 4. měsíce od začátku školního roku. Zákonný zástupce dítěte, které je individuálně vzděláváno, je povinen zajistit účast dítěte u ověření.</a:t>
            </a:r>
          </a:p>
        </p:txBody>
      </p:sp>
    </p:spTree>
    <p:extLst>
      <p:ext uri="{BB962C8B-B14F-4D97-AF65-F5344CB8AC3E}">
        <p14:creationId xmlns:p14="http://schemas.microsoft.com/office/powerpoint/2010/main" val="3448049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ČŠI a individuální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http://www.csicr.cz/cz/Aktuality/Tematicka-zprava-%E2%80%93-Individualni-vzdelavani-zaku-na</a:t>
            </a:r>
            <a:endParaRPr lang="cs-CZ" dirty="0"/>
          </a:p>
          <a:p>
            <a:r>
              <a:rPr lang="cs-CZ" dirty="0"/>
              <a:t>Po formální stránce probíhá povolování individuálního vzdělávání žáků korektně, v převážné většině škol, drobné nedostatky byly zjištěny v žádostech zákonných zástupců.</a:t>
            </a:r>
          </a:p>
          <a:p>
            <a:r>
              <a:rPr lang="cs-CZ" dirty="0"/>
              <a:t>Pro individuální vzdělávání se zákonní zástupci nejčastěji rozhodují proto, že upřednostňují jiné metody a formy výuky a kladou důraz na individuální přístup k jejich dítěti. </a:t>
            </a:r>
          </a:p>
        </p:txBody>
      </p:sp>
    </p:spTree>
    <p:extLst>
      <p:ext uri="{BB962C8B-B14F-4D97-AF65-F5344CB8AC3E}">
        <p14:creationId xmlns:p14="http://schemas.microsoft.com/office/powerpoint/2010/main" val="3480439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ČŠI a individuální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Při kontrole a hodnocení průběhu zkoušek žáků v individuálním vzdělávání byla zjištěna rozdílnost úrovně přezkoušení v důsledku chybějící opory v právních předpisech – školský zákon umožňuje široký přístup ke stanovení rozsahu a formy přezkoušení ředitelem školy.</a:t>
            </a:r>
          </a:p>
          <a:p>
            <a:r>
              <a:rPr lang="cs-CZ" dirty="0"/>
              <a:t>Zkoušky se konaly nejčastěji jednotlivě za vzdělávací  předměty/obory formou prezentace prací žáka s pomocí žákovského portfolia doplněné o kombinaci ústního a písemného zkoušení. V 62,3 % škol bylo součástí přezkoušení sebehodnocení žáka. Zkoušejícími byli nejčastěji jednotliví učitelé s aprobací pro 1. stupeň základní školy. Průměrný čas zkoušky byl jedna hodina.</a:t>
            </a:r>
          </a:p>
        </p:txBody>
      </p:sp>
    </p:spTree>
    <p:extLst>
      <p:ext uri="{BB962C8B-B14F-4D97-AF65-F5344CB8AC3E}">
        <p14:creationId xmlns:p14="http://schemas.microsoft.com/office/powerpoint/2010/main" val="320288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ČŠI a individuální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necelé pětině navštívených škol byli žáci zkoušeni pouze z vybraných předmětů, přezkoušení probíhalo např. formou rozhovoru nad žákovským portfoliem, který byl zaměřen na to, co žáka baví, co se mu líbilo, dostatečně neověřovalo znalosti a dovednosti žáků. V některých případech v rozhovoru dominoval zákonný zástupce, nikoliv žák.</a:t>
            </a:r>
          </a:p>
        </p:txBody>
      </p:sp>
    </p:spTree>
    <p:extLst>
      <p:ext uri="{BB962C8B-B14F-4D97-AF65-F5344CB8AC3E}">
        <p14:creationId xmlns:p14="http://schemas.microsoft.com/office/powerpoint/2010/main" val="515932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domácího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to různé: </a:t>
            </a:r>
            <a:r>
              <a:rPr lang="cs-CZ" dirty="0">
                <a:hlinkClick r:id="rId2"/>
              </a:rPr>
              <a:t>https://www.youtube.com/watch?v=bRoQkZEpKNQ</a:t>
            </a:r>
            <a:endParaRPr lang="cs-CZ" dirty="0"/>
          </a:p>
          <a:p>
            <a:r>
              <a:rPr lang="cs-CZ" dirty="0"/>
              <a:t>„Škola doma“</a:t>
            </a:r>
          </a:p>
          <a:p>
            <a:r>
              <a:rPr lang="cs-CZ" dirty="0"/>
              <a:t>Domácí vzdělávání (včetně </a:t>
            </a:r>
            <a:r>
              <a:rPr lang="cs-CZ" dirty="0" err="1"/>
              <a:t>unschoolingu</a:t>
            </a:r>
            <a:r>
              <a:rPr lang="cs-CZ"/>
              <a:t>)</a:t>
            </a:r>
            <a:endParaRPr lang="cs-CZ" dirty="0"/>
          </a:p>
          <a:p>
            <a:r>
              <a:rPr lang="cs-CZ" dirty="0"/>
              <a:t>E-</a:t>
            </a:r>
            <a:r>
              <a:rPr lang="cs-CZ" dirty="0" err="1"/>
              <a:t>learning</a:t>
            </a:r>
            <a:r>
              <a:rPr lang="cs-CZ" dirty="0"/>
              <a:t> při ZŠ</a:t>
            </a:r>
          </a:p>
          <a:p>
            <a:r>
              <a:rPr lang="cs-CZ" dirty="0"/>
              <a:t>„Soukromá škola“</a:t>
            </a:r>
          </a:p>
          <a:p>
            <a:r>
              <a:rPr lang="cs-CZ" dirty="0"/>
              <a:t>Komunitní škola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49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„Škola doma“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https://www.youtube.com/watch?v=IUR1pYDZWJU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18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Nedávná historie</a:t>
            </a:r>
          </a:p>
          <a:p>
            <a:r>
              <a:rPr lang="cs-CZ" dirty="0"/>
              <a:t>Aktuální stav</a:t>
            </a:r>
          </a:p>
          <a:p>
            <a:r>
              <a:rPr lang="cs-CZ" dirty="0"/>
              <a:t>Co je důležité z pohledu ředitele</a:t>
            </a:r>
          </a:p>
          <a:p>
            <a:r>
              <a:rPr lang="cs-CZ" dirty="0"/>
              <a:t>Co je důležité z pohledu učitele</a:t>
            </a:r>
          </a:p>
          <a:p>
            <a:r>
              <a:rPr lang="cs-CZ" dirty="0"/>
              <a:t>ČŠI a individuální vzdělávání </a:t>
            </a:r>
          </a:p>
          <a:p>
            <a:r>
              <a:rPr lang="cs-CZ" dirty="0"/>
              <a:t>Formy domácího vzdělávání</a:t>
            </a:r>
          </a:p>
          <a:p>
            <a:r>
              <a:rPr lang="cs-CZ" dirty="0"/>
              <a:t>Neregistrované školy</a:t>
            </a:r>
          </a:p>
        </p:txBody>
      </p:sp>
    </p:spTree>
    <p:extLst>
      <p:ext uri="{BB962C8B-B14F-4D97-AF65-F5344CB8AC3E}">
        <p14:creationId xmlns:p14="http://schemas.microsoft.com/office/powerpoint/2010/main" val="3930620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Domácí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Vláďa Soukup: </a:t>
            </a:r>
            <a:r>
              <a:rPr lang="cs-CZ" dirty="0">
                <a:hlinkClick r:id="rId2"/>
              </a:rPr>
              <a:t>https://www.youtube.com/watch?v=5IMZlRyuefA</a:t>
            </a:r>
            <a:endParaRPr lang="cs-CZ" dirty="0"/>
          </a:p>
          <a:p>
            <a:r>
              <a:rPr lang="cs-CZ" dirty="0"/>
              <a:t>Terezka: </a:t>
            </a:r>
            <a:r>
              <a:rPr lang="cs-CZ" dirty="0">
                <a:hlinkClick r:id="rId3"/>
              </a:rPr>
              <a:t>https://www.youtube.com/watch?v=3At54SSjodQ&amp;index=2&amp;list=PLoD7zzvVYCgaCDRfdc-uE6Si4vlu2W8Dm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39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E-</a:t>
            </a:r>
            <a:r>
              <a:rPr lang="cs-CZ" dirty="0" err="1"/>
              <a:t>learning</a:t>
            </a:r>
            <a:r>
              <a:rPr lang="cs-CZ" dirty="0"/>
              <a:t> při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http://www.zsbrezova.eu/individualni-vzdelavani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https://www.youtube.com/watch?v=pmAOyFLk1w0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807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„Soukromá škola“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https://www.youtube.com/watch?v=bmZFVTipgn4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https://www.youtube.com/watch?v=aJIPR11zK-U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414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„lesní“: </a:t>
            </a:r>
            <a:r>
              <a:rPr lang="cs-CZ" dirty="0">
                <a:hlinkClick r:id="rId2"/>
              </a:rPr>
              <a:t>https://www.youtube.com/watch?v=z_qs2z4uMHc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605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https://www.youtube.com/watch?v=P5So6G8KW7U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409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zkušenost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</a:t>
            </a:r>
            <a:r>
              <a:rPr lang="cs-CZ" dirty="0">
                <a:hlinkClick r:id="rId2"/>
              </a:rPr>
              <a:t>://www.youtube.com/watch?v=yB6935eEmh4&amp;list=PLbpgrYJRuQpHLMdfB2q9onQb_5cdH5CBr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https://www.youtube.com/watch?v=H65dnZJOpp4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75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Nedávná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Pokusné ověřování</a:t>
            </a:r>
          </a:p>
          <a:p>
            <a:pPr lvl="1"/>
            <a:r>
              <a:rPr lang="cs-CZ" dirty="0"/>
              <a:t>1. stupeň – 1998 – 2003 – 2009</a:t>
            </a:r>
          </a:p>
          <a:p>
            <a:pPr lvl="1"/>
            <a:r>
              <a:rPr lang="cs-CZ" dirty="0"/>
              <a:t>2. stupeň </a:t>
            </a:r>
            <a:r>
              <a:rPr lang="cs-CZ" dirty="0" smtClean="0"/>
              <a:t>– 2007 – 2016 </a:t>
            </a:r>
            <a:endParaRPr lang="cs-CZ" dirty="0"/>
          </a:p>
          <a:p>
            <a:r>
              <a:rPr lang="cs-CZ" dirty="0"/>
              <a:t>Zákonná úprava</a:t>
            </a:r>
          </a:p>
        </p:txBody>
      </p:sp>
    </p:spTree>
    <p:extLst>
      <p:ext uri="{BB962C8B-B14F-4D97-AF65-F5344CB8AC3E}">
        <p14:creationId xmlns:p14="http://schemas.microsoft.com/office/powerpoint/2010/main" val="399430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důležité z pohledu ředitele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561/2004 Sb. o předškolním, základním, středním, vyšším odborném a jiném vzdělávání (školský zákon)</a:t>
            </a:r>
          </a:p>
          <a:p>
            <a:r>
              <a:rPr lang="cs-CZ" dirty="0"/>
              <a:t>Základní vzdělávání - § 40, § 41</a:t>
            </a:r>
          </a:p>
          <a:p>
            <a:r>
              <a:rPr lang="cs-CZ" dirty="0"/>
              <a:t>Předškolní vzdělávání - § 34a, § 34 b </a:t>
            </a:r>
          </a:p>
          <a:p>
            <a:r>
              <a:rPr lang="cs-CZ" dirty="0"/>
              <a:t>Informace a doporučení Ministerstva školství, mládeže a tělovýchovy k individuálnímu vzdělávání žáků v základní škole z 11. 10. 2016 </a:t>
            </a:r>
            <a:r>
              <a:rPr lang="cs-CZ" dirty="0">
                <a:hlinkClick r:id="rId2"/>
              </a:rPr>
              <a:t>http://www.msmt.cz/file/39262/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28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v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Povolení</a:t>
            </a:r>
          </a:p>
          <a:p>
            <a:pPr marL="0" indent="0">
              <a:buNone/>
            </a:pPr>
            <a:r>
              <a:rPr lang="cs-CZ" dirty="0"/>
              <a:t>(3) Ředitel školy individuální vzdělávání povolí, pokud</a:t>
            </a:r>
          </a:p>
          <a:p>
            <a:pPr marL="0" indent="0">
              <a:buNone/>
            </a:pPr>
            <a:r>
              <a:rPr lang="cs-CZ" dirty="0"/>
              <a:t>a) jsou dány závažné důvody pro individuální vzdělávání,</a:t>
            </a:r>
          </a:p>
          <a:p>
            <a:pPr marL="0" indent="0">
              <a:buNone/>
            </a:pPr>
            <a:r>
              <a:rPr lang="cs-CZ" dirty="0"/>
              <a:t>b) jsou zajištěny dostatečné podmínky pro individuální vzdělávání, zejména podmínky materiální a ochrany zdraví žáka,</a:t>
            </a:r>
          </a:p>
          <a:p>
            <a:pPr marL="0" indent="0">
              <a:buNone/>
            </a:pPr>
            <a:r>
              <a:rPr lang="cs-CZ" dirty="0"/>
              <a:t>c) osoba, která bude žáka vzdělávat, získala alespoň střední vzdělání s maturitní zkouškou, a jedná-li se o žáka ve druhém stupni základní školy, vysokoškolské vzdělání,</a:t>
            </a:r>
          </a:p>
          <a:p>
            <a:pPr marL="0" indent="0">
              <a:buNone/>
            </a:pPr>
            <a:r>
              <a:rPr lang="cs-CZ" dirty="0"/>
              <a:t>d) jsou zajištěny vhodné učebnice a učební texty, podle nichž se má žák vzdělávat.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98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v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Povolení</a:t>
            </a:r>
          </a:p>
          <a:p>
            <a:pPr marL="0" indent="0">
              <a:buNone/>
            </a:pPr>
            <a:r>
              <a:rPr lang="cs-CZ" dirty="0"/>
              <a:t>(3) Ředitel školy individuální vzdělávání povolí, pokud</a:t>
            </a:r>
          </a:p>
          <a:p>
            <a:pPr marL="0" indent="0">
              <a:buNone/>
            </a:pPr>
            <a:r>
              <a:rPr lang="cs-CZ" dirty="0"/>
              <a:t>a) jsou dány závažné důvody pro individuální vzdělávání,</a:t>
            </a:r>
          </a:p>
          <a:p>
            <a:pPr marL="0" indent="0">
              <a:buNone/>
            </a:pPr>
            <a:r>
              <a:rPr lang="cs-CZ" dirty="0"/>
              <a:t>b) jsou zajištěny dostatečné podmínky pro individuální vzdělávání, zejména podmínky materiální a ochrany zdraví žáka,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osoba, která bude žáka vzdělávat, získala alespoň střední vzdělání s maturitní zkouškou, a jedná-li se o žáka ve druhém stupni základní školy, vysokoškolské vzdělání,</a:t>
            </a:r>
          </a:p>
          <a:p>
            <a:pPr marL="0" indent="0">
              <a:buNone/>
            </a:pPr>
            <a:r>
              <a:rPr lang="cs-CZ" dirty="0"/>
              <a:t>d) jsou zajištěny vhodné učebnice a učební texty, podle nichž se má žák vzdělávat.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55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v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Ukončení</a:t>
            </a:r>
          </a:p>
          <a:p>
            <a:pPr marL="0" indent="0">
              <a:buNone/>
            </a:pPr>
            <a:r>
              <a:rPr lang="cs-CZ" dirty="0"/>
              <a:t>(8) Ředitel školy ukončí individuální vzdělávání</a:t>
            </a:r>
          </a:p>
          <a:p>
            <a:pPr marL="0" indent="0">
              <a:buNone/>
            </a:pPr>
            <a:r>
              <a:rPr lang="cs-CZ" dirty="0"/>
              <a:t>a) pokud nejsou zajištěny dostatečné podmínky ke vzdělávání, zejména podmínky materiální, personální a ochrany zdraví žáka,</a:t>
            </a:r>
          </a:p>
          <a:p>
            <a:pPr marL="0" indent="0">
              <a:buNone/>
            </a:pPr>
            <a:r>
              <a:rPr lang="cs-CZ" dirty="0"/>
              <a:t>b) pokud zákonný zástupce neplní podmínky individuálního vzdělávání stanovené tímto zákonem,</a:t>
            </a:r>
          </a:p>
          <a:p>
            <a:pPr marL="0" indent="0">
              <a:buNone/>
            </a:pPr>
            <a:r>
              <a:rPr lang="cs-CZ" dirty="0"/>
              <a:t>c) pokud žák na konci druhého pololetí příslušného školního roku neprospěl,</a:t>
            </a:r>
          </a:p>
          <a:p>
            <a:pPr marL="0" indent="0">
              <a:buNone/>
            </a:pPr>
            <a:r>
              <a:rPr lang="cs-CZ" dirty="0"/>
              <a:t>d) nelze-li žáka hodnotit způsobem uvedeným v odstavcích 5 a 6, nebo</a:t>
            </a:r>
          </a:p>
          <a:p>
            <a:pPr marL="0" indent="0">
              <a:buNone/>
            </a:pPr>
            <a:r>
              <a:rPr lang="cs-CZ" dirty="0"/>
              <a:t>e) na žádost zákonného zástupce žáka.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22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v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Ukončení</a:t>
            </a:r>
          </a:p>
          <a:p>
            <a:pPr marL="0" indent="0">
              <a:buNone/>
            </a:pPr>
            <a:r>
              <a:rPr lang="cs-CZ" dirty="0"/>
              <a:t>(8) Ředitel školy ukončí individuální vzdělávání</a:t>
            </a:r>
          </a:p>
          <a:p>
            <a:pPr marL="0" indent="0">
              <a:buNone/>
            </a:pPr>
            <a:r>
              <a:rPr lang="cs-CZ" dirty="0"/>
              <a:t>a) pokud nejsou zajištěny dostatečné podmínky ke vzdělávání, zejména podmínky materiální, personální a ochrany zdraví žáka,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pokud zákonný zástupce neplní podmínky individuálního vzdělávání stanovené tímto zákonem,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pokud žák na konci druhého pololetí příslušného školního roku neprospěl,</a:t>
            </a:r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dirty="0">
                <a:solidFill>
                  <a:srgbClr val="FF0000"/>
                </a:solidFill>
              </a:rPr>
              <a:t>nelze-li žáka hodnotit způsobem uvedeným v odstavcích 5 a 6, nebo</a:t>
            </a:r>
          </a:p>
          <a:p>
            <a:pPr marL="0" indent="0">
              <a:buNone/>
            </a:pPr>
            <a:r>
              <a:rPr lang="cs-CZ" dirty="0"/>
              <a:t>e) na žádost zákonného zástupce žáka.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95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v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Průběh</a:t>
            </a:r>
          </a:p>
          <a:p>
            <a:pPr marL="0" indent="0">
              <a:buNone/>
            </a:pPr>
            <a:r>
              <a:rPr lang="cs-CZ" dirty="0"/>
              <a:t>(4) Po dobu individuálního vzdělávání žáka za plnění podmínek uvedených v odstavci 3 odpovídá zákonný zástupce žáka.</a:t>
            </a:r>
          </a:p>
          <a:p>
            <a:pPr marL="0" indent="0">
              <a:buNone/>
            </a:pPr>
            <a:r>
              <a:rPr lang="cs-CZ" dirty="0"/>
              <a:t>(5) Individuálně vzdělávaný žák koná za každé pololetí zkoušky z příslušného učiva, a to ve škole, do níž byl přijat k plnění povinné školní docházky.</a:t>
            </a:r>
          </a:p>
          <a:p>
            <a:pPr marL="0" indent="0">
              <a:buNone/>
            </a:pPr>
            <a:r>
              <a:rPr lang="cs-CZ" dirty="0"/>
              <a:t>(6) Nelze-li individuálně vzdělávaného žáka hodnotit na konci příslušného pololetí, určí ředitel školy pro jeho hodnocení náhradní termín, a to tak, aby hodnocení bylo provedeno nejpozději do dvou měsíců po skončení pololetí.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3611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1270</Words>
  <Application>Microsoft Office PowerPoint</Application>
  <PresentationFormat>Předvádění na obrazovce (4:3)</PresentationFormat>
  <Paragraphs>108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systému Office</vt:lpstr>
      <vt:lpstr>Domácí vzdělávání</vt:lpstr>
      <vt:lpstr>Obsah prezentace</vt:lpstr>
      <vt:lpstr>Nedávná historie</vt:lpstr>
      <vt:lpstr>Co je důležité z pohledu ředitele</vt:lpstr>
      <vt:lpstr>Individuální vzdělávání v ZŠ</vt:lpstr>
      <vt:lpstr>Individuální vzdělávání v ZŠ</vt:lpstr>
      <vt:lpstr>Individuální vzdělávání v ZŠ</vt:lpstr>
      <vt:lpstr>Individuální vzdělávání v ZŠ</vt:lpstr>
      <vt:lpstr>Individuální vzdělávání v ZŠ</vt:lpstr>
      <vt:lpstr>Individuální vzdělávání v MŠ</vt:lpstr>
      <vt:lpstr>Individuální vzdělávání v MŠ</vt:lpstr>
      <vt:lpstr>Individuální vzdělávání v MŠ</vt:lpstr>
      <vt:lpstr>Co je důležité z pohledu učitele ZŠ</vt:lpstr>
      <vt:lpstr>Co je důležité z pohledu učitele MŠ</vt:lpstr>
      <vt:lpstr>ČŠI a individuální vzdělávání</vt:lpstr>
      <vt:lpstr>ČŠI a individuální vzdělávání</vt:lpstr>
      <vt:lpstr>ČŠI a individuální vzdělávání</vt:lpstr>
      <vt:lpstr>Formy domácího vzdělávání</vt:lpstr>
      <vt:lpstr>„Škola doma“</vt:lpstr>
      <vt:lpstr>Domácí vzdělávání</vt:lpstr>
      <vt:lpstr>E-learning při ZŠ</vt:lpstr>
      <vt:lpstr>„Soukromá škola“</vt:lpstr>
      <vt:lpstr>Komunitní škola</vt:lpstr>
      <vt:lpstr>Hodnocení</vt:lpstr>
      <vt:lpstr>Osobní zkušenost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vzdělávání</dc:title>
  <dc:creator>xxx</dc:creator>
  <cp:lastModifiedBy>Slávka Simonová</cp:lastModifiedBy>
  <cp:revision>21</cp:revision>
  <dcterms:created xsi:type="dcterms:W3CDTF">2018-02-14T15:11:37Z</dcterms:created>
  <dcterms:modified xsi:type="dcterms:W3CDTF">2019-03-25T18:15:50Z</dcterms:modified>
</cp:coreProperties>
</file>