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3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94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19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5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80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83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84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09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1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98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42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76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1ECA7-76B9-455E-822F-C6EECD2FC21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EE855-AC2F-402B-8E34-BB424955F4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38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Q6OesdfWS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eu28hX-gu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0872" y="1772816"/>
            <a:ext cx="8229600" cy="2808312"/>
          </a:xfrm>
        </p:spPr>
        <p:txBody>
          <a:bodyPr/>
          <a:lstStyle/>
          <a:p>
            <a:pPr marL="0" indent="0">
              <a:buNone/>
            </a:pPr>
            <a:r>
              <a:rPr lang="cs-CZ" sz="8000" b="1"/>
              <a:t>BONE, JOINT AND MUSCLE INJURIES</a:t>
            </a:r>
          </a:p>
        </p:txBody>
      </p:sp>
    </p:spTree>
    <p:extLst>
      <p:ext uri="{BB962C8B-B14F-4D97-AF65-F5344CB8AC3E}">
        <p14:creationId xmlns:p14="http://schemas.microsoft.com/office/powerpoint/2010/main" val="55155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>
                <a:solidFill>
                  <a:srgbClr val="FF0000"/>
                </a:solidFill>
              </a:rPr>
              <a:t>2015 FIRST AID GUIDELINES</a:t>
            </a:r>
          </a:p>
          <a:p>
            <a:pPr marL="0" indent="0">
              <a:buNone/>
            </a:pPr>
            <a:endParaRPr lang="cs-CZ" sz="2000" b="1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/>
              <a:t>FRACTURES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200" b="1" i="1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200"/>
              <a:t>Do not straighten an angulated long bone fracture.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20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200"/>
              <a:t>Realignment of fractures should only be undertaken by those specifically trained to perform this procedure.</a:t>
            </a:r>
          </a:p>
        </p:txBody>
      </p:sp>
    </p:spTree>
    <p:extLst>
      <p:ext uri="{BB962C8B-B14F-4D97-AF65-F5344CB8AC3E}">
        <p14:creationId xmlns:p14="http://schemas.microsoft.com/office/powerpoint/2010/main" val="2191434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MUSCULOSKELETAL SYSTEM INJURIES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caused by direct or indirect force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very frequent injuries during sport activities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range from minor to severe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cs-CZ" sz="2200"/>
              <a:t>Bones</a:t>
            </a:r>
          </a:p>
          <a:p>
            <a:pPr>
              <a:spcBef>
                <a:spcPts val="0"/>
              </a:spcBef>
            </a:pPr>
            <a:r>
              <a:rPr lang="cs-CZ" sz="2200"/>
              <a:t>Joints and ligaments</a:t>
            </a:r>
          </a:p>
          <a:p>
            <a:pPr>
              <a:spcBef>
                <a:spcPts val="0"/>
              </a:spcBef>
            </a:pPr>
            <a:r>
              <a:rPr lang="cs-CZ" sz="2200"/>
              <a:t>Muscles and tendons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Types of injuries: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Contusion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Rupture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Distortion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Dislocation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Fracture</a:t>
            </a:r>
          </a:p>
        </p:txBody>
      </p:sp>
    </p:spTree>
    <p:extLst>
      <p:ext uri="{BB962C8B-B14F-4D97-AF65-F5344CB8AC3E}">
        <p14:creationId xmlns:p14="http://schemas.microsoft.com/office/powerpoint/2010/main" val="277681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/>
              <a:t>SIGNS AND SYMPTOMS</a:t>
            </a:r>
          </a:p>
          <a:p>
            <a:pPr marL="0" indent="0">
              <a:buNone/>
            </a:pPr>
            <a:endParaRPr lang="cs-CZ" sz="2400" b="1"/>
          </a:p>
          <a:p>
            <a:pPr marL="0" indent="0">
              <a:spcBef>
                <a:spcPts val="0"/>
              </a:spcBef>
              <a:buNone/>
            </a:pPr>
            <a:r>
              <a:rPr lang="cs-CZ" sz="2400" b="1"/>
              <a:t>Mild injury:</a:t>
            </a:r>
          </a:p>
          <a:p>
            <a:pPr>
              <a:spcBef>
                <a:spcPts val="0"/>
              </a:spcBef>
            </a:pPr>
            <a:r>
              <a:rPr lang="cs-CZ" sz="2400"/>
              <a:t>pain</a:t>
            </a:r>
          </a:p>
          <a:p>
            <a:pPr>
              <a:spcBef>
                <a:spcPts val="0"/>
              </a:spcBef>
            </a:pPr>
            <a:r>
              <a:rPr lang="cs-CZ" sz="2400"/>
              <a:t>discoloration</a:t>
            </a:r>
          </a:p>
          <a:p>
            <a:pPr>
              <a:spcBef>
                <a:spcPts val="0"/>
              </a:spcBef>
            </a:pPr>
            <a:r>
              <a:rPr lang="cs-CZ" sz="2400"/>
              <a:t>swelling</a:t>
            </a:r>
          </a:p>
          <a:p>
            <a:pPr>
              <a:spcBef>
                <a:spcPts val="0"/>
              </a:spcBef>
            </a:pPr>
            <a:r>
              <a:rPr lang="cs-CZ" sz="2400"/>
              <a:t>impaired mobility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b="1"/>
          </a:p>
          <a:p>
            <a:pPr marL="0" indent="0">
              <a:spcBef>
                <a:spcPts val="0"/>
              </a:spcBef>
              <a:buNone/>
            </a:pPr>
            <a:r>
              <a:rPr lang="cs-CZ" sz="2400" b="1"/>
              <a:t>Severe injury: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/>
              <a:t>mild injury signs +</a:t>
            </a:r>
          </a:p>
          <a:p>
            <a:pPr>
              <a:spcBef>
                <a:spcPts val="0"/>
              </a:spcBef>
            </a:pPr>
            <a:r>
              <a:rPr lang="cs-CZ" sz="2400" b="1"/>
              <a:t>deformity</a:t>
            </a:r>
          </a:p>
          <a:p>
            <a:pPr>
              <a:spcBef>
                <a:spcPts val="0"/>
              </a:spcBef>
            </a:pPr>
            <a:r>
              <a:rPr lang="cs-CZ" sz="2400" b="1"/>
              <a:t>loss of function</a:t>
            </a:r>
          </a:p>
          <a:p>
            <a:pPr>
              <a:spcBef>
                <a:spcPts val="0"/>
              </a:spcBef>
            </a:pPr>
            <a:r>
              <a:rPr lang="cs-CZ" sz="2400"/>
              <a:t>open wound with protruding bones </a:t>
            </a:r>
          </a:p>
          <a:p>
            <a:pPr>
              <a:spcBef>
                <a:spcPts val="0"/>
              </a:spcBef>
            </a:pPr>
            <a:r>
              <a:rPr lang="cs-CZ" sz="2400"/>
              <a:t>bleeding</a:t>
            </a:r>
          </a:p>
          <a:p>
            <a:pPr>
              <a:spcBef>
                <a:spcPts val="0"/>
              </a:spcBef>
            </a:pPr>
            <a:r>
              <a:rPr lang="cs-CZ" sz="2400" b="1"/>
              <a:t>special sound during injury</a:t>
            </a:r>
          </a:p>
          <a:p>
            <a:pPr>
              <a:spcBef>
                <a:spcPts val="0"/>
              </a:spcBef>
            </a:pPr>
            <a:r>
              <a:rPr lang="cs-CZ" sz="2400"/>
              <a:t>pale, cold skin</a:t>
            </a:r>
          </a:p>
          <a:p>
            <a:pPr>
              <a:spcBef>
                <a:spcPts val="0"/>
              </a:spcBef>
            </a:pPr>
            <a:r>
              <a:rPr lang="cs-CZ" sz="2400"/>
              <a:t>numbness</a:t>
            </a:r>
          </a:p>
          <a:p>
            <a:pPr>
              <a:spcBef>
                <a:spcPts val="0"/>
              </a:spcBef>
            </a:pPr>
            <a:r>
              <a:rPr lang="cs-CZ" sz="2400"/>
              <a:t>signs of shock</a:t>
            </a:r>
          </a:p>
        </p:txBody>
      </p:sp>
    </p:spTree>
    <p:extLst>
      <p:ext uri="{BB962C8B-B14F-4D97-AF65-F5344CB8AC3E}">
        <p14:creationId xmlns:p14="http://schemas.microsoft.com/office/powerpoint/2010/main" val="326407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/>
              <a:t>BONE INJURY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FRACTURE</a:t>
            </a:r>
            <a:r>
              <a:rPr lang="cs-CZ" sz="2200" b="1" i="1">
                <a:solidFill>
                  <a:srgbClr val="0070C0"/>
                </a:solidFill>
              </a:rPr>
              <a:t> - brake in bone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Types of fractures: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closed (simple) </a:t>
            </a:r>
            <a:r>
              <a:rPr lang="cs-CZ" sz="2200" b="1"/>
              <a:t>x</a:t>
            </a:r>
            <a:r>
              <a:rPr lang="cs-CZ" sz="2200"/>
              <a:t> open (compound)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traumatic </a:t>
            </a:r>
            <a:r>
              <a:rPr lang="cs-CZ" sz="2200" b="1"/>
              <a:t>x</a:t>
            </a:r>
            <a:r>
              <a:rPr lang="cs-CZ" sz="2200"/>
              <a:t> pathologic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complete </a:t>
            </a:r>
            <a:r>
              <a:rPr lang="cs-CZ" sz="2200" b="1"/>
              <a:t>x</a:t>
            </a:r>
            <a:r>
              <a:rPr lang="cs-CZ" sz="2200"/>
              <a:t> incomplete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displaced </a:t>
            </a:r>
            <a:r>
              <a:rPr lang="cs-CZ" sz="2200" b="1"/>
              <a:t>x</a:t>
            </a:r>
            <a:r>
              <a:rPr lang="cs-CZ" sz="2200"/>
              <a:t> nondisplaced</a:t>
            </a:r>
          </a:p>
        </p:txBody>
      </p:sp>
    </p:spTree>
    <p:extLst>
      <p:ext uri="{BB962C8B-B14F-4D97-AF65-F5344CB8AC3E}">
        <p14:creationId xmlns:p14="http://schemas.microsoft.com/office/powerpoint/2010/main" val="305618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/>
              <a:t>JOINT INJURIES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DISTORTION (SPRAIN) </a:t>
            </a:r>
            <a:r>
              <a:rPr lang="cs-CZ" sz="2200" b="1">
                <a:solidFill>
                  <a:srgbClr val="0070C0"/>
                </a:solidFill>
              </a:rPr>
              <a:t>-</a:t>
            </a:r>
            <a:r>
              <a:rPr lang="cs-CZ" sz="2200" b="1"/>
              <a:t> </a:t>
            </a:r>
            <a:r>
              <a:rPr lang="cs-CZ" sz="2200" b="1" i="1">
                <a:solidFill>
                  <a:srgbClr val="0070C0"/>
                </a:solidFill>
              </a:rPr>
              <a:t>bone joint surfaces are forced shortly apart, then returned to normal position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This can cause damage to ligaments and other periarticular tissues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DISLOCATION (LUXATION) </a:t>
            </a:r>
            <a:r>
              <a:rPr lang="cs-CZ" sz="2200" b="1" i="1">
                <a:solidFill>
                  <a:srgbClr val="0070C0"/>
                </a:solidFill>
              </a:rPr>
              <a:t>- displacement of bone from joint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This can cause the damage to the surrounding ligaments, tendons, muscles, blood vessels, nerves</a:t>
            </a:r>
          </a:p>
        </p:txBody>
      </p:sp>
    </p:spTree>
    <p:extLst>
      <p:ext uri="{BB962C8B-B14F-4D97-AF65-F5344CB8AC3E}">
        <p14:creationId xmlns:p14="http://schemas.microsoft.com/office/powerpoint/2010/main" val="375692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/>
              <a:t>MUSCLE INJURIES</a:t>
            </a:r>
          </a:p>
          <a:p>
            <a:pPr marL="0" indent="0">
              <a:buNone/>
            </a:pPr>
            <a:endParaRPr lang="cs-CZ" sz="1000" b="1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MUSCLE CONTUSION </a:t>
            </a:r>
            <a:r>
              <a:rPr lang="cs-CZ" sz="2200" b="1" i="1">
                <a:solidFill>
                  <a:srgbClr val="0070C0"/>
                </a:solidFill>
              </a:rPr>
              <a:t>- injury to soft tissues (muscle fibres, connective tissue, blood vesels, nerves)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MUSCLE STRAIN </a:t>
            </a:r>
            <a:r>
              <a:rPr lang="cs-CZ" sz="2200" b="1" i="1">
                <a:solidFill>
                  <a:srgbClr val="0070C0"/>
                </a:solidFill>
              </a:rPr>
              <a:t>- stretch of muscle 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MUSCLE AND TENDON RUPTURE </a:t>
            </a:r>
            <a:r>
              <a:rPr lang="cs-CZ" sz="2200" b="1" i="1">
                <a:solidFill>
                  <a:srgbClr val="0070C0"/>
                </a:solidFill>
              </a:rPr>
              <a:t>- partial or complete tear of muscle or tendon</a:t>
            </a:r>
          </a:p>
        </p:txBody>
      </p:sp>
    </p:spTree>
    <p:extLst>
      <p:ext uri="{BB962C8B-B14F-4D97-AF65-F5344CB8AC3E}">
        <p14:creationId xmlns:p14="http://schemas.microsoft.com/office/powerpoint/2010/main" val="212006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/>
              <a:t>FIRST AID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/>
              <a:t>comfortable position (sitting, laying)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/>
              <a:t>stop bleeding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/>
              <a:t>sterile dressing (open wound)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/>
              <a:t>immobilize or support injured part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/>
              <a:t>cool or 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/>
              <a:t>elastic bandage (distortion)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/>
              <a:t>elevate injured part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b="1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move dislocated joint and fractured bone!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force dislocated joint back!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force dislocated bone back!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apply splints if EMS is accessible!</a:t>
            </a:r>
          </a:p>
          <a:p>
            <a:pPr marL="0" indent="0">
              <a:buNone/>
            </a:pPr>
            <a:endParaRPr lang="cs-CZ" sz="2200" b="1"/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4664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45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/>
              <a:t>R-I-C-E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acronym for most important steps in first aid of many musculoskeletal system injuries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R</a:t>
            </a:r>
            <a:r>
              <a:rPr lang="cs-CZ" sz="2200" b="1"/>
              <a:t>est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I</a:t>
            </a:r>
            <a:r>
              <a:rPr lang="cs-CZ" sz="2200" b="1"/>
              <a:t>ce (20 minutes every hour for 24-48 hours)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C</a:t>
            </a:r>
            <a:r>
              <a:rPr lang="cs-CZ" sz="2200" b="1"/>
              <a:t>ompression (elastic bandage)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E</a:t>
            </a:r>
            <a:r>
              <a:rPr lang="cs-CZ" sz="2200" b="1"/>
              <a:t>levation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DO NOT put ice directly on skin!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3528" y="5879013"/>
            <a:ext cx="4680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>
                <a:hlinkClick r:id="rId2"/>
              </a:rPr>
              <a:t>https://www.youtube.com/watch?v=iQ6OesdfWSk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719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3105835"/>
            <a:ext cx="5310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>
                <a:hlinkClick r:id="rId2"/>
              </a:rPr>
              <a:t>https://www.youtube.com/watch?v=Deu28hX-gu0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1043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375</Words>
  <Application>Microsoft Office PowerPoint</Application>
  <PresentationFormat>Předvádění na obrazovce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18</cp:revision>
  <dcterms:created xsi:type="dcterms:W3CDTF">2016-02-07T11:45:59Z</dcterms:created>
  <dcterms:modified xsi:type="dcterms:W3CDTF">2021-01-31T10:54:32Z</dcterms:modified>
</cp:coreProperties>
</file>