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2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44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13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26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8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0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64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9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28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21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41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7552-8D77-4D95-8E1F-13677DC2F0DE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CF0F-D9B9-4F7D-9C87-38A34A672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20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QOAZOZwP54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qYIWuOxtGY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000" b="1"/>
              <a:t>HEAD INJURIES</a:t>
            </a:r>
          </a:p>
        </p:txBody>
      </p:sp>
    </p:spTree>
    <p:extLst>
      <p:ext uri="{BB962C8B-B14F-4D97-AF65-F5344CB8AC3E}">
        <p14:creationId xmlns:p14="http://schemas.microsoft.com/office/powerpoint/2010/main" val="3061308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832" y="371797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SIGNS AND SYMPTOMS</a:t>
            </a:r>
          </a:p>
          <a:p>
            <a:pPr marL="0" indent="0">
              <a:buNone/>
            </a:pPr>
            <a:endParaRPr lang="cs-CZ" sz="2200" b="1"/>
          </a:p>
          <a:p>
            <a:pPr>
              <a:spcBef>
                <a:spcPts val="0"/>
              </a:spcBef>
            </a:pPr>
            <a:r>
              <a:rPr lang="cs-CZ" sz="2200"/>
              <a:t>unusual position of neck or body</a:t>
            </a:r>
          </a:p>
          <a:p>
            <a:pPr>
              <a:spcBef>
                <a:spcPts val="0"/>
              </a:spcBef>
            </a:pPr>
            <a:r>
              <a:rPr lang="cs-CZ" sz="2200"/>
              <a:t>neck or back pain </a:t>
            </a:r>
          </a:p>
          <a:p>
            <a:pPr>
              <a:spcBef>
                <a:spcPts val="0"/>
              </a:spcBef>
            </a:pPr>
            <a:r>
              <a:rPr lang="cs-CZ" sz="2200"/>
              <a:t>bruise</a:t>
            </a:r>
          </a:p>
          <a:p>
            <a:pPr>
              <a:spcBef>
                <a:spcPts val="0"/>
              </a:spcBef>
            </a:pPr>
            <a:r>
              <a:rPr lang="cs-CZ" sz="2200" b="1"/>
              <a:t>loss of movement</a:t>
            </a:r>
            <a:endParaRPr lang="cs-CZ" sz="2200"/>
          </a:p>
          <a:p>
            <a:pPr>
              <a:spcBef>
                <a:spcPts val="0"/>
              </a:spcBef>
            </a:pPr>
            <a:r>
              <a:rPr lang="cs-CZ" sz="2200" b="1"/>
              <a:t>loss of sensation</a:t>
            </a:r>
            <a:r>
              <a:rPr lang="cs-CZ" sz="2200"/>
              <a:t>, abnornal sensation</a:t>
            </a:r>
          </a:p>
          <a:p>
            <a:pPr>
              <a:spcBef>
                <a:spcPts val="0"/>
              </a:spcBef>
            </a:pPr>
            <a:r>
              <a:rPr lang="cs-CZ" sz="2200"/>
              <a:t>loss of bladder, bowel control</a:t>
            </a:r>
          </a:p>
          <a:p>
            <a:pPr>
              <a:spcBef>
                <a:spcPts val="0"/>
              </a:spcBef>
            </a:pPr>
            <a:r>
              <a:rPr lang="cs-CZ" sz="2200"/>
              <a:t>breathing difficulties</a:t>
            </a:r>
          </a:p>
          <a:p>
            <a:pPr>
              <a:spcBef>
                <a:spcPts val="0"/>
              </a:spcBef>
            </a:pPr>
            <a:endParaRPr lang="cs-CZ" sz="2200"/>
          </a:p>
          <a:p>
            <a:pPr marL="0" indent="0">
              <a:spcBef>
                <a:spcPts val="0"/>
              </a:spcBef>
              <a:buNone/>
            </a:pPr>
            <a:r>
              <a:rPr lang="cs-CZ" sz="2200"/>
              <a:t>The injury of upper cervical spine can result in respiratory arrest.</a:t>
            </a:r>
          </a:p>
        </p:txBody>
      </p:sp>
    </p:spTree>
    <p:extLst>
      <p:ext uri="{BB962C8B-B14F-4D97-AF65-F5344CB8AC3E}">
        <p14:creationId xmlns:p14="http://schemas.microsoft.com/office/powerpoint/2010/main" val="272721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buNone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never move the person unless it is absolutely necessary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hold the head in initial position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if unconscious - check for breathing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if unconscious but breathing - open airways (gently)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if unconscious but not breathing - </a:t>
            </a:r>
            <a:r>
              <a:rPr lang="cs-CZ" sz="2200" b="1">
                <a:solidFill>
                  <a:srgbClr val="FF0000"/>
                </a:solidFill>
              </a:rPr>
              <a:t>start CPR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/>
              <a:t>Roll the person with help of other people.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/>
              <a:t>Keep his head, neck and back in line.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36815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6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509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hlinkClick r:id="rId2"/>
              </a:rPr>
              <a:t>https://www.youtube.com/watch?v=rQOAZOZwP54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04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>
                <a:solidFill>
                  <a:srgbClr val="FF0000"/>
                </a:solidFill>
              </a:rPr>
              <a:t>2015 FIRST AID GUIDELINES</a:t>
            </a:r>
          </a:p>
          <a:p>
            <a:pPr marL="0" indent="0">
              <a:buNone/>
            </a:pPr>
            <a:r>
              <a:rPr lang="cs-CZ" b="1"/>
              <a:t>SPINAL MOTION RESTRICTION</a:t>
            </a:r>
          </a:p>
          <a:p>
            <a:pPr marL="0" indent="0">
              <a:buNone/>
            </a:pPr>
            <a:endParaRPr lang="cs-CZ" sz="2200" b="1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The routine application of a cervical collar by a first aid provider is not recomended.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In suspected cervical spine injury, manually support the head in position limiting angular movement until professional healthcare is available.</a:t>
            </a:r>
          </a:p>
        </p:txBody>
      </p:sp>
    </p:spTree>
    <p:extLst>
      <p:ext uri="{BB962C8B-B14F-4D97-AF65-F5344CB8AC3E}">
        <p14:creationId xmlns:p14="http://schemas.microsoft.com/office/powerpoint/2010/main" val="407860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HAINES POSITION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acronym for High Arm In Endangered Spine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modified recovery position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better alternative for unconscious, suspected spinal injury individuals</a:t>
            </a:r>
          </a:p>
          <a:p>
            <a:pPr marL="342900" indent="-342900">
              <a:buFontTx/>
              <a:buChar char="-"/>
            </a:pPr>
            <a:endParaRPr lang="cs-CZ" sz="2200" i="1">
              <a:solidFill>
                <a:srgbClr val="0070C0"/>
              </a:solidFill>
            </a:endParaRPr>
          </a:p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endParaRPr lang="cs-CZ" sz="1000" b="1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In certain situations such as trauma, it may not be appropriate to move the individual into a recovery position.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The Haines position has been reported to reduce the likelihood of causing cervical spinal injury compared with other side-lying positions. However, this has not been prooved. </a:t>
            </a:r>
          </a:p>
        </p:txBody>
      </p:sp>
    </p:spTree>
    <p:extLst>
      <p:ext uri="{BB962C8B-B14F-4D97-AF65-F5344CB8AC3E}">
        <p14:creationId xmlns:p14="http://schemas.microsoft.com/office/powerpoint/2010/main" val="415277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/>
              <a:t>HEAD INJURY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injury of scalp, skull and brain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may be dangerous, because brain could be damaged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Types: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Skin and other soft tissue injuries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Eye, ear and nose injuries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Temporo-mandibular joint and mouth injuries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Skull fractures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Brain injuries</a:t>
            </a:r>
          </a:p>
          <a:p>
            <a:pPr marL="0" indent="0">
              <a:spcBef>
                <a:spcPts val="0"/>
              </a:spcBef>
              <a:buNone/>
            </a:pPr>
            <a:endParaRPr lang="cs-CZ" sz="8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Remember!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/>
              <a:t>Head injury may be combined with spine injury.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/>
              <a:t>Symptoms can occur right away or develop slowly over several hours, days, months.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/>
          </a:p>
          <a:p>
            <a:pPr marL="0" indent="0">
              <a:spcBef>
                <a:spcPts val="0"/>
              </a:spcBef>
              <a:buNone/>
            </a:pP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25979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SIGNS AND SYMPTOMS:</a:t>
            </a:r>
          </a:p>
          <a:p>
            <a:pPr marL="0" indent="0">
              <a:buNone/>
            </a:pPr>
            <a:endParaRPr lang="cs-CZ" sz="1400" b="1"/>
          </a:p>
          <a:p>
            <a:pPr>
              <a:spcBef>
                <a:spcPts val="0"/>
              </a:spcBef>
            </a:pPr>
            <a:r>
              <a:rPr lang="cs-CZ" sz="2200"/>
              <a:t>pain</a:t>
            </a:r>
          </a:p>
          <a:p>
            <a:pPr>
              <a:spcBef>
                <a:spcPts val="0"/>
              </a:spcBef>
            </a:pPr>
            <a:r>
              <a:rPr lang="cs-CZ" sz="2200"/>
              <a:t>bruise, open wound, bleeding</a:t>
            </a:r>
          </a:p>
          <a:p>
            <a:pPr>
              <a:spcBef>
                <a:spcPts val="0"/>
              </a:spcBef>
            </a:pPr>
            <a:r>
              <a:rPr lang="cs-CZ" sz="2200"/>
              <a:t>deformity of the skull</a:t>
            </a:r>
          </a:p>
          <a:p>
            <a:pPr>
              <a:spcBef>
                <a:spcPts val="0"/>
              </a:spcBef>
            </a:pPr>
            <a:r>
              <a:rPr lang="cs-CZ" sz="2200" b="1"/>
              <a:t>blood or watery fluid from ear or nose (cerebrospinal fluid)</a:t>
            </a:r>
          </a:p>
          <a:p>
            <a:pPr>
              <a:spcBef>
                <a:spcPts val="0"/>
              </a:spcBef>
            </a:pPr>
            <a:r>
              <a:rPr lang="cs-CZ" sz="2200"/>
              <a:t>discoloration (bruising) around the eyes</a:t>
            </a:r>
          </a:p>
          <a:p>
            <a:pPr>
              <a:spcBef>
                <a:spcPts val="0"/>
              </a:spcBef>
            </a:pPr>
            <a:r>
              <a:rPr lang="cs-CZ" sz="2200"/>
              <a:t>headache</a:t>
            </a:r>
          </a:p>
          <a:p>
            <a:pPr>
              <a:spcBef>
                <a:spcPts val="0"/>
              </a:spcBef>
            </a:pPr>
            <a:r>
              <a:rPr lang="cs-CZ" sz="2200" b="1"/>
              <a:t>nausea, vomiting</a:t>
            </a:r>
          </a:p>
          <a:p>
            <a:pPr>
              <a:spcBef>
                <a:spcPts val="0"/>
              </a:spcBef>
            </a:pPr>
            <a:r>
              <a:rPr lang="cs-CZ" sz="2200"/>
              <a:t>dizziness</a:t>
            </a:r>
          </a:p>
          <a:p>
            <a:pPr>
              <a:spcBef>
                <a:spcPts val="0"/>
              </a:spcBef>
            </a:pPr>
            <a:r>
              <a:rPr lang="cs-CZ" sz="2200" b="1"/>
              <a:t>confusion, disorientation</a:t>
            </a:r>
          </a:p>
          <a:p>
            <a:pPr>
              <a:spcBef>
                <a:spcPts val="0"/>
              </a:spcBef>
            </a:pPr>
            <a:r>
              <a:rPr lang="cs-CZ" sz="2200"/>
              <a:t>somnolence</a:t>
            </a:r>
          </a:p>
          <a:p>
            <a:pPr>
              <a:spcBef>
                <a:spcPts val="0"/>
              </a:spcBef>
            </a:pPr>
            <a:r>
              <a:rPr lang="cs-CZ" sz="2200" b="1"/>
              <a:t>unconsciousness</a:t>
            </a:r>
          </a:p>
          <a:p>
            <a:pPr>
              <a:spcBef>
                <a:spcPts val="0"/>
              </a:spcBef>
            </a:pPr>
            <a:r>
              <a:rPr lang="cs-CZ" sz="2200" b="1"/>
              <a:t>loss of memory (amnesia)</a:t>
            </a:r>
          </a:p>
          <a:p>
            <a:pPr>
              <a:spcBef>
                <a:spcPts val="0"/>
              </a:spcBef>
            </a:pPr>
            <a:r>
              <a:rPr lang="cs-CZ" sz="2200"/>
              <a:t>other neurological symptoms</a:t>
            </a:r>
          </a:p>
          <a:p>
            <a:pPr marL="0" indent="0">
              <a:buNone/>
            </a:pP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157262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16024"/>
            <a:ext cx="8229600" cy="6813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/>
              <a:t>CONCUSSION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mild traumatic brain injury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caused by violent jarring or shakeing that results in a disturbance of brain function (functional changes)</a:t>
            </a: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endParaRPr lang="cs-CZ" b="1"/>
          </a:p>
          <a:p>
            <a:pPr marL="0" indent="0">
              <a:spcBef>
                <a:spcPts val="0"/>
              </a:spcBef>
              <a:buNone/>
            </a:pPr>
            <a:endParaRPr lang="cs-CZ" b="1"/>
          </a:p>
          <a:p>
            <a:pPr marL="0" indent="0">
              <a:spcBef>
                <a:spcPts val="0"/>
              </a:spcBef>
              <a:buNone/>
            </a:pPr>
            <a:endParaRPr lang="cs-CZ" b="1"/>
          </a:p>
          <a:p>
            <a:pPr marL="0" indent="0">
              <a:spcBef>
                <a:spcPts val="0"/>
              </a:spcBef>
              <a:buNone/>
            </a:pPr>
            <a:endParaRPr lang="cs-CZ" b="1"/>
          </a:p>
          <a:p>
            <a:pPr marL="0" indent="0">
              <a:spcBef>
                <a:spcPts val="0"/>
              </a:spcBef>
              <a:buNone/>
            </a:pPr>
            <a:endParaRPr lang="cs-CZ" b="1"/>
          </a:p>
          <a:p>
            <a:pPr marL="0" indent="0">
              <a:spcBef>
                <a:spcPts val="0"/>
              </a:spcBef>
              <a:buNone/>
            </a:pPr>
            <a:r>
              <a:rPr lang="cs-CZ" b="1"/>
              <a:t>CONTUSION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bruise of brain caused by bleeding from broken blood vessels accompanied by swelling of brain tissue (morphological changes)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bleeding and swelling may result  in </a:t>
            </a:r>
            <a:r>
              <a:rPr lang="cs-CZ" b="1"/>
              <a:t>COMPRESSION</a:t>
            </a:r>
            <a:r>
              <a:rPr lang="cs-CZ" sz="2200" b="1" i="1">
                <a:solidFill>
                  <a:srgbClr val="0070C0"/>
                </a:solidFill>
              </a:rPr>
              <a:t> of brain tissue (life threatening)</a:t>
            </a:r>
          </a:p>
        </p:txBody>
      </p:sp>
    </p:spTree>
    <p:extLst>
      <p:ext uri="{BB962C8B-B14F-4D97-AF65-F5344CB8AC3E}">
        <p14:creationId xmlns:p14="http://schemas.microsoft.com/office/powerpoint/2010/main" val="299474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435280" cy="5976664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buNone/>
            </a:pPr>
            <a:endParaRPr lang="cs-CZ" sz="14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stop  bleeding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sterile dressing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cold compress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watch for severe head injury symptoms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sitting position or lying position with slightly elevated head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if unconscious but breathing - open airways - recovery position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check vital signs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call EMS or see a doctor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stop flow of blood or CSF from ear and nose!</a:t>
            </a:r>
          </a:p>
          <a:p>
            <a:pPr marL="0" indent="0">
              <a:buNone/>
            </a:pPr>
            <a:endParaRPr lang="cs-CZ" sz="2200" b="1"/>
          </a:p>
          <a:p>
            <a:pPr marL="0" indent="0">
              <a:buNone/>
            </a:pPr>
            <a:endParaRPr lang="cs-CZ" sz="2200" b="1"/>
          </a:p>
        </p:txBody>
      </p:sp>
      <p:pic>
        <p:nvPicPr>
          <p:cNvPr id="6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35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hlinkClick r:id="rId2"/>
              </a:rPr>
              <a:t>https://www.youtube.com/watch?v=FqYIWuOxtGY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03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>
                <a:solidFill>
                  <a:srgbClr val="FF0000"/>
                </a:solidFill>
              </a:rPr>
              <a:t>2015 FIRST AID GUIDELINES</a:t>
            </a:r>
          </a:p>
          <a:p>
            <a:pPr marL="0" indent="0">
              <a:buNone/>
            </a:pPr>
            <a:r>
              <a:rPr lang="cs-CZ" b="1"/>
              <a:t>RECOGNITION OF CONCUSSION</a:t>
            </a:r>
          </a:p>
          <a:p>
            <a:pPr marL="0" indent="0">
              <a:buNone/>
            </a:pPr>
            <a:endParaRPr lang="cs-CZ" sz="2200" b="1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Although a concussion scoring </a:t>
            </a:r>
            <a:r>
              <a:rPr lang="cs-CZ" sz="2200" noProof="1"/>
              <a:t>system</a:t>
            </a:r>
            <a:r>
              <a:rPr lang="cs-CZ" sz="2200" dirty="0"/>
              <a:t> </a:t>
            </a:r>
            <a:r>
              <a:rPr lang="cs-CZ" sz="2200" dirty="0" err="1"/>
              <a:t>would</a:t>
            </a:r>
            <a:r>
              <a:rPr lang="cs-CZ" sz="2200" dirty="0"/>
              <a:t> </a:t>
            </a:r>
            <a:r>
              <a:rPr lang="cs-CZ" sz="2200" dirty="0" err="1"/>
              <a:t>greately</a:t>
            </a:r>
            <a:r>
              <a:rPr lang="cs-CZ" sz="2200" dirty="0"/>
              <a:t> </a:t>
            </a:r>
            <a:r>
              <a:rPr lang="cs-CZ" sz="2200" dirty="0" err="1"/>
              <a:t>assist</a:t>
            </a:r>
            <a:r>
              <a:rPr lang="cs-CZ" sz="2200" dirty="0"/>
              <a:t> first </a:t>
            </a:r>
            <a:r>
              <a:rPr lang="cs-CZ" sz="2200" dirty="0" err="1"/>
              <a:t>aid</a:t>
            </a:r>
            <a:r>
              <a:rPr lang="cs-CZ" sz="2200" dirty="0"/>
              <a:t> </a:t>
            </a:r>
            <a:r>
              <a:rPr lang="cs-CZ" sz="2200" dirty="0" err="1"/>
              <a:t>providers</a:t>
            </a:r>
            <a:r>
              <a:rPr lang="cs-CZ" sz="2200" dirty="0"/>
              <a:t> in </a:t>
            </a:r>
            <a:r>
              <a:rPr lang="cs-CZ" sz="2200" err="1"/>
              <a:t>the</a:t>
            </a:r>
            <a:r>
              <a:rPr lang="cs-CZ" sz="2200"/>
              <a:t> recognition of concussion, there is no validated scoring system in use in current practice.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200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An individual with suspected concussion should be evaluated by a healthcare professional.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2714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000" b="1"/>
              <a:t>SPINAL INJURY</a:t>
            </a:r>
          </a:p>
        </p:txBody>
      </p:sp>
    </p:spTree>
    <p:extLst>
      <p:ext uri="{BB962C8B-B14F-4D97-AF65-F5344CB8AC3E}">
        <p14:creationId xmlns:p14="http://schemas.microsoft.com/office/powerpoint/2010/main" val="113823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SPINAL INJURY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injury of vertebral column and/or spinal cord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serious injury, as it can cause irreversible loss of movement (paralysis)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Types: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Skin and other soft tissues injury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Fractures of vertebral bones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/>
              <a:t>Spinal cord injuries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1257348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586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46</cp:revision>
  <dcterms:created xsi:type="dcterms:W3CDTF">2016-01-23T16:42:22Z</dcterms:created>
  <dcterms:modified xsi:type="dcterms:W3CDTF">2021-01-31T10:54:00Z</dcterms:modified>
</cp:coreProperties>
</file>