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63" r:id="rId4"/>
    <p:sldId id="258" r:id="rId5"/>
    <p:sldId id="270" r:id="rId6"/>
    <p:sldId id="271" r:id="rId7"/>
    <p:sldId id="273" r:id="rId8"/>
    <p:sldId id="274" r:id="rId9"/>
    <p:sldId id="259" r:id="rId10"/>
    <p:sldId id="260" r:id="rId11"/>
    <p:sldId id="262" r:id="rId12"/>
    <p:sldId id="261" r:id="rId13"/>
    <p:sldId id="264" r:id="rId14"/>
    <p:sldId id="265" r:id="rId15"/>
    <p:sldId id="272" r:id="rId16"/>
    <p:sldId id="266" r:id="rId17"/>
    <p:sldId id="267" r:id="rId18"/>
    <p:sldId id="268" r:id="rId19"/>
    <p:sldId id="269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8"/>
  </p:normalViewPr>
  <p:slideViewPr>
    <p:cSldViewPr>
      <p:cViewPr varScale="1">
        <p:scale>
          <a:sx n="107" d="100"/>
          <a:sy n="107" d="100"/>
        </p:scale>
        <p:origin x="1760" y="1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007A2E-E3E6-4092-BE9A-EB8A580D9DBB}" type="datetimeFigureOut">
              <a:rPr lang="cs-CZ" smtClean="0"/>
              <a:t>09.01.2021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F0D133-7CBA-4095-BED7-106A0FA509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8545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0D133-7CBA-4095-BED7-106A0FA509EA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1882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9E84B-BC41-4727-9510-5E851FB2CD58}" type="datetime1">
              <a:rPr lang="cs-CZ" smtClean="0"/>
              <a:t>09.01.2021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PhDr. Peřinová, Ph.d© doc. Ing. Jiří Novotný, CSc.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FB90A-CF06-42DB-AEEE-844B95CCF2D5}" type="datetime1">
              <a:rPr lang="cs-CZ" smtClean="0"/>
              <a:t>09.01.2021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PhDr. Peřinová, Ph.d© doc. Ing. Jiří Novotný, CSc.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AB3CB-C0C2-4D8A-AEEF-022EABE92170}" type="datetime1">
              <a:rPr lang="cs-CZ" smtClean="0"/>
              <a:t>09.01.2021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PhDr. Peřinová, Ph.d© doc. Ing. Jiří Novotný, CSc.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5A176-7A07-4D20-BA8D-FF3614DD3835}" type="datetime1">
              <a:rPr lang="cs-CZ" smtClean="0"/>
              <a:t>09.01.2021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PhDr. Peřinová, Ph.d© doc. Ing. Jiří Novotný, CSc.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1B290-0B86-40C2-8E98-6727502DA1C3}" type="datetime1">
              <a:rPr lang="cs-CZ" smtClean="0"/>
              <a:t>09.01.2021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PhDr. Peřinová, Ph.d© doc. Ing. Jiří Novotný, CSc.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443E3-EE27-40F0-941C-9E15FF3B7774}" type="datetime1">
              <a:rPr lang="cs-CZ" smtClean="0"/>
              <a:t>09.01.2021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PhDr. Peřinová, Ph.d© doc. Ing. Jiří Novotný, CSc.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4D269-BFEE-46A4-A384-E8B749E50003}" type="datetime1">
              <a:rPr lang="cs-CZ" smtClean="0"/>
              <a:t>09.01.2021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PhDr. Peřinová, Ph.d© doc. Ing. Jiří Novotný, CSc.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82785-4AD1-4304-8F9B-8E7E68D39E37}" type="datetime1">
              <a:rPr lang="cs-CZ" smtClean="0"/>
              <a:t>09.01.2021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PhDr. Peřinová, Ph.d© doc. Ing. Jiří Novotný, CSc.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4D579-2CAE-4855-8619-353937AEF29B}" type="datetime1">
              <a:rPr lang="cs-CZ" smtClean="0"/>
              <a:t>09.01.2021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PhDr. Peřinová, Ph.d© doc. Ing. Jiří Novotný, CSc.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18965-1FC4-4CA3-BA3E-3543AB53C522}" type="datetime1">
              <a:rPr lang="cs-CZ" smtClean="0"/>
              <a:t>09.01.2021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PhDr. Peřinová, Ph.d© doc. Ing. Jiří Novotný, CSc.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A593C-E7FC-4E60-B177-FE7581353C8B}" type="datetime1">
              <a:rPr lang="cs-CZ" smtClean="0"/>
              <a:t>09.01.2021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PhDr. Peřinová, Ph.d© doc. Ing. Jiří Novotný, CSc.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0AF2D-48EA-4485-B1D1-6CCC09FCEDC4}" type="datetime1">
              <a:rPr lang="cs-CZ" smtClean="0"/>
              <a:t>09.01.2021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PhDr. Peřinová, Ph.d© doc. Ing. Jiří Novotný, CSc.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lympic.org/national-olympic-committees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.eurolympic.org/executive-committee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Mezin%C3%A1rodn%C3%AD_olympijsk%C3%BD_v%C3%BDbor" TargetMode="External"/><Relationship Id="rId2" Type="http://schemas.openxmlformats.org/officeDocument/2006/relationships/hyperlink" Target="https://cs.wikipedia.org/wiki/Jedn%C3%A1n%C3%AD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cs.wikipedia.org/wiki/Olympijsk%C3%A1_vlajka" TargetMode="External"/><Relationship Id="rId13" Type="http://schemas.openxmlformats.org/officeDocument/2006/relationships/hyperlink" Target="https://cs.wikipedia.org/wiki/Olympijsk%C3%A1_pochode%C5%88" TargetMode="External"/><Relationship Id="rId3" Type="http://schemas.openxmlformats.org/officeDocument/2006/relationships/hyperlink" Target="https://cs.wikipedia.org/w/index.php?title=Olympijsk%C3%A9_hnut%C3%AD&amp;action=edit&amp;redlink=1" TargetMode="External"/><Relationship Id="rId7" Type="http://schemas.openxmlformats.org/officeDocument/2006/relationships/hyperlink" Target="https://cs.wikipedia.org/wiki/Olympijsk%C3%BD_symbol" TargetMode="External"/><Relationship Id="rId12" Type="http://schemas.openxmlformats.org/officeDocument/2006/relationships/hyperlink" Target="https://cs.wikipedia.org/wiki/Olympijsk%C3%BD_ohe%C5%88" TargetMode="External"/><Relationship Id="rId2" Type="http://schemas.openxmlformats.org/officeDocument/2006/relationships/hyperlink" Target="https://cs.wikipedia.org/wiki/Jedn%C3%A1n%C3%AD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s.wikipedia.org/wiki/Olympijsk%C3%A9_hry" TargetMode="External"/><Relationship Id="rId11" Type="http://schemas.openxmlformats.org/officeDocument/2006/relationships/hyperlink" Target="https://cs.wikipedia.org/wiki/Olympijsk%C3%A1_hymna" TargetMode="External"/><Relationship Id="rId5" Type="http://schemas.openxmlformats.org/officeDocument/2006/relationships/hyperlink" Target="https://cs.wikipedia.org/w/index.php?title=Olympijsk%C3%A1_solidarita&amp;action=edit&amp;redlink=1" TargetMode="External"/><Relationship Id="rId10" Type="http://schemas.openxmlformats.org/officeDocument/2006/relationships/hyperlink" Target="https://cs.wikipedia.org/w/index.php?title=Olympijsk%C3%BD_embl%C3%A9m&amp;action=edit&amp;redlink=1" TargetMode="External"/><Relationship Id="rId4" Type="http://schemas.openxmlformats.org/officeDocument/2006/relationships/hyperlink" Target="https://cs.wikipedia.org/w/index.php?title=Olympijsk%C3%BD_kongres&amp;action=edit&amp;redlink=1" TargetMode="External"/><Relationship Id="rId9" Type="http://schemas.openxmlformats.org/officeDocument/2006/relationships/hyperlink" Target="https://cs.wikipedia.org/w/index.php?title=Olympijsk%C3%A9_heslo&amp;action=edit&amp;redlink=1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olympic.org/ioc-members-list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4797152"/>
            <a:ext cx="7772400" cy="1512168"/>
          </a:xfrm>
        </p:spPr>
        <p:txBody>
          <a:bodyPr>
            <a:normAutofit/>
          </a:bodyPr>
          <a:lstStyle/>
          <a:p>
            <a:r>
              <a:rPr lang="cs-CZ" b="1" dirty="0">
                <a:latin typeface="Agency FB" panose="020B0503020202020204" pitchFamily="34" charset="0"/>
              </a:rPr>
              <a:t>Mezinárodní olympijské hnutí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12773" r="11932" b="1961"/>
          <a:stretch/>
        </p:blipFill>
        <p:spPr>
          <a:xfrm>
            <a:off x="323529" y="476671"/>
            <a:ext cx="8657594" cy="4509164"/>
          </a:xfrm>
          <a:prstGeom prst="rect">
            <a:avLst/>
          </a:prstGeom>
        </p:spPr>
      </p:pic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5DC3F52-E053-465A-8CDD-92611B4A1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FEE14-3503-40DE-A156-9C995F87C96F}" type="datetime1">
              <a:rPr lang="cs-CZ" smtClean="0"/>
              <a:t>09.01.2021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AD22B53-A90B-45CF-B7AA-FC9F687D9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PhDr. Peřinová, Ph.d© doc. Ing. Jiří Novotný, CSc.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D828133-B347-47F7-9B00-D0AC14889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80548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274639"/>
            <a:ext cx="8229600" cy="1143000"/>
          </a:xfrm>
        </p:spPr>
        <p:txBody>
          <a:bodyPr/>
          <a:lstStyle/>
          <a:p>
            <a:pPr algn="l"/>
            <a:r>
              <a:rPr lang="cs-CZ" dirty="0"/>
              <a:t>MOV výkonný výbor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417639"/>
            <a:ext cx="5328592" cy="39555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Vznikl v roce 1921. </a:t>
            </a:r>
          </a:p>
          <a:p>
            <a:pPr marL="0" indent="0">
              <a:buNone/>
            </a:pPr>
            <a:r>
              <a:rPr lang="cs-CZ" dirty="0"/>
              <a:t>Výkonný výbor (VV) představuje výkonný orgán MOV. </a:t>
            </a:r>
          </a:p>
          <a:p>
            <a:pPr marL="0" indent="0">
              <a:buNone/>
            </a:pPr>
            <a:r>
              <a:rPr lang="cs-CZ" dirty="0"/>
              <a:t>Dohlíží na správu záležitostí MOV a dodržování Olympijské charty.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696" y="0"/>
            <a:ext cx="3503016" cy="468223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Obdélník 4"/>
          <p:cNvSpPr/>
          <p:nvPr/>
        </p:nvSpPr>
        <p:spPr>
          <a:xfrm>
            <a:off x="395536" y="4956875"/>
            <a:ext cx="8496944" cy="1712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20000"/>
              </a:spcBef>
            </a:pPr>
            <a:r>
              <a:rPr lang="cs-CZ" sz="3200" dirty="0">
                <a:solidFill>
                  <a:prstClr val="black"/>
                </a:solidFill>
              </a:rPr>
              <a:t>Je to jediný orgán, který je oprávněn navrhovat na svém zasedání úpravu charty.</a:t>
            </a:r>
          </a:p>
        </p:txBody>
      </p:sp>
      <p:sp>
        <p:nvSpPr>
          <p:cNvPr id="6" name="Zástupný symbol pro datum 5">
            <a:extLst>
              <a:ext uri="{FF2B5EF4-FFF2-40B4-BE49-F238E27FC236}">
                <a16:creationId xmlns:a16="http://schemas.microsoft.com/office/drawing/2014/main" id="{848033EF-6D28-43B7-8DF5-1A34F3955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9ED29-C3E8-47CE-890F-A02C884D7AC6}" type="datetime1">
              <a:rPr lang="cs-CZ" smtClean="0"/>
              <a:t>09.01.2021</a:t>
            </a:fld>
            <a:endParaRPr lang="cs-CZ"/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51ACFCF0-E1A2-45A7-AA03-9503D134C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PhDr. Peřinová, Ph.d© doc. Ing. Jiří Novotný, CSc.</a:t>
            </a:r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00F7E75A-DFA3-4934-988C-86862D7FA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12967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116632"/>
            <a:ext cx="4022179" cy="5362905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251520" y="5661248"/>
            <a:ext cx="8640960" cy="108012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dirty="0"/>
              <a:t>od roku 2013 je presidentem MOV Thomas Bach</a:t>
            </a:r>
          </a:p>
        </p:txBody>
      </p:sp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A70DBEE8-BB08-47F6-937E-C9C2D461C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D632B-3E88-41F1-9567-993AC4BD47C9}" type="datetime1">
              <a:rPr lang="cs-CZ" smtClean="0"/>
              <a:t>09.01.2021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1FBE27F-4C53-4554-BE81-A139D9F06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PhDr. Peřinová, Ph.d© doc. Ing. Jiří Novotný, CSc.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64DCEFD-B624-4A57-88C9-73D4E4F40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50722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pPr algn="l"/>
            <a:r>
              <a:rPr lang="cs-CZ" sz="4000" b="1" dirty="0"/>
              <a:t>Komise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MOV má dnes 22 komisí, jejichž funkcí je poskytovat poradenství předsedovi, VV a na zasedáních MOV. </a:t>
            </a:r>
          </a:p>
          <a:p>
            <a:pPr marL="0" indent="0">
              <a:buNone/>
            </a:pPr>
            <a:r>
              <a:rPr lang="cs-CZ" dirty="0"/>
              <a:t>Pro každé olympijské hry jsou navíc k dispozici koordinační komise a (pro kandidátská města) hodnotící komise. Tyto komise mohou být stálé či vytvořené jen k tomuto účelu.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23" y="4929630"/>
            <a:ext cx="3240360" cy="182270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0337" y="4902945"/>
            <a:ext cx="2774082" cy="184938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4389" y="4929630"/>
            <a:ext cx="2704742" cy="1839993"/>
          </a:xfrm>
          <a:prstGeom prst="rect">
            <a:avLst/>
          </a:prstGeom>
        </p:spPr>
      </p:pic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F8188F30-6919-401B-8538-DFC4A97FE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B9E28-B247-455F-914F-732B7E55EE6B}" type="datetime1">
              <a:rPr lang="cs-CZ" smtClean="0"/>
              <a:t>09.01.2021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77241304-3A54-41C0-847F-5679DCE18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PhDr. Peřinová, Ph.d© doc. Ing. Jiří Novotný, CSc.</a:t>
            </a: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15523E3C-3131-45FC-9E66-9EB611900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49421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The </a:t>
            </a:r>
            <a:r>
              <a:rPr lang="cs-CZ" b="1" dirty="0" err="1"/>
              <a:t>National</a:t>
            </a:r>
            <a:r>
              <a:rPr lang="cs-CZ" b="1" dirty="0"/>
              <a:t> </a:t>
            </a:r>
            <a:r>
              <a:rPr lang="cs-CZ" b="1" dirty="0" err="1"/>
              <a:t>Olympic</a:t>
            </a:r>
            <a:r>
              <a:rPr lang="cs-CZ" b="1" dirty="0"/>
              <a:t> </a:t>
            </a:r>
            <a:r>
              <a:rPr lang="cs-CZ" b="1" dirty="0" err="1"/>
              <a:t>Committees</a:t>
            </a:r>
            <a:r>
              <a:rPr lang="cs-CZ" b="1" dirty="0"/>
              <a:t> </a:t>
            </a:r>
            <a:r>
              <a:rPr lang="cs-CZ" dirty="0"/>
              <a:t>(</a:t>
            </a:r>
            <a:r>
              <a:rPr lang="cs-CZ" dirty="0" err="1"/>
              <a:t>NOCs</a:t>
            </a:r>
            <a:r>
              <a:rPr lang="cs-CZ" dirty="0"/>
              <a:t>)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92500"/>
          </a:bodyPr>
          <a:lstStyle/>
          <a:p>
            <a:r>
              <a:rPr lang="cs-CZ" dirty="0"/>
              <a:t>205 národních olympijských výborů</a:t>
            </a:r>
          </a:p>
          <a:p>
            <a:r>
              <a:rPr lang="cs-CZ" dirty="0"/>
              <a:t>jejich posláním je rozvíjet, podporovat a chránit olympijské hnutí ve svých zemích</a:t>
            </a:r>
          </a:p>
          <a:p>
            <a:r>
              <a:rPr lang="cs-CZ" dirty="0"/>
              <a:t>vybrat a označit město, které se může ucházet o organizaci olympijských her ve svých zemích</a:t>
            </a:r>
          </a:p>
          <a:p>
            <a:r>
              <a:rPr lang="cs-CZ" dirty="0"/>
              <a:t>vybrat a poslat týmy a soutěžící o účast na olympijských hrách</a:t>
            </a:r>
          </a:p>
          <a:p>
            <a:r>
              <a:rPr lang="cs-CZ" dirty="0"/>
              <a:t>podílí se na školení sportovních administrátorů organizováním vzdělávacích programů</a:t>
            </a:r>
          </a:p>
          <a:p>
            <a:pPr marL="0" indent="0">
              <a:buNone/>
            </a:pPr>
            <a:r>
              <a:rPr lang="cs-CZ" sz="2000" dirty="0">
                <a:hlinkClick r:id="rId2"/>
              </a:rPr>
              <a:t>https://www.olympic.org/national-olympic-committees</a:t>
            </a: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AC210C4-BDA5-4DFB-B937-37FD1067F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2AF4B-A79B-4144-A41A-EB95AD783BD0}" type="datetime1">
              <a:rPr lang="cs-CZ" smtClean="0"/>
              <a:t>09.01.2021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5D52065-5AF8-4F43-9BC9-61CB14A23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PhDr. Peřinová, Ph.d© doc. Ing. Jiří Novotný, CSc.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BF42B0B-6078-4E85-99E9-8C1158B19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5151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579296" cy="1143000"/>
          </a:xfrm>
        </p:spPr>
        <p:txBody>
          <a:bodyPr>
            <a:normAutofit/>
          </a:bodyPr>
          <a:lstStyle/>
          <a:p>
            <a:r>
              <a:rPr lang="cs-CZ" b="1" dirty="0"/>
              <a:t>The International </a:t>
            </a:r>
            <a:r>
              <a:rPr lang="cs-CZ" b="1" dirty="0" err="1"/>
              <a:t>Federations</a:t>
            </a:r>
            <a:r>
              <a:rPr lang="cs-CZ" dirty="0"/>
              <a:t> (</a:t>
            </a:r>
            <a:r>
              <a:rPr lang="cs-CZ" dirty="0" err="1"/>
              <a:t>IFs</a:t>
            </a:r>
            <a:r>
              <a:rPr lang="cs-CZ" dirty="0"/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/>
              <a:t>jedná se o mezinárodní nevládní organizace zaštiťující jeden či více sportů na celosvětové úrovni, jež zahrnují i organizace spravující tyto sporty na národní úrovni</a:t>
            </a:r>
          </a:p>
          <a:p>
            <a:r>
              <a:rPr lang="en-US" dirty="0"/>
              <a:t>The Association of Summer Olympic International Federations (</a:t>
            </a:r>
            <a:r>
              <a:rPr lang="en-US" b="1" dirty="0"/>
              <a:t>ASOIF</a:t>
            </a:r>
            <a:r>
              <a:rPr lang="en-US" dirty="0"/>
              <a:t>)</a:t>
            </a:r>
            <a:endParaRPr lang="cs-CZ" dirty="0"/>
          </a:p>
          <a:p>
            <a:r>
              <a:rPr lang="en-US" dirty="0"/>
              <a:t>The Association of International Olympic Winter Sports Federations (</a:t>
            </a:r>
            <a:r>
              <a:rPr lang="en-US" b="1" dirty="0"/>
              <a:t>AIOWF</a:t>
            </a:r>
            <a:r>
              <a:rPr lang="en-US" dirty="0"/>
              <a:t>)</a:t>
            </a:r>
            <a:endParaRPr lang="cs-CZ" dirty="0"/>
          </a:p>
          <a:p>
            <a:r>
              <a:rPr lang="en-US" dirty="0"/>
              <a:t>The Association of the IOC </a:t>
            </a:r>
            <a:r>
              <a:rPr lang="en-US" dirty="0" err="1"/>
              <a:t>Recognised</a:t>
            </a:r>
            <a:r>
              <a:rPr lang="en-US" dirty="0"/>
              <a:t> International Sports Federations (</a:t>
            </a:r>
            <a:r>
              <a:rPr lang="en-US" b="1" dirty="0"/>
              <a:t>ARISF</a:t>
            </a:r>
            <a:r>
              <a:rPr lang="en-US" dirty="0"/>
              <a:t>) </a:t>
            </a:r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05C918D-51A4-4CD0-83F6-D7D64459E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E3543-9831-4A90-90AF-C2B477050A31}" type="datetime1">
              <a:rPr lang="cs-CZ" smtClean="0"/>
              <a:t>09.01.2021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9F6AD54-0486-4275-BCE7-801616822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PhDr. Peřinová, Ph.d© doc. Ing. Jiří Novotný, CSc.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DC5B25B-1C38-4C4C-9B09-86B7AB20A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3268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C7F81E-2737-42A7-8286-64605D8CE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8832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sz="4000" dirty="0"/>
              <a:t>Asociace národních olympijských výborů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E03C3F8-F931-4EFF-A7BF-66CB07CF23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Evropský olympijský Výbor </a:t>
            </a:r>
            <a:r>
              <a:rPr lang="cs-CZ" dirty="0">
                <a:solidFill>
                  <a:srgbClr val="FF0000"/>
                </a:solidFill>
              </a:rPr>
              <a:t>1968</a:t>
            </a:r>
          </a:p>
          <a:p>
            <a:r>
              <a:rPr lang="cs-CZ" dirty="0"/>
              <a:t>V Československu nebráno v úvahu, nahrazováno MOV sídlící v Evropě až po r.  1990 </a:t>
            </a:r>
          </a:p>
          <a:p>
            <a:r>
              <a:rPr lang="cs-CZ" dirty="0"/>
              <a:t>Všechny světové kontinenty mají svoje kontinentální asociace</a:t>
            </a:r>
          </a:p>
          <a:p>
            <a:pPr marL="0" indent="0">
              <a:buNone/>
            </a:pPr>
            <a:r>
              <a:rPr lang="cs-CZ" dirty="0"/>
              <a:t>Amerika: </a:t>
            </a:r>
            <a:r>
              <a:rPr lang="cs-CZ" sz="2600" i="1" dirty="0"/>
              <a:t>Panamerická sportovní organizace </a:t>
            </a:r>
            <a:r>
              <a:rPr lang="cs-CZ" sz="2600" i="1" dirty="0">
                <a:solidFill>
                  <a:srgbClr val="FF0000"/>
                </a:solidFill>
              </a:rPr>
              <a:t>1940</a:t>
            </a:r>
            <a:endParaRPr lang="cs-CZ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dirty="0"/>
              <a:t>Afrika: </a:t>
            </a:r>
            <a:r>
              <a:rPr lang="cs-CZ" sz="2600" i="1" dirty="0"/>
              <a:t>Sdružení národních olympijských výborů Afriky 1981</a:t>
            </a:r>
          </a:p>
          <a:p>
            <a:pPr marL="57150" indent="0">
              <a:buNone/>
            </a:pPr>
            <a:r>
              <a:rPr lang="cs-CZ" dirty="0"/>
              <a:t>Asie: </a:t>
            </a:r>
            <a:r>
              <a:rPr lang="cs-CZ" sz="2600" i="1" dirty="0"/>
              <a:t>Asijská sportovní rada </a:t>
            </a:r>
            <a:r>
              <a:rPr lang="cs-CZ" sz="2600" i="1" dirty="0">
                <a:solidFill>
                  <a:srgbClr val="FF0000"/>
                </a:solidFill>
              </a:rPr>
              <a:t>1982</a:t>
            </a:r>
            <a:endParaRPr lang="cs-CZ" i="1" dirty="0">
              <a:solidFill>
                <a:srgbClr val="FF0000"/>
              </a:solidFill>
            </a:endParaRPr>
          </a:p>
          <a:p>
            <a:pPr marL="57150" indent="0">
              <a:buNone/>
            </a:pPr>
            <a:r>
              <a:rPr lang="cs-CZ" dirty="0"/>
              <a:t>Oceánie: </a:t>
            </a:r>
            <a:r>
              <a:rPr lang="cs-CZ" sz="2600" i="1" dirty="0"/>
              <a:t>Oceánské národní olympijské výbory </a:t>
            </a:r>
            <a:r>
              <a:rPr lang="cs-CZ" sz="2600" i="1" dirty="0">
                <a:solidFill>
                  <a:srgbClr val="FF0000"/>
                </a:solidFill>
              </a:rPr>
              <a:t>1981</a:t>
            </a:r>
            <a:endParaRPr lang="cs-CZ" i="1" dirty="0">
              <a:solidFill>
                <a:srgbClr val="FF0000"/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B7373FE-E805-485D-969B-11ACACFF9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4E50D-3D4D-4A4C-B8C8-929E5DAEBFB0}" type="datetime1">
              <a:rPr lang="cs-CZ" smtClean="0"/>
              <a:t>09.01.2021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E58B395-4B02-45D3-9AC2-478BB2633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PhDr. Peřinová, Ph.d© doc. Ing. Jiří Novotný, CSc.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FEB6F57-2342-475E-842D-BD4A8921B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02111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2708275"/>
            <a:ext cx="8229600" cy="3417888"/>
          </a:xfrm>
        </p:spPr>
        <p:txBody>
          <a:bodyPr/>
          <a:lstStyle/>
          <a:p>
            <a:r>
              <a:rPr lang="en-US" dirty="0"/>
              <a:t>Giulio </a:t>
            </a:r>
            <a:r>
              <a:rPr lang="en-US" dirty="0" err="1"/>
              <a:t>Onesti</a:t>
            </a:r>
            <a:r>
              <a:rPr lang="en-US" dirty="0"/>
              <a:t> (ITA), </a:t>
            </a:r>
            <a:endParaRPr lang="cs-CZ" dirty="0"/>
          </a:p>
          <a:p>
            <a:r>
              <a:rPr lang="en-US" dirty="0"/>
              <a:t>Raoul </a:t>
            </a:r>
            <a:r>
              <a:rPr lang="en-US" dirty="0" err="1"/>
              <a:t>Mollet</a:t>
            </a:r>
            <a:r>
              <a:rPr lang="en-US" dirty="0"/>
              <a:t> (BEL) </a:t>
            </a:r>
            <a:endParaRPr lang="cs-CZ" dirty="0"/>
          </a:p>
          <a:p>
            <a:r>
              <a:rPr lang="en-US" dirty="0"/>
              <a:t>Raymond </a:t>
            </a:r>
            <a:r>
              <a:rPr lang="en-US" dirty="0" err="1"/>
              <a:t>Gafner</a:t>
            </a:r>
            <a:r>
              <a:rPr lang="en-US" dirty="0"/>
              <a:t> (SUI)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59184"/>
            <a:ext cx="2880320" cy="230655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0227" y="1426986"/>
            <a:ext cx="2828925" cy="23241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0312" y="1772946"/>
            <a:ext cx="1638300" cy="193357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8210" y="3863181"/>
            <a:ext cx="1809750" cy="2524125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>
          <a:xfrm>
            <a:off x="6509313" y="306431"/>
            <a:ext cx="2160240" cy="75543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dirty="0"/>
              <a:t>1967</a:t>
            </a:r>
          </a:p>
        </p:txBody>
      </p:sp>
      <p:sp>
        <p:nvSpPr>
          <p:cNvPr id="10" name="Obdélník 9"/>
          <p:cNvSpPr/>
          <p:nvPr/>
        </p:nvSpPr>
        <p:spPr>
          <a:xfrm>
            <a:off x="395536" y="4653494"/>
            <a:ext cx="6459810" cy="173381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ANOC </a:t>
            </a:r>
            <a:endParaRPr lang="cs-CZ" sz="3600" dirty="0"/>
          </a:p>
          <a:p>
            <a:pPr algn="ctr"/>
            <a:r>
              <a:rPr lang="en-US" sz="3200" dirty="0"/>
              <a:t>(Association of National Olympic Committees)</a:t>
            </a:r>
            <a:endParaRPr lang="cs-CZ" sz="3200" dirty="0"/>
          </a:p>
        </p:txBody>
      </p:sp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32BD58F0-7B11-448C-AEB4-AC72FDD36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38FFE-0FF5-43AA-9C72-87D7606D0B85}" type="datetime1">
              <a:rPr lang="cs-CZ" smtClean="0"/>
              <a:t>09.01.2021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1967E37C-4E60-42E2-8428-44B2B706C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PhDr. Peřinová, Ph.d© doc. Ing. Jiří Novotný, CSc.</a:t>
            </a:r>
          </a:p>
        </p:txBody>
      </p:sp>
      <p:sp>
        <p:nvSpPr>
          <p:cNvPr id="11" name="Zástupný symbol pro číslo snímku 10">
            <a:extLst>
              <a:ext uri="{FF2B5EF4-FFF2-40B4-BE49-F238E27FC236}">
                <a16:creationId xmlns:a16="http://schemas.microsoft.com/office/drawing/2014/main" id="{FAB2797B-2CCE-4B82-AFFE-FDCAFD20C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8755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2708275"/>
            <a:ext cx="8229600" cy="3417888"/>
          </a:xfrm>
        </p:spPr>
        <p:txBody>
          <a:bodyPr/>
          <a:lstStyle/>
          <a:p>
            <a:r>
              <a:rPr lang="cs-CZ" dirty="0"/>
              <a:t>1968 shromáždění ve Versailles pod vedením prvního presidenta </a:t>
            </a:r>
          </a:p>
          <a:p>
            <a:r>
              <a:rPr lang="cs-CZ" dirty="0"/>
              <a:t>teprve v roce 1975 v Lisabonu mělo sdružení písemné stanovy a definitivní název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22374"/>
            <a:ext cx="3240360" cy="2312776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755576" y="5013176"/>
            <a:ext cx="7859216" cy="165618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Continental Association of European NOCs </a:t>
            </a:r>
            <a:r>
              <a:rPr lang="en-US" sz="3600" dirty="0"/>
              <a:t>(AENOC)</a:t>
            </a:r>
            <a:endParaRPr lang="cs-CZ" sz="3600" dirty="0"/>
          </a:p>
        </p:txBody>
      </p:sp>
      <p:sp>
        <p:nvSpPr>
          <p:cNvPr id="6" name="Obdélník 5"/>
          <p:cNvSpPr/>
          <p:nvPr/>
        </p:nvSpPr>
        <p:spPr>
          <a:xfrm>
            <a:off x="3851920" y="1685985"/>
            <a:ext cx="3528392" cy="75458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Jean de </a:t>
            </a:r>
            <a:r>
              <a:rPr lang="cs-CZ" sz="2400" dirty="0" err="1"/>
              <a:t>Beaumont</a:t>
            </a:r>
            <a:r>
              <a:rPr lang="cs-CZ" sz="2400" dirty="0"/>
              <a:t> (FRA)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6296" y="102438"/>
            <a:ext cx="1817992" cy="1455918"/>
          </a:xfrm>
          <a:prstGeom prst="rect">
            <a:avLst/>
          </a:prstGeom>
        </p:spPr>
      </p:pic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A15D22EC-BD79-46EF-9A38-52928AF7E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07CDA-DBAF-473F-ABCD-E948B39863C8}" type="datetime1">
              <a:rPr lang="cs-CZ" smtClean="0"/>
              <a:t>09.01.2021</a:t>
            </a:fld>
            <a:endParaRPr lang="cs-CZ"/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219209AA-B78F-4154-B266-8725072FA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PhDr. Peřinová, Ph.d© doc. Ing. Jiří Novotný, CSc.</a:t>
            </a: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A86D4B6F-1E2C-4A2C-8AF5-599534F92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5033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1" y="2204863"/>
            <a:ext cx="8640959" cy="4605513"/>
          </a:xfrm>
        </p:spPr>
        <p:txBody>
          <a:bodyPr>
            <a:normAutofit lnSpcReduction="10000"/>
          </a:bodyPr>
          <a:lstStyle/>
          <a:p>
            <a:r>
              <a:rPr lang="cs-CZ" dirty="0"/>
              <a:t>v roce 1980 měla asociace 33členů</a:t>
            </a:r>
          </a:p>
          <a:p>
            <a:r>
              <a:rPr lang="cs-CZ" dirty="0"/>
              <a:t>v roce 1989 se stal presidentem Dr. Jacques </a:t>
            </a:r>
            <a:r>
              <a:rPr lang="cs-CZ" dirty="0" err="1"/>
              <a:t>Rogge</a:t>
            </a:r>
            <a:r>
              <a:rPr lang="cs-CZ" dirty="0"/>
              <a:t> (BEL)</a:t>
            </a:r>
          </a:p>
          <a:p>
            <a:r>
              <a:rPr lang="cs-CZ" dirty="0"/>
              <a:t>v roce 1994 politické změny v Evropě znamenaly zvýšení počtu členů na 48</a:t>
            </a:r>
          </a:p>
          <a:p>
            <a:r>
              <a:rPr lang="cs-CZ" dirty="0"/>
              <a:t>v roce 1995 změnila AENOC jméno na </a:t>
            </a:r>
            <a:r>
              <a:rPr lang="cs-CZ" dirty="0" err="1"/>
              <a:t>European</a:t>
            </a:r>
            <a:r>
              <a:rPr lang="cs-CZ" dirty="0"/>
              <a:t> </a:t>
            </a:r>
            <a:r>
              <a:rPr lang="cs-CZ" dirty="0" err="1"/>
              <a:t>Olympic</a:t>
            </a:r>
            <a:r>
              <a:rPr lang="cs-CZ" dirty="0"/>
              <a:t> </a:t>
            </a:r>
            <a:r>
              <a:rPr lang="cs-CZ" dirty="0" err="1"/>
              <a:t>Committees</a:t>
            </a:r>
            <a:r>
              <a:rPr lang="cs-CZ" dirty="0"/>
              <a:t> (EOC)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sz="2000" dirty="0">
                <a:hlinkClick r:id="rId2"/>
              </a:rPr>
              <a:t>http://www.eurolympic.org/executive-committee/</a:t>
            </a:r>
            <a:endParaRPr lang="cs-CZ" sz="2000" dirty="0"/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738" y="163971"/>
            <a:ext cx="3168351" cy="1935033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4282" y="58112"/>
            <a:ext cx="1630541" cy="2578800"/>
          </a:xfrm>
          <a:prstGeom prst="rect">
            <a:avLst/>
          </a:prstGeom>
        </p:spPr>
      </p:pic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A52A43D-7F67-4A17-9B8D-653BF357F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C6885-47A5-48E6-A230-286CD084E9C9}" type="datetime1">
              <a:rPr lang="cs-CZ" smtClean="0"/>
              <a:t>09.01.2021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2ED6E75-675C-4C86-83BE-5D22BD7FB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PhDr. Peřinová, Ph.d© doc. Ing. Jiří Novotný, CSc.</a:t>
            </a:r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5CEAC741-1F20-41C8-AE83-AC6FFDB4F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91330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140968"/>
            <a:ext cx="8229600" cy="3600400"/>
          </a:xfrm>
        </p:spPr>
        <p:txBody>
          <a:bodyPr>
            <a:noAutofit/>
          </a:bodyPr>
          <a:lstStyle/>
          <a:p>
            <a:r>
              <a:rPr lang="cs-CZ" sz="2800" dirty="0"/>
              <a:t>vzdělávání mládí prostřednictvím sportu v duchu lepšího porozumění, přátelství a úcty k životnímu prostředí, což přispívá k budování lepšího a klidnějšího světa;</a:t>
            </a:r>
          </a:p>
          <a:p>
            <a:r>
              <a:rPr lang="cs-CZ" sz="2800" dirty="0"/>
              <a:t>podpora spolupráce mezi evropskými NOC prostřednictvím výzkumu, studií společných zájmů, výměny informací a ochrany společných postojů;</a:t>
            </a:r>
          </a:p>
          <a:p>
            <a:r>
              <a:rPr lang="cs-CZ" sz="2800" dirty="0"/>
              <a:t>rozvoj programů olympijské solidarity MOV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067" y="274638"/>
            <a:ext cx="1695450" cy="26955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Obdélník 6"/>
          <p:cNvSpPr/>
          <p:nvPr/>
        </p:nvSpPr>
        <p:spPr>
          <a:xfrm>
            <a:off x="2411760" y="116632"/>
            <a:ext cx="6275040" cy="2952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tx1"/>
                </a:solidFill>
              </a:rPr>
              <a:t>šíření olympijských ideálů definovaných Chartou IOC v Evropě v úzké spolupráci s Mezinárodním olympijským výborem (IOC), sdružením národních olympijských výborů (ANOC) a olympijskými sdruženími ostatních kontinentů;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7B07C5B-AC86-4A37-8BE6-2F5B60E42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D666F-2520-4CD4-B664-929CDA568DDB}" type="datetime1">
              <a:rPr lang="cs-CZ" smtClean="0"/>
              <a:t>09.01.2021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10E393C-BB8B-4617-8291-3C5D74F28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PhDr. Peřinová, Ph.d© doc. Ing. Jiří Novotný, CSc.</a:t>
            </a:r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15A6508D-A198-41E1-9D02-1896F1111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8293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Organizace Olympijského hnutí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251722"/>
          </a:xfrm>
        </p:spPr>
        <p:txBody>
          <a:bodyPr>
            <a:normAutofit/>
          </a:bodyPr>
          <a:lstStyle/>
          <a:p>
            <a:r>
              <a:rPr lang="cs-CZ" dirty="0"/>
              <a:t>The International </a:t>
            </a:r>
            <a:r>
              <a:rPr lang="cs-CZ" dirty="0" err="1"/>
              <a:t>Olympic</a:t>
            </a:r>
            <a:r>
              <a:rPr lang="cs-CZ" dirty="0"/>
              <a:t> </a:t>
            </a:r>
            <a:r>
              <a:rPr lang="cs-CZ" dirty="0" err="1"/>
              <a:t>Committee</a:t>
            </a:r>
            <a:r>
              <a:rPr lang="cs-CZ" dirty="0"/>
              <a:t> (</a:t>
            </a:r>
            <a:r>
              <a:rPr lang="cs-CZ" b="1" dirty="0"/>
              <a:t>IOC</a:t>
            </a:r>
            <a:r>
              <a:rPr lang="cs-CZ" dirty="0"/>
              <a:t>)</a:t>
            </a:r>
          </a:p>
          <a:p>
            <a:r>
              <a:rPr lang="cs-CZ" dirty="0"/>
              <a:t>The </a:t>
            </a:r>
            <a:r>
              <a:rPr lang="cs-CZ" dirty="0" err="1"/>
              <a:t>National</a:t>
            </a:r>
            <a:r>
              <a:rPr lang="cs-CZ" dirty="0"/>
              <a:t> </a:t>
            </a:r>
            <a:r>
              <a:rPr lang="cs-CZ" dirty="0" err="1"/>
              <a:t>Olympic</a:t>
            </a:r>
            <a:r>
              <a:rPr lang="cs-CZ" dirty="0"/>
              <a:t> </a:t>
            </a:r>
            <a:r>
              <a:rPr lang="cs-CZ" dirty="0" err="1"/>
              <a:t>Committees</a:t>
            </a:r>
            <a:r>
              <a:rPr lang="cs-CZ" dirty="0"/>
              <a:t> (</a:t>
            </a:r>
            <a:r>
              <a:rPr lang="cs-CZ" b="1" dirty="0" err="1"/>
              <a:t>NOC</a:t>
            </a:r>
            <a:r>
              <a:rPr lang="cs-CZ" dirty="0" err="1"/>
              <a:t>s</a:t>
            </a:r>
            <a:r>
              <a:rPr lang="cs-CZ" dirty="0"/>
              <a:t>)</a:t>
            </a:r>
          </a:p>
          <a:p>
            <a:r>
              <a:rPr lang="cs-CZ" dirty="0"/>
              <a:t>The International </a:t>
            </a:r>
            <a:r>
              <a:rPr lang="cs-CZ" dirty="0" err="1"/>
              <a:t>Federations</a:t>
            </a:r>
            <a:r>
              <a:rPr lang="cs-CZ" dirty="0"/>
              <a:t> (</a:t>
            </a:r>
            <a:r>
              <a:rPr lang="cs-CZ" b="1" dirty="0" err="1"/>
              <a:t>IF</a:t>
            </a:r>
            <a:r>
              <a:rPr lang="cs-CZ" dirty="0" err="1"/>
              <a:t>s</a:t>
            </a:r>
            <a:r>
              <a:rPr lang="cs-CZ" dirty="0"/>
              <a:t>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Organizační výbory olympijských her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TOP </a:t>
            </a:r>
            <a:r>
              <a:rPr lang="en-US" dirty="0" err="1"/>
              <a:t>partnery</a:t>
            </a:r>
            <a:r>
              <a:rPr lang="en-US" dirty="0"/>
              <a:t>, </a:t>
            </a:r>
            <a:r>
              <a:rPr lang="en-US" dirty="0" err="1"/>
              <a:t>partnery</a:t>
            </a:r>
            <a:r>
              <a:rPr lang="en-US" dirty="0"/>
              <a:t> vysílání a </a:t>
            </a:r>
            <a:r>
              <a:rPr lang="en-US" dirty="0" err="1"/>
              <a:t>agentury</a:t>
            </a:r>
            <a:r>
              <a:rPr lang="en-US" dirty="0"/>
              <a:t> OSN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574" y="3445580"/>
            <a:ext cx="2738373" cy="182285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192" y="3445580"/>
            <a:ext cx="2635456" cy="178593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0932" y="3445580"/>
            <a:ext cx="2730412" cy="1818454"/>
          </a:xfrm>
          <a:prstGeom prst="rect">
            <a:avLst/>
          </a:prstGeom>
        </p:spPr>
      </p:pic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72B00979-40E0-4C32-BED3-36F206B84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C955D-6079-48EA-B5FE-7A6C0A468C11}" type="datetime1">
              <a:rPr lang="cs-CZ" smtClean="0"/>
              <a:t>09.01.2021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2A289933-8D10-46E6-AD3D-E03C999A9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PhDr. Peřinová, Ph.d© doc. Ing. Jiří Novotný, CSc.</a:t>
            </a: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5E54F60D-043D-4A5A-BA5D-D3E508E99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8395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395" y="188640"/>
            <a:ext cx="7740275" cy="5400600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5" name="Obdélník 4"/>
          <p:cNvSpPr/>
          <p:nvPr/>
        </p:nvSpPr>
        <p:spPr>
          <a:xfrm>
            <a:off x="1331640" y="5589240"/>
            <a:ext cx="6552728" cy="93610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>
                <a:latin typeface="Century" panose="02040604050505020304" pitchFamily="18" charset="0"/>
              </a:rPr>
              <a:t>Mezinárodní olympijský výbor 1896 v Athénách. 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16AADB6B-0BA8-4F7F-9EAF-6774B87F1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FE0F8-C2F3-40EC-B383-385887505F63}" type="datetime1">
              <a:rPr lang="cs-CZ" smtClean="0"/>
              <a:t>09.01.2021</a:t>
            </a:fld>
            <a:endParaRPr lang="cs-CZ"/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BF39A86B-3102-4F05-B02E-2FE784C91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PhDr. Peřinová, Ph.d© doc. Ing. Jiří Novotný, CSc.</a:t>
            </a:r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453E8860-343D-4277-A2D9-CA4710A65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0786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432048"/>
          </a:xfrm>
        </p:spPr>
        <p:txBody>
          <a:bodyPr>
            <a:normAutofit fontScale="90000"/>
          </a:bodyPr>
          <a:lstStyle/>
          <a:p>
            <a:pPr algn="l"/>
            <a:r>
              <a:rPr lang="cs-CZ" sz="3200" dirty="0"/>
              <a:t>Role MOV, dle Olympijské charty, je následující: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620688"/>
            <a:ext cx="8640960" cy="6048672"/>
          </a:xfrm>
        </p:spPr>
        <p:txBody>
          <a:bodyPr>
            <a:normAutofit fontScale="70000" lnSpcReduction="20000"/>
          </a:bodyPr>
          <a:lstStyle/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cs-CZ" sz="3400" b="1" dirty="0">
                <a:ea typeface="Calibri"/>
                <a:cs typeface="Times New Roman"/>
              </a:rPr>
              <a:t>šíření etiky </a:t>
            </a:r>
            <a:r>
              <a:rPr lang="cs-CZ" sz="3400" dirty="0">
                <a:ea typeface="Calibri"/>
                <a:cs typeface="Times New Roman"/>
              </a:rPr>
              <a:t>ve sportu, vzdělávání mládeže prostřednictvím sportu, propagace </a:t>
            </a:r>
            <a:r>
              <a:rPr lang="cs-CZ" sz="3400" b="1" dirty="0">
                <a:ea typeface="Calibri"/>
                <a:cs typeface="Times New Roman"/>
              </a:rPr>
              <a:t>fair play a eliminace násilí ve sportu</a:t>
            </a:r>
            <a:endParaRPr lang="cs-CZ" sz="3400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cs-CZ" sz="3400" dirty="0">
                <a:ea typeface="Calibri"/>
                <a:cs typeface="Times New Roman"/>
              </a:rPr>
              <a:t>podněcování a </a:t>
            </a:r>
            <a:r>
              <a:rPr lang="cs-CZ" sz="3400" b="1" dirty="0">
                <a:ea typeface="Calibri"/>
                <a:cs typeface="Times New Roman"/>
              </a:rPr>
              <a:t>podpora organizace</a:t>
            </a:r>
            <a:r>
              <a:rPr lang="cs-CZ" sz="3400" dirty="0">
                <a:ea typeface="Calibri"/>
                <a:cs typeface="Times New Roman"/>
              </a:rPr>
              <a:t>, rozvoje a koordinace sportu a </a:t>
            </a:r>
            <a:r>
              <a:rPr lang="cs-CZ" sz="3400" b="1" dirty="0">
                <a:ea typeface="Calibri"/>
                <a:cs typeface="Times New Roman"/>
              </a:rPr>
              <a:t>sportovních soutěží</a:t>
            </a:r>
            <a:endParaRPr lang="cs-CZ" sz="3400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cs-CZ" sz="3400" dirty="0">
                <a:ea typeface="Calibri"/>
                <a:cs typeface="Times New Roman"/>
              </a:rPr>
              <a:t>zajišťování pravidelného konání olympijských her</a:t>
            </a: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cs-CZ" sz="3400" b="1" dirty="0">
                <a:ea typeface="Calibri"/>
                <a:cs typeface="Times New Roman"/>
              </a:rPr>
              <a:t>spolupráce</a:t>
            </a:r>
            <a:r>
              <a:rPr lang="cs-CZ" sz="3400" dirty="0">
                <a:ea typeface="Calibri"/>
                <a:cs typeface="Times New Roman"/>
              </a:rPr>
              <a:t> s příslušnými veřejnými či soukromými </a:t>
            </a:r>
            <a:r>
              <a:rPr lang="cs-CZ" sz="3400" b="1" dirty="0">
                <a:ea typeface="Calibri"/>
                <a:cs typeface="Times New Roman"/>
              </a:rPr>
              <a:t>organizacemi a úřady</a:t>
            </a:r>
            <a:r>
              <a:rPr lang="cs-CZ" sz="3400" dirty="0">
                <a:ea typeface="Calibri"/>
                <a:cs typeface="Times New Roman"/>
              </a:rPr>
              <a:t> – snaha využívat sport jako službu lidstvu a tím podporovat mír</a:t>
            </a: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cs-CZ" sz="3400" b="1" dirty="0">
                <a:ea typeface="Calibri"/>
                <a:cs typeface="Times New Roman"/>
              </a:rPr>
              <a:t>posílení </a:t>
            </a:r>
            <a:r>
              <a:rPr lang="cs-CZ" sz="3400" dirty="0">
                <a:ea typeface="Calibri"/>
                <a:cs typeface="Times New Roman"/>
              </a:rPr>
              <a:t>jednoty a ochrany </a:t>
            </a:r>
            <a:r>
              <a:rPr lang="cs-CZ" sz="3400" b="1" dirty="0">
                <a:ea typeface="Calibri"/>
                <a:cs typeface="Times New Roman"/>
              </a:rPr>
              <a:t>nezávislosti olympijského hnutí</a:t>
            </a:r>
            <a:endParaRPr lang="cs-CZ" sz="3400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cs-CZ" sz="3400" dirty="0">
                <a:ea typeface="Calibri"/>
                <a:cs typeface="Times New Roman"/>
              </a:rPr>
              <a:t>vyvíjení </a:t>
            </a:r>
            <a:r>
              <a:rPr lang="cs-CZ" sz="3400" b="1" dirty="0">
                <a:ea typeface="Calibri"/>
                <a:cs typeface="Times New Roman"/>
              </a:rPr>
              <a:t>aktivit proti</a:t>
            </a:r>
            <a:r>
              <a:rPr lang="cs-CZ" sz="3400" dirty="0">
                <a:ea typeface="Calibri"/>
                <a:cs typeface="Times New Roman"/>
              </a:rPr>
              <a:t> jakékoliv formě </a:t>
            </a:r>
            <a:r>
              <a:rPr lang="cs-CZ" sz="3400" b="1" dirty="0">
                <a:ea typeface="Calibri"/>
                <a:cs typeface="Times New Roman"/>
              </a:rPr>
              <a:t>diskriminace</a:t>
            </a:r>
            <a:r>
              <a:rPr lang="cs-CZ" sz="3400" dirty="0">
                <a:ea typeface="Calibri"/>
                <a:cs typeface="Times New Roman"/>
              </a:rPr>
              <a:t> ovlivňující olympijské hnutí</a:t>
            </a: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cs-CZ" sz="3400" dirty="0">
                <a:ea typeface="Calibri"/>
                <a:cs typeface="Times New Roman"/>
              </a:rPr>
              <a:t>podněcování a podpora účasti žen ve sportu na všech úrovních a ve všech strukturách s ohledem na </a:t>
            </a:r>
            <a:r>
              <a:rPr lang="cs-CZ" sz="3400" b="1" dirty="0">
                <a:ea typeface="Calibri"/>
                <a:cs typeface="Times New Roman"/>
              </a:rPr>
              <a:t>princip rovnosti mužů a žen</a:t>
            </a:r>
            <a:endParaRPr lang="cs-CZ" sz="3400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cs-CZ" sz="3400" dirty="0">
                <a:ea typeface="Calibri"/>
                <a:cs typeface="Times New Roman"/>
              </a:rPr>
              <a:t>boj </a:t>
            </a:r>
            <a:r>
              <a:rPr lang="cs-CZ" sz="3400" b="1" dirty="0">
                <a:ea typeface="Calibri"/>
                <a:cs typeface="Times New Roman"/>
              </a:rPr>
              <a:t>proti dopingu</a:t>
            </a:r>
            <a:r>
              <a:rPr lang="cs-CZ" sz="3400" dirty="0">
                <a:ea typeface="Calibri"/>
                <a:cs typeface="Times New Roman"/>
              </a:rPr>
              <a:t> ve sportu</a:t>
            </a:r>
          </a:p>
          <a:p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0AF8EC8-F240-444C-819A-C9B6EE4EF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5D5B8-52C2-4C24-9B40-2ED4779555DF}" type="datetime1">
              <a:rPr lang="cs-CZ" smtClean="0"/>
              <a:t>09.01.2021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846A7B8-9CAC-43C0-B178-4CDBEAEE5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PhDr. Peřinová, Ph.d© doc. Ing. Jiří Novotný, CSc.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5BEC6FF-131D-4B49-B4F9-6ECBEEED3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0511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88640"/>
            <a:ext cx="8640960" cy="6552728"/>
          </a:xfrm>
        </p:spPr>
        <p:txBody>
          <a:bodyPr>
            <a:normAutofit fontScale="92500"/>
          </a:bodyPr>
          <a:lstStyle/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cs-CZ" sz="2400" dirty="0">
                <a:solidFill>
                  <a:prstClr val="black"/>
                </a:solidFill>
                <a:ea typeface="Calibri"/>
                <a:cs typeface="Times New Roman"/>
              </a:rPr>
              <a:t>podněcování a </a:t>
            </a:r>
            <a:r>
              <a:rPr lang="cs-CZ" sz="2400" b="1" dirty="0">
                <a:solidFill>
                  <a:prstClr val="black"/>
                </a:solidFill>
                <a:ea typeface="Calibri"/>
                <a:cs typeface="Times New Roman"/>
              </a:rPr>
              <a:t>podpora</a:t>
            </a:r>
            <a:r>
              <a:rPr lang="cs-CZ" sz="2400" dirty="0">
                <a:solidFill>
                  <a:prstClr val="black"/>
                </a:solidFill>
                <a:ea typeface="Calibri"/>
                <a:cs typeface="Times New Roman"/>
              </a:rPr>
              <a:t> opatření na </a:t>
            </a:r>
            <a:r>
              <a:rPr lang="cs-CZ" sz="2400" b="1" dirty="0">
                <a:solidFill>
                  <a:prstClr val="black"/>
                </a:solidFill>
                <a:ea typeface="Calibri"/>
                <a:cs typeface="Times New Roman"/>
              </a:rPr>
              <a:t>ochranu zdraví sportovců</a:t>
            </a:r>
            <a:endParaRPr lang="cs-CZ" sz="24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cs-CZ" sz="2400" b="1" dirty="0">
                <a:solidFill>
                  <a:prstClr val="black"/>
                </a:solidFill>
                <a:ea typeface="Calibri"/>
                <a:cs typeface="Times New Roman"/>
              </a:rPr>
              <a:t>opozice vůči</a:t>
            </a:r>
            <a:r>
              <a:rPr lang="cs-CZ" sz="2400" dirty="0">
                <a:solidFill>
                  <a:prstClr val="black"/>
                </a:solidFill>
                <a:ea typeface="Calibri"/>
                <a:cs typeface="Times New Roman"/>
              </a:rPr>
              <a:t> jakémukoli </a:t>
            </a:r>
            <a:r>
              <a:rPr lang="cs-CZ" sz="2400" b="1" dirty="0">
                <a:solidFill>
                  <a:prstClr val="black"/>
                </a:solidFill>
                <a:ea typeface="Calibri"/>
                <a:cs typeface="Times New Roman"/>
              </a:rPr>
              <a:t>politickému či komerčnímu zneužití</a:t>
            </a:r>
            <a:r>
              <a:rPr lang="cs-CZ" sz="2400" dirty="0">
                <a:solidFill>
                  <a:prstClr val="black"/>
                </a:solidFill>
                <a:ea typeface="Calibri"/>
                <a:cs typeface="Times New Roman"/>
              </a:rPr>
              <a:t> sportu a sportovců</a:t>
            </a: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cs-CZ" sz="2400" dirty="0">
                <a:solidFill>
                  <a:prstClr val="black"/>
                </a:solidFill>
                <a:ea typeface="Calibri"/>
                <a:cs typeface="Times New Roman"/>
              </a:rPr>
              <a:t>podněcování a podpora úsilí sportovních organizací a veřejných orgánů s cílem </a:t>
            </a:r>
            <a:r>
              <a:rPr lang="cs-CZ" sz="2400" b="1" dirty="0">
                <a:solidFill>
                  <a:prstClr val="black"/>
                </a:solidFill>
                <a:ea typeface="Calibri"/>
                <a:cs typeface="Times New Roman"/>
              </a:rPr>
              <a:t>nabídnout sociální a profesní budoucnost sportovcům</a:t>
            </a:r>
            <a:endParaRPr lang="cs-CZ" sz="24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cs-CZ" sz="2400" dirty="0">
                <a:solidFill>
                  <a:prstClr val="black"/>
                </a:solidFill>
                <a:ea typeface="Calibri"/>
                <a:cs typeface="Times New Roman"/>
              </a:rPr>
              <a:t>podněcování a </a:t>
            </a:r>
            <a:r>
              <a:rPr lang="cs-CZ" sz="2400" b="1" dirty="0">
                <a:solidFill>
                  <a:prstClr val="black"/>
                </a:solidFill>
                <a:ea typeface="Calibri"/>
                <a:cs typeface="Times New Roman"/>
              </a:rPr>
              <a:t>podpora</a:t>
            </a:r>
            <a:r>
              <a:rPr lang="cs-CZ" sz="2400" dirty="0">
                <a:solidFill>
                  <a:prstClr val="black"/>
                </a:solidFill>
                <a:ea typeface="Calibri"/>
                <a:cs typeface="Times New Roman"/>
              </a:rPr>
              <a:t> rozvoje </a:t>
            </a:r>
            <a:r>
              <a:rPr lang="cs-CZ" sz="2400" b="1" dirty="0">
                <a:solidFill>
                  <a:prstClr val="black"/>
                </a:solidFill>
                <a:ea typeface="Calibri"/>
                <a:cs typeface="Times New Roman"/>
              </a:rPr>
              <a:t>sportu pro všechny</a:t>
            </a:r>
            <a:endParaRPr lang="cs-CZ" sz="24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cs-CZ" sz="2400" dirty="0">
                <a:solidFill>
                  <a:prstClr val="black"/>
                </a:solidFill>
                <a:ea typeface="Calibri"/>
                <a:cs typeface="Times New Roman"/>
              </a:rPr>
              <a:t>podněcování a podpora zodpovědného </a:t>
            </a:r>
            <a:r>
              <a:rPr lang="cs-CZ" sz="2400" b="1" dirty="0">
                <a:solidFill>
                  <a:prstClr val="black"/>
                </a:solidFill>
                <a:ea typeface="Calibri"/>
                <a:cs typeface="Times New Roman"/>
              </a:rPr>
              <a:t>přístupu k otázkám životního prostředí</a:t>
            </a:r>
            <a:r>
              <a:rPr lang="cs-CZ" sz="2400" dirty="0">
                <a:solidFill>
                  <a:prstClr val="black"/>
                </a:solidFill>
                <a:ea typeface="Calibri"/>
                <a:cs typeface="Times New Roman"/>
              </a:rPr>
              <a:t>, podpora </a:t>
            </a:r>
            <a:r>
              <a:rPr lang="cs-CZ" sz="2400" b="1" dirty="0">
                <a:solidFill>
                  <a:prstClr val="black"/>
                </a:solidFill>
                <a:ea typeface="Calibri"/>
                <a:cs typeface="Times New Roman"/>
              </a:rPr>
              <a:t>udržitelného rozvoje</a:t>
            </a:r>
            <a:r>
              <a:rPr lang="cs-CZ" sz="2400" dirty="0">
                <a:solidFill>
                  <a:prstClr val="black"/>
                </a:solidFill>
                <a:ea typeface="Calibri"/>
                <a:cs typeface="Times New Roman"/>
              </a:rPr>
              <a:t> ve sportu a snaha o to, aby se olympijské hry konaly v tomto duchu</a:t>
            </a: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cs-CZ" sz="2400" dirty="0">
                <a:solidFill>
                  <a:prstClr val="black"/>
                </a:solidFill>
                <a:ea typeface="Calibri"/>
                <a:cs typeface="Times New Roman"/>
              </a:rPr>
              <a:t>podpora </a:t>
            </a:r>
            <a:r>
              <a:rPr lang="cs-CZ" sz="2400" b="1" dirty="0">
                <a:solidFill>
                  <a:prstClr val="black"/>
                </a:solidFill>
                <a:ea typeface="Calibri"/>
                <a:cs typeface="Times New Roman"/>
              </a:rPr>
              <a:t>pozitivního odkazu olympijských her v hostitelských městech</a:t>
            </a:r>
            <a:r>
              <a:rPr lang="cs-CZ" sz="2400" dirty="0">
                <a:solidFill>
                  <a:prstClr val="black"/>
                </a:solidFill>
                <a:ea typeface="Calibri"/>
                <a:cs typeface="Times New Roman"/>
              </a:rPr>
              <a:t> a v hostitelských zemích</a:t>
            </a: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cs-CZ" sz="2400" dirty="0">
                <a:solidFill>
                  <a:prstClr val="black"/>
                </a:solidFill>
                <a:ea typeface="Calibri"/>
                <a:cs typeface="Times New Roman"/>
              </a:rPr>
              <a:t>podněcování a podpora iniciativ snoubících</a:t>
            </a:r>
            <a:r>
              <a:rPr lang="cs-CZ" sz="2400" b="1" dirty="0">
                <a:solidFill>
                  <a:prstClr val="black"/>
                </a:solidFill>
                <a:ea typeface="Calibri"/>
                <a:cs typeface="Times New Roman"/>
              </a:rPr>
              <a:t> sport s kulturou a vzděláváním</a:t>
            </a:r>
            <a:endParaRPr lang="cs-CZ" sz="24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cs-CZ" sz="2400" dirty="0">
                <a:solidFill>
                  <a:prstClr val="black"/>
                </a:solidFill>
                <a:ea typeface="Calibri"/>
                <a:cs typeface="Times New Roman"/>
              </a:rPr>
              <a:t>podněcování a </a:t>
            </a:r>
            <a:r>
              <a:rPr lang="cs-CZ" sz="2400" b="1" dirty="0">
                <a:solidFill>
                  <a:prstClr val="black"/>
                </a:solidFill>
                <a:ea typeface="Calibri"/>
                <a:cs typeface="Times New Roman"/>
              </a:rPr>
              <a:t>podpora </a:t>
            </a:r>
            <a:r>
              <a:rPr lang="cs-CZ" sz="2400" dirty="0">
                <a:solidFill>
                  <a:prstClr val="black"/>
                </a:solidFill>
                <a:ea typeface="Calibri"/>
                <a:cs typeface="Times New Roman"/>
              </a:rPr>
              <a:t>aktivit </a:t>
            </a:r>
            <a:r>
              <a:rPr lang="cs-CZ" sz="2400" b="1" dirty="0">
                <a:solidFill>
                  <a:prstClr val="black"/>
                </a:solidFill>
                <a:ea typeface="Calibri"/>
                <a:cs typeface="Times New Roman"/>
              </a:rPr>
              <a:t>Mezinárodní olympijské akademie</a:t>
            </a:r>
            <a:r>
              <a:rPr lang="cs-CZ" sz="2400" dirty="0">
                <a:solidFill>
                  <a:prstClr val="black"/>
                </a:solidFill>
                <a:ea typeface="Calibri"/>
                <a:cs typeface="Times New Roman"/>
              </a:rPr>
              <a:t> (MOA) a dalších institucí, jež se věnují olympijskému vzdělávání</a:t>
            </a:r>
          </a:p>
          <a:p>
            <a:endParaRPr lang="cs-CZ" dirty="0"/>
          </a:p>
        </p:txBody>
      </p:sp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C9E3E5D2-88A9-4E6A-A546-A3C8695AC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30AA9-AA9A-43B6-AEC7-44D6B10303A0}" type="datetime1">
              <a:rPr lang="cs-CZ" smtClean="0"/>
              <a:t>09.01.2021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4AAE927-370E-4E13-967D-DEAE63C45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PhDr. Peřinová, Ph.d© doc. Ing. Jiří Novotný, CSc.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3461926-D319-4085-97F0-335BDA0CD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1116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20E731-EDE0-40ED-BA77-6A23D814C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cs-CZ" dirty="0"/>
              <a:t>Olympijská charta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B54FAF3-F644-40AC-9D6B-3F9CF3B7D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r>
              <a:rPr lang="cs-CZ" dirty="0"/>
              <a:t>Má 5 kapitol:</a:t>
            </a:r>
          </a:p>
          <a:p>
            <a:pPr marL="0" indent="0">
              <a:buNone/>
            </a:pPr>
            <a:r>
              <a:rPr lang="cs-CZ" dirty="0"/>
              <a:t>Kapitola I. - olympijské hnutí a jeho </a:t>
            </a:r>
            <a:r>
              <a:rPr lang="cs-CZ" dirty="0">
                <a:hlinkClick r:id="rId2" tooltip="Jednání"/>
              </a:rPr>
              <a:t>činnost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Kapitola II. - </a:t>
            </a:r>
            <a:r>
              <a:rPr lang="cs-CZ" u="sng" dirty="0">
                <a:hlinkClick r:id="rId3"/>
              </a:rPr>
              <a:t>Mezinárodní olympijský výbor</a:t>
            </a:r>
            <a:endParaRPr lang="cs-CZ" u="sng" dirty="0"/>
          </a:p>
          <a:p>
            <a:pPr marL="0" indent="0">
              <a:buNone/>
            </a:pPr>
            <a:r>
              <a:rPr lang="cs-CZ" dirty="0"/>
              <a:t>Kapitola III. - mezinárodní federace</a:t>
            </a:r>
          </a:p>
          <a:p>
            <a:pPr marL="0" indent="0">
              <a:buNone/>
            </a:pPr>
            <a:r>
              <a:rPr lang="cs-CZ" dirty="0"/>
              <a:t>Kapitola IV. - národní olympijské výbory</a:t>
            </a:r>
          </a:p>
          <a:p>
            <a:pPr marL="0" indent="0">
              <a:buNone/>
            </a:pPr>
            <a:r>
              <a:rPr lang="cs-CZ" dirty="0"/>
              <a:t>Kapitola V. - olympijské hry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07CB105-9044-403F-99EB-0F260B5BF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D4A95-56B6-4B42-B032-8BFA971EC1C3}" type="datetime1">
              <a:rPr lang="cs-CZ" smtClean="0"/>
              <a:t>09.01.2021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B0E7111-E647-4264-97C9-8CFD42B0F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PhDr. Peřinová, Ph.d© doc. Ing. Jiří Novotný, CSc.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1E6C1D0-E546-48D1-AB29-77ADBDD9F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1655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625AC5-13B0-4487-8029-B6B43AD47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cs-CZ" dirty="0"/>
              <a:t>Olympijská charta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855D4F9-FEF4-4E49-B2BD-537B5003A8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62500" lnSpcReduction="20000"/>
          </a:bodyPr>
          <a:lstStyle/>
          <a:p>
            <a:pPr marL="0" lvl="0" indent="0">
              <a:buNone/>
            </a:pPr>
            <a:r>
              <a:rPr lang="cs-CZ" dirty="0">
                <a:solidFill>
                  <a:prstClr val="black"/>
                </a:solidFill>
              </a:rPr>
              <a:t>Kapitola I. - olympijské hnutí a jeho </a:t>
            </a:r>
            <a:r>
              <a:rPr lang="cs-CZ" dirty="0">
                <a:solidFill>
                  <a:prstClr val="black"/>
                </a:solidFill>
                <a:hlinkClick r:id="rId2" tooltip="Jednání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činnost</a:t>
            </a:r>
            <a:endParaRPr lang="cs-CZ" dirty="0">
              <a:solidFill>
                <a:prstClr val="black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Složení a obecná organizace </a:t>
            </a:r>
            <a:r>
              <a:rPr lang="cs-CZ" dirty="0">
                <a:hlinkClick r:id="rId3" tooltip="Olympijské hnutí (stránka neexistuje)"/>
              </a:rPr>
              <a:t>olympijského hnutí</a:t>
            </a:r>
            <a:endParaRPr lang="cs-CZ" dirty="0"/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Poslání a úloha M.O.V (Prováděcí ustanovení k pravidlu 2)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Uznání M.O.V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>
                <a:hlinkClick r:id="rId4" tooltip="Olympijský kongres (stránka neexistuje)"/>
              </a:rPr>
              <a:t>Olympijský kongres</a:t>
            </a:r>
            <a:r>
              <a:rPr lang="cs-CZ" dirty="0"/>
              <a:t> (Prováděcí ustanovení k pravidlu 4)</a:t>
            </a:r>
          </a:p>
          <a:p>
            <a:pPr marL="514350" indent="-514350">
              <a:buFont typeface="+mj-lt"/>
              <a:buAutoNum type="arabicPeriod"/>
            </a:pPr>
            <a:r>
              <a:rPr lang="cs-CZ" u="sng" dirty="0">
                <a:hlinkClick r:id="rId5" tooltip="Olympijská solidarita (stránka neexistuje)"/>
              </a:rPr>
              <a:t>Olympijská solidarita</a:t>
            </a:r>
            <a:r>
              <a:rPr lang="cs-CZ" dirty="0"/>
              <a:t> (Prováděcí ustanovení k pravidlu 5)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>
                <a:hlinkClick r:id="rId6" tooltip="Olympijské hry"/>
              </a:rPr>
              <a:t>Olympijské hry</a:t>
            </a:r>
            <a:r>
              <a:rPr lang="cs-CZ" dirty="0"/>
              <a:t> (Prováděcí ustanovení k pravidlu 6)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Práva k olympijským hrám a k olympijskému vlastnictví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>
                <a:hlinkClick r:id="rId7" tooltip="Olympijský symbol"/>
              </a:rPr>
              <a:t>Olympijský symbol</a:t>
            </a:r>
            <a:endParaRPr lang="cs-CZ" dirty="0"/>
          </a:p>
          <a:p>
            <a:pPr marL="514350" indent="-514350">
              <a:buFont typeface="+mj-lt"/>
              <a:buAutoNum type="arabicPeriod"/>
            </a:pPr>
            <a:r>
              <a:rPr lang="cs-CZ" dirty="0">
                <a:hlinkClick r:id="rId8" tooltip="Olympijská vlajka"/>
              </a:rPr>
              <a:t>Olympijská vlajka</a:t>
            </a:r>
            <a:endParaRPr lang="cs-CZ" dirty="0"/>
          </a:p>
          <a:p>
            <a:pPr marL="514350" indent="-514350">
              <a:buFont typeface="+mj-lt"/>
              <a:buAutoNum type="arabicPeriod"/>
            </a:pPr>
            <a:r>
              <a:rPr lang="cs-CZ" dirty="0">
                <a:hlinkClick r:id="rId9" tooltip="Olympijské heslo (stránka neexistuje)"/>
              </a:rPr>
              <a:t>Olympijské heslo</a:t>
            </a:r>
            <a:endParaRPr lang="cs-CZ" dirty="0"/>
          </a:p>
          <a:p>
            <a:pPr marL="514350" indent="-514350">
              <a:buFont typeface="+mj-lt"/>
              <a:buAutoNum type="arabicPeriod"/>
            </a:pPr>
            <a:r>
              <a:rPr lang="cs-CZ" dirty="0">
                <a:hlinkClick r:id="rId10" tooltip="Olympijský emblém (stránka neexistuje)"/>
              </a:rPr>
              <a:t>Olympijské emblémy</a:t>
            </a:r>
            <a:endParaRPr lang="cs-CZ" dirty="0"/>
          </a:p>
          <a:p>
            <a:pPr marL="514350" indent="-514350">
              <a:buFont typeface="+mj-lt"/>
              <a:buAutoNum type="arabicPeriod"/>
            </a:pPr>
            <a:r>
              <a:rPr lang="cs-CZ" dirty="0">
                <a:hlinkClick r:id="rId11" tooltip="Olympijská hymna"/>
              </a:rPr>
              <a:t>Olympijská hymna</a:t>
            </a:r>
            <a:endParaRPr lang="cs-CZ" dirty="0"/>
          </a:p>
          <a:p>
            <a:pPr marL="514350" indent="-514350">
              <a:buFont typeface="+mj-lt"/>
              <a:buAutoNum type="arabicPeriod"/>
            </a:pPr>
            <a:r>
              <a:rPr lang="cs-CZ" dirty="0">
                <a:hlinkClick r:id="rId12" tooltip="Olympijský oheň"/>
              </a:rPr>
              <a:t>Olympijský oheň</a:t>
            </a:r>
            <a:r>
              <a:rPr lang="cs-CZ" dirty="0"/>
              <a:t> a </a:t>
            </a:r>
            <a:r>
              <a:rPr lang="cs-CZ" dirty="0">
                <a:hlinkClick r:id="rId13" tooltip="Olympijská pochodeň"/>
              </a:rPr>
              <a:t>olympijské pochodně</a:t>
            </a:r>
            <a:endParaRPr lang="cs-CZ" dirty="0"/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Olympijská označení</a:t>
            </a:r>
          </a:p>
          <a:p>
            <a:pPr marL="457200" lvl="1" indent="0">
              <a:buNone/>
            </a:pPr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9DCD234-0657-43AC-9F7F-DE9C23D77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7F9D8-1CB1-4A77-B0B7-544F2D6E01DF}" type="datetime1">
              <a:rPr lang="cs-CZ" smtClean="0"/>
              <a:t>09.01.2021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13091E4-512F-4D6E-8DB3-683BB90B3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PhDr. Peřinová, Ph.d© doc. Ing. Jiří Novotný, CSc.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3E5134D-27A2-47F3-BF53-033E9BFC7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6651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823AC2-6E79-42F0-911D-58B56407F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cs-CZ" dirty="0"/>
              <a:t>Olympijská charta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AEC441C-30FB-44F6-90AC-F02A52B604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 marL="0" lvl="0" indent="0">
              <a:buNone/>
            </a:pPr>
            <a:r>
              <a:rPr lang="cs-CZ" dirty="0">
                <a:solidFill>
                  <a:prstClr val="black"/>
                </a:solidFill>
              </a:rPr>
              <a:t>Kapitola V. - olympijské hry</a:t>
            </a:r>
          </a:p>
          <a:p>
            <a:pPr marL="0" lvl="0" indent="0">
              <a:buNone/>
            </a:pPr>
            <a:endParaRPr lang="cs-CZ" dirty="0">
              <a:solidFill>
                <a:prstClr val="black"/>
              </a:solidFill>
            </a:endParaRPr>
          </a:p>
          <a:p>
            <a:pPr lvl="1">
              <a:buFont typeface="+mj-lt"/>
              <a:buAutoNum type="arabicPeriod"/>
            </a:pPr>
            <a:r>
              <a:rPr lang="cs-CZ" dirty="0">
                <a:solidFill>
                  <a:srgbClr val="202122"/>
                </a:solidFill>
                <a:latin typeface="Arial" panose="020B0604020202020204" pitchFamily="34" charset="0"/>
              </a:rPr>
              <a:t>Konání, organizace a řízení olympijských her</a:t>
            </a:r>
          </a:p>
          <a:p>
            <a:pPr lvl="1">
              <a:buFont typeface="+mj-lt"/>
              <a:buAutoNum type="arabicPeriod"/>
            </a:pPr>
            <a:endParaRPr lang="cs-CZ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pPr lvl="1">
              <a:buFont typeface="+mj-lt"/>
              <a:buAutoNum type="arabicPeriod"/>
            </a:pPr>
            <a:r>
              <a:rPr lang="cs-CZ" dirty="0">
                <a:solidFill>
                  <a:srgbClr val="202122"/>
                </a:solidFill>
                <a:latin typeface="Arial" panose="020B0604020202020204" pitchFamily="34" charset="0"/>
              </a:rPr>
              <a:t>Účast na olympijských hrách</a:t>
            </a:r>
          </a:p>
          <a:p>
            <a:pPr lvl="1">
              <a:buFont typeface="+mj-lt"/>
              <a:buAutoNum type="arabicPeriod"/>
            </a:pPr>
            <a:endParaRPr lang="cs-CZ">
              <a:solidFill>
                <a:srgbClr val="202122"/>
              </a:solidFill>
              <a:latin typeface="Arial" panose="020B0604020202020204" pitchFamily="34" charset="0"/>
            </a:endParaRPr>
          </a:p>
          <a:p>
            <a:pPr lvl="1">
              <a:buFont typeface="+mj-lt"/>
              <a:buAutoNum type="arabicPeriod"/>
            </a:pPr>
            <a:r>
              <a:rPr lang="cs-CZ">
                <a:solidFill>
                  <a:srgbClr val="202122"/>
                </a:solidFill>
                <a:latin typeface="Arial" panose="020B0604020202020204" pitchFamily="34" charset="0"/>
              </a:rPr>
              <a:t>Program </a:t>
            </a:r>
            <a:r>
              <a:rPr lang="cs-CZ" dirty="0">
                <a:solidFill>
                  <a:srgbClr val="202122"/>
                </a:solidFill>
                <a:latin typeface="Arial" panose="020B0604020202020204" pitchFamily="34" charset="0"/>
              </a:rPr>
              <a:t>olympijských her</a:t>
            </a:r>
          </a:p>
          <a:p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2CC6978-CBCE-4651-B456-D36992CEE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B47C2-C59E-456F-9264-8F03C1C15250}" type="datetime1">
              <a:rPr lang="cs-CZ" smtClean="0"/>
              <a:t>09.01.2021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A462955-CD89-4D9C-976A-DBDD85CCA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PhDr. Peřinová, Ph.d© doc. Ing. Jiří Novotný, CSc.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46B47E3-D11E-4694-9D88-3D0FA62D8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8042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0707" y="188640"/>
            <a:ext cx="8229600" cy="758351"/>
          </a:xfrm>
        </p:spPr>
        <p:txBody>
          <a:bodyPr>
            <a:normAutofit/>
          </a:bodyPr>
          <a:lstStyle/>
          <a:p>
            <a:pPr algn="l"/>
            <a:r>
              <a:rPr lang="cs-CZ" sz="4000" b="1" dirty="0"/>
              <a:t>MOV členové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199" y="2694394"/>
            <a:ext cx="8263107" cy="4046974"/>
          </a:xfrm>
        </p:spPr>
        <p:txBody>
          <a:bodyPr>
            <a:normAutofit/>
          </a:bodyPr>
          <a:lstStyle/>
          <a:p>
            <a:r>
              <a:rPr lang="cs-CZ" dirty="0"/>
              <a:t>každou kandidaturu projedná Nominační komise MOV a následně ji předává Výkonnému výboru</a:t>
            </a:r>
          </a:p>
          <a:p>
            <a:r>
              <a:rPr lang="pl-PL" dirty="0"/>
              <a:t>od 12. prosince 1999 byl počet členů omezen na 115 (max. 70 jednotlivých členů, 15 aktivních sportovců, 15 zástupců IFs a 15 zástupců NOC)</a:t>
            </a:r>
          </a:p>
          <a:p>
            <a:pPr marL="0" indent="0">
              <a:buNone/>
            </a:pPr>
            <a:r>
              <a:rPr lang="cs-CZ" sz="2200" dirty="0">
                <a:hlinkClick r:id="rId2"/>
              </a:rPr>
              <a:t>https://www.olympic.org/ioc-members-list</a:t>
            </a:r>
            <a:endParaRPr lang="cs-CZ" sz="2200" dirty="0"/>
          </a:p>
          <a:p>
            <a:pPr marL="0" indent="0">
              <a:buNone/>
            </a:pPr>
            <a:endParaRPr lang="cs-CZ" sz="2200" dirty="0"/>
          </a:p>
          <a:p>
            <a:pPr marL="0" indent="0">
              <a:buNone/>
            </a:pPr>
            <a:endParaRPr lang="cs-CZ" sz="2200" dirty="0"/>
          </a:p>
          <a:p>
            <a:pPr marL="0" indent="0">
              <a:buNone/>
            </a:pPr>
            <a:endParaRPr lang="cs-CZ" sz="22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136" y="215015"/>
            <a:ext cx="3122214" cy="2050254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424054" y="946991"/>
            <a:ext cx="4940033" cy="17281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cs-CZ" sz="3200" dirty="0">
                <a:solidFill>
                  <a:prstClr val="black"/>
                </a:solidFill>
              </a:rPr>
              <a:t>n</a:t>
            </a:r>
            <a:r>
              <a:rPr lang="pt-BR" sz="3200" dirty="0">
                <a:solidFill>
                  <a:prstClr val="black"/>
                </a:solidFill>
              </a:rPr>
              <a:t>oví členové jsou voleni na zasedání MOV</a:t>
            </a:r>
            <a:r>
              <a:rPr lang="cs-CZ" sz="3200" dirty="0">
                <a:solidFill>
                  <a:prstClr val="black"/>
                </a:solidFill>
              </a:rPr>
              <a:t> (tajným hlasováním)</a:t>
            </a:r>
          </a:p>
        </p:txBody>
      </p:sp>
      <p:sp>
        <p:nvSpPr>
          <p:cNvPr id="6" name="Zástupný symbol pro datum 5">
            <a:extLst>
              <a:ext uri="{FF2B5EF4-FFF2-40B4-BE49-F238E27FC236}">
                <a16:creationId xmlns:a16="http://schemas.microsoft.com/office/drawing/2014/main" id="{E748CC7B-EDB5-497A-AEB0-086E6232E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A900E-AE54-492E-972D-D7493ACB8A47}" type="datetime1">
              <a:rPr lang="cs-CZ" smtClean="0"/>
              <a:t>09.01.2021</a:t>
            </a:fld>
            <a:endParaRPr lang="cs-CZ"/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4512E2A7-65E1-4A5E-8602-98145F990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PhDr. Peřinová, Ph.d© doc. Ing. Jiří Novotný, CSc.</a:t>
            </a:r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3B3C46A5-C5AA-4AA5-A1F3-691B1DB0F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6206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</TotalTime>
  <Words>1341</Words>
  <Application>Microsoft Macintosh PowerPoint</Application>
  <PresentationFormat>Předvádění na obrazovce (4:3)</PresentationFormat>
  <Paragraphs>173</Paragraphs>
  <Slides>19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6" baseType="lpstr">
      <vt:lpstr>Agency FB</vt:lpstr>
      <vt:lpstr>Arial</vt:lpstr>
      <vt:lpstr>Calibri</vt:lpstr>
      <vt:lpstr>Century</vt:lpstr>
      <vt:lpstr>Symbol</vt:lpstr>
      <vt:lpstr>Times New Roman</vt:lpstr>
      <vt:lpstr>Motiv sady Office</vt:lpstr>
      <vt:lpstr>Mezinárodní olympijské hnutí </vt:lpstr>
      <vt:lpstr>Organizace Olympijského hnutí</vt:lpstr>
      <vt:lpstr>Prezentace aplikace PowerPoint</vt:lpstr>
      <vt:lpstr>Role MOV, dle Olympijské charty, je následující: </vt:lpstr>
      <vt:lpstr>Prezentace aplikace PowerPoint</vt:lpstr>
      <vt:lpstr>Olympijská charta</vt:lpstr>
      <vt:lpstr>Olympijská charta</vt:lpstr>
      <vt:lpstr>Olympijská charta</vt:lpstr>
      <vt:lpstr>MOV členové</vt:lpstr>
      <vt:lpstr>MOV výkonný výbor</vt:lpstr>
      <vt:lpstr>Prezentace aplikace PowerPoint</vt:lpstr>
      <vt:lpstr>Komise</vt:lpstr>
      <vt:lpstr>The National Olympic Committees (NOCs) </vt:lpstr>
      <vt:lpstr>The International Federations (IFs)</vt:lpstr>
      <vt:lpstr>Asociace národních olympijských výborů 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Mezinárodní olympijské hnutí</dc:title>
  <dc:creator>Perinova</dc:creator>
  <cp:lastModifiedBy>Daniel Opelík</cp:lastModifiedBy>
  <cp:revision>48</cp:revision>
  <dcterms:created xsi:type="dcterms:W3CDTF">2017-10-16T08:47:06Z</dcterms:created>
  <dcterms:modified xsi:type="dcterms:W3CDTF">2021-01-09T11:03:01Z</dcterms:modified>
</cp:coreProperties>
</file>