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9" r:id="rId17"/>
    <p:sldId id="305" r:id="rId18"/>
    <p:sldId id="306" r:id="rId19"/>
    <p:sldId id="307" r:id="rId20"/>
    <p:sldId id="310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7813-C5F2-46F2-860C-DF0ED284F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3AA5FD-CB48-4BDD-B34C-28DFF97C1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6C303A-A8E5-4AA8-AD35-B2E7FB7F3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3B3ACB-8D1D-42ED-8C90-354174F9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E64B56-99A0-498F-90CB-F7A30EB45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51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DF8EA-1821-4774-B9F1-CEDF8B2F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E0B79E3-E11F-42EC-B6C8-5A1C3A58D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1DCDAD-7EDB-4527-9D18-DE7B11948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B15B06-3BD4-4EC4-BCFE-3C8A6FCED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92C84E-9D7C-4A4F-8EFF-11C71D3AF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5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D6CD89E-878F-4C7A-98B1-3D9A0A44A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920D38F-12BB-405F-8017-5D07AAB56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CECBFA-77F0-4C21-8F94-8E2929F56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7FC370-1C53-4BBA-B3C5-9F52C35E3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77EC4B-349E-412D-88D1-351DA802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01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2FA3B-AF41-4F04-BAB5-9196B14BA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BB1366-DC53-449F-AB64-B093446D4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3D5452-4577-4775-83AD-D2E287D5C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BDFEA7-4E0D-490E-B77B-40607D9CF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1D6954-EB65-4C06-B938-A17B439C1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42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EA838D-C7B5-4ABD-AEEA-C9064BE2B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C29C57D-B10D-4FCB-8A25-92205B14B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BE878-614A-45E8-808A-E159CC469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1F4C4C-BC7D-49BC-B1CB-FBE5BAB67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B7D5AB-89F0-403C-A901-69EF4C5B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30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1A520-944D-43B5-80FC-D31BA597C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698E68-D410-4C03-8718-7A52DE663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AC73C73-6627-4347-8536-A9C46E1B0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5EA43E-3309-431B-84BA-53CDE971D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8699AA-5E4E-4212-976B-F71AABD0D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5F8B63-1312-4CD1-8117-B7DC9688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44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7D992-BFB8-495A-99E9-977A16B46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BEF8295-3664-441A-8AFA-27055D156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89D3658-7A83-4653-A92C-908494984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5AFAAB0-2B95-41DD-9859-1C16EBADF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F3DE704-3389-46A7-BC5D-DA7E09858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617576B-154C-4651-A389-91D4137FB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FD1BEA-36AA-4EA8-A5C5-5629B1BF4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3EC45AC-9ACF-4A28-8A1F-A6F3ABF28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82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C55D3-C113-410F-8471-E38AA9B4D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9EC2984-6EA4-46C4-B62B-EB24A16B4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1C3E11-E84E-4321-85F4-F5003138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55FA30-6226-4164-9CA5-B54CC53F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77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8B34EFE-3605-477D-AA87-4FFDE92A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628F8A8-8A80-4FC0-BC27-9C1FF6E4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9AFF13-A564-43D6-A1D3-83214803C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81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60059-1C05-4B21-98E2-2CD59135D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D37731-FE9C-4CC3-B95A-B0BC3EF52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B378A42-E062-43CE-8780-6810E7F1E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1D6D9C-F3DB-4C80-8DA3-32BF3D390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832691-92A1-4ED2-9239-90D3EC0F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9D28A4-914C-4401-B29A-83DB6AD3F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34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99D85-03EE-429B-86DA-C47DCF7B5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724B3C-4F3F-4E32-A54B-EC093AB6B5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946D5F3-A049-4097-8975-2E101926F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60C13D-7773-4F8B-A71D-A2ACA0442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AE8A71-4EFC-4366-BD73-8C59CFDB8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2423C1-CC59-4FD6-A826-B130940D4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85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7F05944-0509-45CA-871E-389C30A68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C7EE003-DE49-48A6-AF6F-49CF7491A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18911C-D0F2-4585-8E2D-94B7294DB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96A4D-AC45-4B22-83AC-FE7BE50F9E2C}" type="datetimeFigureOut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4BC87D-B62C-47D0-8BC6-14CEF0EFB5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63A63B-1EF1-4C35-A6D4-C2F5E40C8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4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a.europa.eu/c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institutions-bodies/european-commission_c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a.europa.eu/cs/Pages/AnnualActivityReports.aspx" TargetMode="External"/><Relationship Id="rId2" Type="http://schemas.openxmlformats.org/officeDocument/2006/relationships/hyperlink" Target="http://ec.europa.eu/anti-fraud/home_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uropa.eu/european-union/about-eu/institutions-bodies/council-eu_cs" TargetMode="External"/><Relationship Id="rId4" Type="http://schemas.openxmlformats.org/officeDocument/2006/relationships/hyperlink" Target="https://europa.eu/european-union/about-eu/institutions-bodies/european-parliament_c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b.europa.eu/home/html/index.e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conomy_finance/euro/emu/index_en.htm" TargetMode="External"/><Relationship Id="rId2" Type="http://schemas.openxmlformats.org/officeDocument/2006/relationships/hyperlink" Target="https://europa.eu/european-union/about-eu/euro_c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b.europa.eu/euro/intro/html/index.cs.html" TargetMode="External"/><Relationship Id="rId2" Type="http://schemas.openxmlformats.org/officeDocument/2006/relationships/hyperlink" Target="https://www.ecb.europa.eu/stats/policy_and_exchange_rates/key_ecb_interest_rates/html/index.en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b.europa.eu/ecb/orga/decisions/eb/html/index.cs.html" TargetMode="External"/><Relationship Id="rId2" Type="http://schemas.openxmlformats.org/officeDocument/2006/relationships/hyperlink" Target="http://www.ecb.europa.eu/ecb/orga/decisions/govc/html/index.c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cb.europa.eu/ecb/orga/decisions/genc/html/index.cs.html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b.europa.eu/ecb/orga/escb/html/index.c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cms/jcms/Jo2_7035/cs/" TargetMode="External"/><Relationship Id="rId2" Type="http://schemas.openxmlformats.org/officeDocument/2006/relationships/hyperlink" Target="http://curia.europa.eu/jcms/jcms/Jo2_7026/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uria.europa.eu/jcms/jcms/j_6/cs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about-eu/institutions-bodies/council-eu_cs" TargetMode="External"/><Relationship Id="rId2" Type="http://schemas.openxmlformats.org/officeDocument/2006/relationships/hyperlink" Target="https://europa.eu/european-union/about-eu/institutions-bodies/european-commission_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opa.eu/european-union/about-eu/institutions-bodies/european-parliament_c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uria.europa.eu/jcms/jcms/Jo2_7024/c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about-european-union/problems-and-complaints_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F7BC1-67DA-4E7E-A70D-D53FFF613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Evropská unie a sport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06A080-07C7-4A2D-9859-87665616FA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Doc. Ing. Jiří Novotný, CSc.</a:t>
            </a:r>
          </a:p>
          <a:p>
            <a:r>
              <a:rPr lang="cs-CZ" dirty="0"/>
              <a:t>Zpracováno dle</a:t>
            </a:r>
          </a:p>
          <a:p>
            <a:r>
              <a:rPr lang="cs-CZ" dirty="0"/>
              <a:t> https://europa.eu/european-union/about-eu/institutions-bodies/european-commission_cs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2F4458-105F-4204-8514-50279AF0B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DF3-1898-4012-9DE4-FE8AE586A435}" type="datetime1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280184-232B-4FCD-8641-21858E13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514DFB-78D0-4868-9BB8-6C7E5349F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3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88256-6EF4-4EA4-B45B-5D438E2FE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22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Evropský účetní dvůr (EÚD)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EF8B91-AF2E-4AF6-A256-2904749B2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1523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Úloha</a:t>
            </a:r>
            <a:r>
              <a:rPr lang="cs-CZ" dirty="0"/>
              <a:t>: Kontrolovat správný výběr finančních prostředků a jejich využití a napomáhat k lepšímu hospodaření s těmito prostředky na úrovni EU.</a:t>
            </a:r>
          </a:p>
          <a:p>
            <a:endParaRPr lang="cs-CZ" b="1" dirty="0"/>
          </a:p>
          <a:p>
            <a:r>
              <a:rPr lang="cs-CZ" b="1" dirty="0"/>
              <a:t>Předseda</a:t>
            </a:r>
            <a:r>
              <a:rPr lang="cs-CZ" dirty="0"/>
              <a:t>: Klaus-</a:t>
            </a:r>
            <a:r>
              <a:rPr lang="cs-CZ" dirty="0" err="1"/>
              <a:t>Heiner</a:t>
            </a:r>
            <a:r>
              <a:rPr lang="cs-CZ" dirty="0"/>
              <a:t> Lehne</a:t>
            </a:r>
          </a:p>
          <a:p>
            <a:endParaRPr lang="cs-CZ" b="1" dirty="0"/>
          </a:p>
          <a:p>
            <a:r>
              <a:rPr lang="cs-CZ" b="1" dirty="0"/>
              <a:t>Členové</a:t>
            </a:r>
            <a:r>
              <a:rPr lang="cs-CZ" dirty="0"/>
              <a:t>: 1 člen z každé země EU</a:t>
            </a:r>
          </a:p>
          <a:p>
            <a:endParaRPr lang="cs-CZ" b="1" dirty="0"/>
          </a:p>
          <a:p>
            <a:r>
              <a:rPr lang="cs-CZ" b="1" dirty="0"/>
              <a:t>Datum zřízení</a:t>
            </a:r>
            <a:r>
              <a:rPr lang="cs-CZ" dirty="0"/>
              <a:t>: 1977</a:t>
            </a:r>
          </a:p>
          <a:p>
            <a:endParaRPr lang="cs-CZ" b="1" dirty="0"/>
          </a:p>
          <a:p>
            <a:r>
              <a:rPr lang="cs-CZ" b="1" dirty="0"/>
              <a:t>Sídlo</a:t>
            </a:r>
            <a:r>
              <a:rPr lang="cs-CZ" dirty="0"/>
              <a:t>: Lucemburk (Lucembursko)</a:t>
            </a:r>
          </a:p>
          <a:p>
            <a:r>
              <a:rPr lang="cs-CZ" b="1" dirty="0"/>
              <a:t>Internetové stránky</a:t>
            </a:r>
            <a:r>
              <a:rPr lang="cs-CZ" dirty="0"/>
              <a:t>: </a:t>
            </a:r>
            <a:r>
              <a:rPr lang="cs-CZ" u="sng" dirty="0">
                <a:hlinkClick r:id="rId2"/>
              </a:rPr>
              <a:t>Evropský účetní dvůr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381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FA785-61E5-4BDE-8108-DFBCDFEC9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3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Evropský účetní dvůr (EÚD)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1D0934-D15F-4FC7-A84D-FEAAD0837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1518"/>
            <a:ext cx="10515600" cy="5185445"/>
          </a:xfrm>
        </p:spPr>
        <p:txBody>
          <a:bodyPr/>
          <a:lstStyle/>
          <a:p>
            <a:r>
              <a:rPr lang="cs-CZ" dirty="0"/>
              <a:t>Evropský účetní dvůr je </a:t>
            </a:r>
            <a:r>
              <a:rPr lang="cs-CZ" b="1" dirty="0"/>
              <a:t>nezávislým externím auditorem</a:t>
            </a:r>
            <a:r>
              <a:rPr lang="cs-CZ" dirty="0"/>
              <a:t> EU a v této funkci chrání zájmy daňových poplatníků Unie.</a:t>
            </a:r>
          </a:p>
          <a:p>
            <a:endParaRPr lang="cs-CZ" dirty="0"/>
          </a:p>
          <a:p>
            <a:r>
              <a:rPr lang="cs-CZ" dirty="0"/>
              <a:t>Snaží se zlepšit způsob, jakým </a:t>
            </a:r>
            <a:r>
              <a:rPr lang="cs-CZ" u="sng" dirty="0">
                <a:hlinkClick r:id="rId2"/>
              </a:rPr>
              <a:t>Evropská komise</a:t>
            </a:r>
            <a:r>
              <a:rPr lang="cs-CZ" dirty="0"/>
              <a:t> spravuje unijní rozpočet. </a:t>
            </a:r>
          </a:p>
        </p:txBody>
      </p:sp>
    </p:spTree>
    <p:extLst>
      <p:ext uri="{BB962C8B-B14F-4D97-AF65-F5344CB8AC3E}">
        <p14:creationId xmlns:p14="http://schemas.microsoft.com/office/powerpoint/2010/main" val="176567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796AA0-7AEC-45CA-9588-6E58F1991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Evropský účetní dvůr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5BD479-78F2-447F-A369-D04D56BB7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704"/>
            <a:ext cx="10515600" cy="5064259"/>
          </a:xfrm>
        </p:spPr>
        <p:txBody>
          <a:bodyPr/>
          <a:lstStyle/>
          <a:p>
            <a:r>
              <a:rPr lang="cs-CZ" dirty="0"/>
              <a:t>Provádí audit </a:t>
            </a:r>
            <a:r>
              <a:rPr lang="cs-CZ" b="1" dirty="0"/>
              <a:t>příjmů a výdajů EU</a:t>
            </a:r>
            <a:r>
              <a:rPr lang="cs-CZ" dirty="0"/>
              <a:t> – kontroluje</a:t>
            </a:r>
          </a:p>
          <a:p>
            <a:r>
              <a:rPr lang="cs-CZ" dirty="0"/>
              <a:t>Prověřuje </a:t>
            </a:r>
            <a:r>
              <a:rPr lang="cs-CZ" b="1" dirty="0"/>
              <a:t>osoby a organizace, které s prostředky EU hospodaří</a:t>
            </a:r>
          </a:p>
          <a:p>
            <a:r>
              <a:rPr lang="cs-CZ" dirty="0"/>
              <a:t>Vydává zjištění a doporučení ve formě auditních </a:t>
            </a:r>
            <a:r>
              <a:rPr lang="cs-CZ" b="1" dirty="0"/>
              <a:t>zpráv</a:t>
            </a:r>
            <a:r>
              <a:rPr lang="cs-CZ" dirty="0"/>
              <a:t>.</a:t>
            </a:r>
          </a:p>
          <a:p>
            <a:r>
              <a:rPr lang="cs-CZ" dirty="0"/>
              <a:t>Nahlašuje podezření ze spáchání </a:t>
            </a:r>
            <a:r>
              <a:rPr lang="cs-CZ" b="1" dirty="0"/>
              <a:t>podvodu, korupce nebo jiné nezákonné činnosti</a:t>
            </a:r>
            <a:r>
              <a:rPr lang="cs-CZ" dirty="0"/>
              <a:t> </a:t>
            </a:r>
            <a:r>
              <a:rPr lang="cs-CZ" u="sng" dirty="0">
                <a:hlinkClick r:id="rId2"/>
              </a:rPr>
              <a:t>Evropskému úřadu pro boj proti podvodům</a:t>
            </a:r>
            <a:r>
              <a:rPr lang="cs-CZ" dirty="0"/>
              <a:t> (OLAF).</a:t>
            </a:r>
          </a:p>
          <a:p>
            <a:r>
              <a:rPr lang="cs-CZ" dirty="0"/>
              <a:t>Předkládá </a:t>
            </a:r>
            <a:r>
              <a:rPr lang="cs-CZ" u="sng" dirty="0">
                <a:hlinkClick r:id="rId3"/>
              </a:rPr>
              <a:t>výroční zprávu</a:t>
            </a:r>
            <a:r>
              <a:rPr lang="cs-CZ" dirty="0"/>
              <a:t> </a:t>
            </a:r>
            <a:r>
              <a:rPr lang="cs-CZ" u="sng" dirty="0">
                <a:hlinkClick r:id="rId4"/>
              </a:rPr>
              <a:t>Evropskému parlamentu</a:t>
            </a:r>
            <a:r>
              <a:rPr lang="cs-CZ" dirty="0"/>
              <a:t> a </a:t>
            </a:r>
            <a:r>
              <a:rPr lang="cs-CZ" u="sng" dirty="0">
                <a:hlinkClick r:id="rId5"/>
              </a:rPr>
              <a:t>Radě EU</a:t>
            </a:r>
            <a:r>
              <a:rPr lang="cs-CZ" dirty="0"/>
              <a:t>.</a:t>
            </a:r>
          </a:p>
          <a:p>
            <a:r>
              <a:rPr lang="cs-CZ" dirty="0"/>
              <a:t>Vydává </a:t>
            </a:r>
            <a:r>
              <a:rPr lang="cs-CZ" b="1" dirty="0"/>
              <a:t>odborná</a:t>
            </a:r>
            <a:r>
              <a:rPr lang="cs-CZ" dirty="0"/>
              <a:t> </a:t>
            </a:r>
            <a:r>
              <a:rPr lang="cs-CZ" b="1" dirty="0"/>
              <a:t>stanoviska</a:t>
            </a:r>
            <a:r>
              <a:rPr lang="cs-CZ" dirty="0"/>
              <a:t>, která tvůrcům politik pomáhají při rozhodování o tom, jak lépe a transparentně hospodařit s finančními prostředky EU.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342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3840E-8287-43AF-9A7E-18214392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účetní dvůr - </a:t>
            </a:r>
            <a:r>
              <a:rPr lang="cs-CZ" b="1" dirty="0"/>
              <a:t>nezávislý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66400D-5CF8-44B0-9CF6-A64FB6BF6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 řádné plnění svých úkolů, je </a:t>
            </a:r>
            <a:r>
              <a:rPr lang="cs-CZ" b="1" dirty="0"/>
              <a:t>nezávislý</a:t>
            </a:r>
            <a:r>
              <a:rPr lang="cs-CZ" dirty="0"/>
              <a:t> na orgánech a institucích, jejichž kontrolu provádí.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Může svobodně rozhodnout: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b="1" dirty="0"/>
              <a:t>co</a:t>
            </a:r>
            <a:r>
              <a:rPr lang="cs-CZ" dirty="0"/>
              <a:t> bude kontrolovat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b="1" dirty="0"/>
              <a:t>jakým způsobem</a:t>
            </a:r>
            <a:r>
              <a:rPr lang="cs-CZ" dirty="0"/>
              <a:t> kontrolu provede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b="1" dirty="0"/>
              <a:t>jak a kdy</a:t>
            </a:r>
            <a:r>
              <a:rPr lang="cs-CZ" dirty="0"/>
              <a:t> předloží výsledky kontroly.</a:t>
            </a:r>
          </a:p>
          <a:p>
            <a:endParaRPr lang="cs-CZ" dirty="0"/>
          </a:p>
          <a:p>
            <a:r>
              <a:rPr lang="cs-CZ" dirty="0"/>
              <a:t>Zaměřen E komisi 80 % </a:t>
            </a:r>
            <a:r>
              <a:rPr lang="cs-CZ"/>
              <a:t>peněz zpravuje ona.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774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9F7BE-7143-463C-ACEF-B8DFAE316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0292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(ECB)</a:t>
            </a: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95F75-D299-427D-AED8-63DCF777D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839"/>
            <a:ext cx="10515600" cy="4976124"/>
          </a:xfrm>
        </p:spPr>
        <p:txBody>
          <a:bodyPr/>
          <a:lstStyle/>
          <a:p>
            <a:r>
              <a:rPr lang="cs-CZ" b="1" dirty="0"/>
              <a:t>Úloha</a:t>
            </a:r>
            <a:r>
              <a:rPr lang="cs-CZ" dirty="0"/>
              <a:t>: Spravovat jednotnou měnu, udržovat stabilní ceny a provádět hospodářskou a měnovou politiku EU</a:t>
            </a:r>
          </a:p>
          <a:p>
            <a:r>
              <a:rPr lang="cs-CZ" b="1" dirty="0"/>
              <a:t>Prezidentka</a:t>
            </a:r>
            <a:r>
              <a:rPr lang="cs-CZ" dirty="0"/>
              <a:t>: </a:t>
            </a:r>
            <a:r>
              <a:rPr lang="cs-CZ" dirty="0">
                <a:solidFill>
                  <a:srgbClr val="FF0000"/>
                </a:solidFill>
              </a:rPr>
              <a:t>Christine </a:t>
            </a:r>
            <a:r>
              <a:rPr lang="cs-CZ" dirty="0" err="1">
                <a:solidFill>
                  <a:srgbClr val="FF0000"/>
                </a:solidFill>
              </a:rPr>
              <a:t>Lagardeová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Členové</a:t>
            </a:r>
            <a:r>
              <a:rPr lang="cs-CZ" dirty="0"/>
              <a:t>: </a:t>
            </a:r>
            <a:r>
              <a:rPr lang="cs-CZ" dirty="0">
                <a:solidFill>
                  <a:srgbClr val="00B0F0"/>
                </a:solidFill>
              </a:rPr>
              <a:t>Prezidentka a viceprezident ECB a guvernéři národních centrálních bank všech zemí EU</a:t>
            </a:r>
          </a:p>
          <a:p>
            <a:r>
              <a:rPr lang="cs-CZ" b="1" dirty="0"/>
              <a:t>Rok zřízení</a:t>
            </a:r>
            <a:r>
              <a:rPr lang="cs-CZ" dirty="0"/>
              <a:t>: </a:t>
            </a:r>
            <a:r>
              <a:rPr lang="cs-CZ" dirty="0">
                <a:solidFill>
                  <a:srgbClr val="FF0000"/>
                </a:solidFill>
              </a:rPr>
              <a:t>1998</a:t>
            </a:r>
          </a:p>
          <a:p>
            <a:r>
              <a:rPr lang="cs-CZ" b="1" dirty="0"/>
              <a:t>Sídlo</a:t>
            </a:r>
            <a:r>
              <a:rPr lang="cs-CZ" dirty="0"/>
              <a:t>: Frankfurt nad Mohanem (Německo)</a:t>
            </a:r>
          </a:p>
          <a:p>
            <a:r>
              <a:rPr lang="cs-CZ" b="1" dirty="0"/>
              <a:t>Internetové stránky</a:t>
            </a:r>
            <a:r>
              <a:rPr lang="cs-CZ" dirty="0"/>
              <a:t>: </a:t>
            </a:r>
            <a:r>
              <a:rPr lang="cs-CZ" u="sng" dirty="0">
                <a:hlinkClick r:id="rId2"/>
              </a:rPr>
              <a:t>Evropská centrální </a:t>
            </a:r>
            <a:r>
              <a:rPr lang="cs-CZ" u="sng" dirty="0" err="1">
                <a:hlinkClick r:id="rId2"/>
              </a:rPr>
              <a:t>banka</a:t>
            </a:r>
            <a:r>
              <a:rPr lang="cs-CZ" dirty="0" err="1"/>
              <a:t>Vyhledat</a:t>
            </a:r>
            <a:r>
              <a:rPr lang="cs-CZ" dirty="0"/>
              <a:t> dostupné jazykové verze předchozího </a:t>
            </a:r>
            <a:r>
              <a:rPr lang="cs-CZ" dirty="0" err="1"/>
              <a:t>odkazuEN</a:t>
            </a:r>
            <a:r>
              <a:rPr lang="cs-CZ" b="1" dirty="0"/>
              <a:t>•••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968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7AF7D-E701-457D-B6E3-287F0FD1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6561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(ECB)</a:t>
            </a: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1E83AB-F870-47EA-B39B-3C162DAC9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687"/>
            <a:ext cx="10515600" cy="507527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Evropská centrální banka (ECB) spravuje </a:t>
            </a:r>
            <a:r>
              <a:rPr lang="cs-CZ" u="sng" dirty="0">
                <a:hlinkClick r:id="rId2"/>
              </a:rPr>
              <a:t>euro</a:t>
            </a:r>
            <a:r>
              <a:rPr lang="cs-CZ" dirty="0"/>
              <a:t> a koncipuje </a:t>
            </a:r>
            <a:r>
              <a:rPr lang="cs-CZ" u="sng" dirty="0">
                <a:hlinkClick r:id="rId3"/>
              </a:rPr>
              <a:t>hospodářskou </a:t>
            </a:r>
          </a:p>
          <a:p>
            <a:pPr marL="0" indent="0">
              <a:buNone/>
            </a:pPr>
            <a:r>
              <a:rPr lang="cs-CZ" u="sng" dirty="0">
                <a:hlinkClick r:id="rId3"/>
              </a:rPr>
              <a:t>a měnovou politiku EU</a:t>
            </a:r>
            <a:r>
              <a:rPr lang="cs-CZ" u="sng" dirty="0"/>
              <a:t> </a:t>
            </a:r>
            <a:r>
              <a:rPr lang="cs-CZ" dirty="0"/>
              <a:t>Vyhledat dostupné jazykové verze předchozího </a:t>
            </a:r>
          </a:p>
          <a:p>
            <a:pPr marL="0" indent="0">
              <a:buNone/>
            </a:pPr>
            <a:r>
              <a:rPr lang="cs-CZ" dirty="0" err="1"/>
              <a:t>odkazuEN</a:t>
            </a:r>
            <a:r>
              <a:rPr lang="cs-CZ" b="1" dirty="0"/>
              <a:t>•••</a:t>
            </a:r>
            <a:r>
              <a:rPr lang="cs-CZ" dirty="0"/>
              <a:t>, kterou také provádí. Jejím hlavním cílem je </a:t>
            </a:r>
            <a:r>
              <a:rPr lang="cs-CZ" b="1" dirty="0"/>
              <a:t>udržovat </a:t>
            </a:r>
          </a:p>
          <a:p>
            <a:pPr marL="0" indent="0">
              <a:buNone/>
            </a:pPr>
            <a:r>
              <a:rPr lang="cs-CZ" b="1" dirty="0"/>
              <a:t>stabilní ceny</a:t>
            </a:r>
            <a:r>
              <a:rPr lang="cs-CZ" dirty="0"/>
              <a:t> a podporovat tak hospodářský růst a vytváření pracovních </a:t>
            </a:r>
          </a:p>
          <a:p>
            <a:pPr marL="0" indent="0">
              <a:buNone/>
            </a:pPr>
            <a:r>
              <a:rPr lang="cs-CZ" dirty="0"/>
              <a:t>míst.</a:t>
            </a:r>
          </a:p>
        </p:txBody>
      </p:sp>
    </p:spTree>
    <p:extLst>
      <p:ext uri="{BB962C8B-B14F-4D97-AF65-F5344CB8AC3E}">
        <p14:creationId xmlns:p14="http://schemas.microsoft.com/office/powerpoint/2010/main" val="482135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D5B27-E287-4241-B371-8588C3C0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157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C63C94-F08F-4246-A5D7-BF8F8445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586"/>
            <a:ext cx="10515600" cy="5141377"/>
          </a:xfrm>
        </p:spPr>
        <p:txBody>
          <a:bodyPr/>
          <a:lstStyle/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Stanovuje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úrokové sazby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</a:rPr>
              <a:t> </a:t>
            </a:r>
            <a:r>
              <a:rPr lang="cs-CZ" dirty="0">
                <a:solidFill>
                  <a:srgbClr val="999999"/>
                </a:solidFill>
                <a:latin typeface="Verdana" panose="020B0604030504040204" pitchFamily="34" charset="0"/>
              </a:rPr>
              <a:t>Vyhledat dostupné jazykové verze předchozího </a:t>
            </a:r>
            <a:r>
              <a:rPr lang="cs-CZ" dirty="0" err="1">
                <a:solidFill>
                  <a:srgbClr val="999999"/>
                </a:solidFill>
                <a:latin typeface="Verdana" panose="020B0604030504040204" pitchFamily="34" charset="0"/>
              </a:rPr>
              <a:t>odkazu</a:t>
            </a:r>
            <a:r>
              <a:rPr lang="cs-CZ" dirty="0" err="1">
                <a:solidFill>
                  <a:srgbClr val="AAAAAA"/>
                </a:solidFill>
                <a:latin typeface="Verdana" panose="020B0604030504040204" pitchFamily="34" charset="0"/>
              </a:rPr>
              <a:t>EN</a:t>
            </a:r>
            <a:r>
              <a:rPr lang="cs-CZ" b="1" dirty="0">
                <a:solidFill>
                  <a:srgbClr val="CCCCCC"/>
                </a:solidFill>
                <a:latin typeface="Verdana" panose="020B0604030504040204" pitchFamily="34" charset="0"/>
              </a:rPr>
              <a:t>•••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, za které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půjčuje komerčním bankám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v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eurozóně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, a tím reguluje peněžní zásobu a inflaci.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Spravuje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devizové rezervy eurozóny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a řídí nákup či prodej měn k udržení stability směnných kurzů.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Stará se o to, aby orgány členských států dohlížely nad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finančními trhy a institucemi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, a zajišťuje hladké fungování platebního styku.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063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D5B27-E287-4241-B371-8588C3C0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157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C63C94-F08F-4246-A5D7-BF8F8445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586"/>
            <a:ext cx="10515600" cy="5141377"/>
          </a:xfrm>
        </p:spPr>
        <p:txBody>
          <a:bodyPr/>
          <a:lstStyle/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Zajišťuje bezpečnost evropského bankovního systému a pečuje o jeho dobrý stav.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Uděluje zemím eurozóny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povolení tisknout eurobankovky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Sleduje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vývoj cen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a vyhodnocuje rizika ohrožující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cenovou stabilitu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311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D5B27-E287-4241-B371-8588C3C0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157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- </a:t>
            </a:r>
            <a:r>
              <a:rPr lang="cs-CZ" dirty="0">
                <a:solidFill>
                  <a:srgbClr val="FF0000"/>
                </a:solidFill>
              </a:rPr>
              <a:t>Složení</a:t>
            </a:r>
            <a:br>
              <a:rPr lang="cs-CZ" dirty="0"/>
            </a:b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C63C94-F08F-4246-A5D7-BF8F8445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586"/>
            <a:ext cx="10515600" cy="51413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404040"/>
                </a:solidFill>
                <a:latin typeface="Arial" panose="020B0604020202020204" pitchFamily="34" charset="0"/>
              </a:rPr>
              <a:t>Prezident ECB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 zastupuje banku na evropských i mezinárodních zasedáních na vysoké úrovni. ECB má 3 </a:t>
            </a:r>
            <a:r>
              <a:rPr lang="cs-CZ" b="1" dirty="0">
                <a:solidFill>
                  <a:srgbClr val="404040"/>
                </a:solidFill>
                <a:latin typeface="Arial" panose="020B0604020202020204" pitchFamily="34" charset="0"/>
              </a:rPr>
              <a:t>rozhodovací orgány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:</a:t>
            </a:r>
          </a:p>
          <a:p>
            <a:pPr lvl="1"/>
            <a:endParaRPr lang="cs-CZ" u="sng" dirty="0">
              <a:hlinkClick r:id="rId2"/>
            </a:endParaRPr>
          </a:p>
          <a:p>
            <a:pPr lvl="1"/>
            <a:r>
              <a:rPr lang="cs-CZ" u="sng" dirty="0">
                <a:hlinkClick r:id="rId2"/>
              </a:rPr>
              <a:t>Radu guvernérů</a:t>
            </a:r>
            <a:r>
              <a:rPr lang="cs-CZ" dirty="0"/>
              <a:t> – </a:t>
            </a:r>
            <a:r>
              <a:rPr lang="cs-CZ" b="1" dirty="0"/>
              <a:t>hlavní rozhodovací orgán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Zasedají v ní členové Výkonné rady (viz níže) a guvernéři centrálních bank států eurozóny.</a:t>
            </a:r>
          </a:p>
          <a:p>
            <a:pPr lvl="1"/>
            <a:endParaRPr lang="cs-CZ" u="sng" dirty="0">
              <a:hlinkClick r:id="rId3"/>
            </a:endParaRPr>
          </a:p>
          <a:p>
            <a:pPr lvl="1"/>
            <a:r>
              <a:rPr lang="cs-CZ" u="sng" dirty="0">
                <a:hlinkClick r:id="rId3"/>
              </a:rPr>
              <a:t>Výkonnou radu</a:t>
            </a:r>
            <a:r>
              <a:rPr lang="cs-CZ" dirty="0"/>
              <a:t> – zabývá se </a:t>
            </a:r>
            <a:r>
              <a:rPr lang="cs-CZ" b="1" dirty="0"/>
              <a:t>běžným chodem ECB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Tvoří ji prezident, viceprezident a 4 další členové, které na funkční období 8 let jmenují vedoucí představitelé zemí eurozóny.</a:t>
            </a:r>
          </a:p>
          <a:p>
            <a:pPr lvl="1"/>
            <a:endParaRPr lang="cs-CZ" u="sng" dirty="0">
              <a:hlinkClick r:id="rId4"/>
            </a:endParaRPr>
          </a:p>
          <a:p>
            <a:pPr lvl="1"/>
            <a:r>
              <a:rPr lang="cs-CZ" u="sng" dirty="0">
                <a:hlinkClick r:id="rId4"/>
              </a:rPr>
              <a:t>Generální radu</a:t>
            </a:r>
            <a:r>
              <a:rPr lang="cs-CZ" dirty="0"/>
              <a:t> – zastává spíše </a:t>
            </a:r>
            <a:r>
              <a:rPr lang="cs-CZ" b="1" dirty="0"/>
              <a:t>poradní a koordinační úlohu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Zasedá v ní prezident a viceprezident ECB a guvernéři centrálních bank všech členských států EU.</a:t>
            </a:r>
          </a:p>
          <a:p>
            <a:pPr marL="0" indent="0">
              <a:buNone/>
            </a:pPr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253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D5B27-E287-4241-B371-8588C3C0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157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- </a:t>
            </a:r>
            <a:r>
              <a:rPr lang="cs-CZ" dirty="0">
                <a:solidFill>
                  <a:srgbClr val="FF0000"/>
                </a:solidFill>
              </a:rPr>
              <a:t>Činnost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C63C94-F08F-4246-A5D7-BF8F8445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586"/>
            <a:ext cx="10515600" cy="5141377"/>
          </a:xfrm>
        </p:spPr>
        <p:txBody>
          <a:bodyPr/>
          <a:lstStyle/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ECB spolupracuje s národními centrálními bankami všech zemí EU. Společně tvoří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Evropský systém centrálních bank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.</a:t>
            </a:r>
          </a:p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Stojí v čele spolupráce mezi centrálními bankami v eurozóně. Tato spolupráce je označována termínem </a:t>
            </a:r>
            <a:r>
              <a:rPr lang="cs-CZ" u="sng" dirty="0" err="1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Eurosystém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4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9653"/>
            <a:ext cx="10515600" cy="509731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Funkce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zajistit, aby bylo právo EU vykládáno a uplatňováno stejným způsobem ve všech zemích EU zajistit, aby země a orgány EU dodržovaly právní předpisy Unie</a:t>
            </a: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Členové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</a:t>
            </a: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742950" lvl="1" indent="-285750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Soudní dvůr: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 soudce za každý stát EU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a 11 generálních advokátů</a:t>
            </a:r>
          </a:p>
          <a:p>
            <a:pPr marL="742950" lvl="1" indent="-285750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Tribunál: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 soudci z každého členského státu EU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Rok zřízení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1952</a:t>
            </a:r>
          </a:p>
          <a:p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Sídlo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Lucemburk (Lucembursko)</a:t>
            </a: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Internetové stránky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Soudní dvůr Evropské unie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914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ADBC7-0B24-4F62-886D-2B2F2704A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- </a:t>
            </a:r>
            <a:r>
              <a:rPr lang="cs-CZ" sz="4000" dirty="0">
                <a:solidFill>
                  <a:srgbClr val="FF0000"/>
                </a:solidFill>
              </a:rPr>
              <a:t>Činnost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4B8554-DBCA-4148-958A-784CE5CED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6772"/>
            <a:ext cx="10515600" cy="502019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Činnost řídicích orgánů</a:t>
            </a:r>
          </a:p>
          <a:p>
            <a:endParaRPr lang="cs-CZ" b="1" dirty="0"/>
          </a:p>
          <a:p>
            <a:pPr lvl="1"/>
            <a:r>
              <a:rPr lang="cs-CZ" b="1" dirty="0"/>
              <a:t>Rada guvernérů</a:t>
            </a:r>
            <a:r>
              <a:rPr lang="cs-CZ" dirty="0"/>
              <a:t> vyhodnocuje vývoj hospodářské a měnové situace, určuje měnovou politiku eurozóny a stanoví úrokové sazby, za něž si mohou komerční banky od ECB půjčovat.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Výkonná rada</a:t>
            </a:r>
            <a:r>
              <a:rPr lang="cs-CZ" dirty="0"/>
              <a:t> provádí měnovou politiku, řídí každodenní operace, připravuje zasedání Rady guvernérů a vykonává pravomoci, které ji Rada guvernérů svěřila.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Generální rada</a:t>
            </a:r>
            <a:r>
              <a:rPr lang="cs-CZ" dirty="0"/>
              <a:t> přispívá k poradní a koordinační činnosti a pomáhá novým zemím při jejich přípravě na vstup do eurozóny.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04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– výklad práva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Provádí výklad práva EU, aby bylo </a:t>
            </a:r>
            <a:r>
              <a:rPr lang="cs-CZ" b="1" dirty="0"/>
              <a:t>uplatňováno stejných způsobem</a:t>
            </a:r>
            <a:r>
              <a:rPr lang="cs-CZ" dirty="0"/>
              <a:t> ve všech státech EU, dále urovnává </a:t>
            </a:r>
            <a:r>
              <a:rPr lang="cs-CZ" b="1" dirty="0"/>
              <a:t>právní spory</a:t>
            </a:r>
            <a:r>
              <a:rPr lang="cs-CZ" dirty="0"/>
              <a:t> mezi jednotlivými státy a orgány EU.</a:t>
            </a:r>
          </a:p>
          <a:p>
            <a:endParaRPr lang="cs-CZ" dirty="0"/>
          </a:p>
          <a:p>
            <a:r>
              <a:rPr lang="cs-CZ" dirty="0"/>
              <a:t>V určitých případech se na něj </a:t>
            </a:r>
            <a:r>
              <a:rPr lang="cs-CZ" b="1" dirty="0"/>
              <a:t>jednotlivci, podniky nebo organizace</a:t>
            </a:r>
            <a:r>
              <a:rPr lang="cs-CZ" dirty="0"/>
              <a:t> mohou obrátit s žádostí, aby zasáhl, pokud se domnívají, že některý z orgánů EU porušil jejich práva.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559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308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Evropský soudní dvůr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br>
              <a:rPr lang="cs-CZ" dirty="0"/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9316"/>
            <a:ext cx="10515600" cy="549703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Vynáší rozsudky ve věcech, které mu byly předloženy</a:t>
            </a:r>
          </a:p>
          <a:p>
            <a:pPr marL="0" indent="0">
              <a:buNone/>
            </a:pPr>
            <a:r>
              <a:rPr lang="cs-CZ" dirty="0"/>
              <a:t>Nejčastější typy rozsudků: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Výklad práva</a:t>
            </a:r>
            <a:r>
              <a:rPr lang="cs-CZ" dirty="0"/>
              <a:t> (rozhodnutí o předběžné otázce)</a:t>
            </a:r>
          </a:p>
          <a:p>
            <a:pPr lvl="1"/>
            <a:r>
              <a:rPr lang="cs-CZ" dirty="0"/>
              <a:t>Iniciuje vnitrostátní soud má-li pochybnosti ohledně výkladu nebo platnosti určitého právního předpisu EU, může požádat Soud o vysvětlení, nebo naopak. 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Vymáhání práva</a:t>
            </a:r>
            <a:r>
              <a:rPr lang="cs-CZ" dirty="0"/>
              <a:t> (žaloba pro nesplnění povinnosti)</a:t>
            </a:r>
          </a:p>
          <a:p>
            <a:pPr lvl="1"/>
            <a:r>
              <a:rPr lang="cs-CZ" dirty="0"/>
              <a:t>Iniciovat jej může </a:t>
            </a:r>
            <a:r>
              <a:rPr lang="cs-CZ" u="sng" dirty="0">
                <a:hlinkClick r:id="rId2"/>
              </a:rPr>
              <a:t>Evropská komise</a:t>
            </a:r>
            <a:r>
              <a:rPr lang="cs-CZ" dirty="0"/>
              <a:t> nebo jiný stát Unie. Pokud se zjistí, že stát své povinnosti skutečně neplní, je vyzván k okamžité nápravě situace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Zrušení právního předpisu EU</a:t>
            </a:r>
            <a:r>
              <a:rPr lang="cs-CZ" dirty="0"/>
              <a:t> (žaloba na neplatnost)</a:t>
            </a:r>
          </a:p>
          <a:p>
            <a:pPr lvl="1"/>
            <a:r>
              <a:rPr lang="cs-CZ" dirty="0"/>
              <a:t>Iniciovat jej může kterýkoli z členských států, </a:t>
            </a:r>
            <a:r>
              <a:rPr lang="cs-CZ" u="sng" dirty="0">
                <a:hlinkClick r:id="rId3"/>
              </a:rPr>
              <a:t>Rada EU</a:t>
            </a:r>
            <a:r>
              <a:rPr lang="cs-CZ" dirty="0"/>
              <a:t>, Komise nebo (za určitých okolností) </a:t>
            </a:r>
            <a:r>
              <a:rPr lang="cs-CZ" u="sng" dirty="0">
                <a:hlinkClick r:id="rId4"/>
              </a:rPr>
              <a:t>Evropský parlament</a:t>
            </a:r>
            <a:r>
              <a:rPr lang="cs-CZ" u="sng" dirty="0"/>
              <a:t> ,</a:t>
            </a:r>
            <a:r>
              <a:rPr lang="cs-CZ" dirty="0"/>
              <a:t> pokud se domnívá, že je určitý právní předpis EU v rozporu se Smlouvami EU nebo lidskými právy, může Soudní dvůr požádat o zrušení jeho platnosti. </a:t>
            </a:r>
          </a:p>
          <a:p>
            <a:pPr lvl="1"/>
            <a:r>
              <a:rPr lang="cs-CZ" dirty="0"/>
              <a:t>Iniciovat může i kterýkoliv občan EU 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9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Zajištění činnosti ze strany orgánů EU</a:t>
            </a:r>
            <a:r>
              <a:rPr lang="cs-CZ" dirty="0"/>
              <a:t> (žaloba na nečinnost)</a:t>
            </a:r>
          </a:p>
          <a:p>
            <a:pPr lvl="1"/>
            <a:r>
              <a:rPr lang="cs-CZ" dirty="0"/>
              <a:t>Iniciovat mohou členské státy, jiné orgány EU a (za určitých podmínek) jednotlivci nebo podniky, pokud Evropský parlament, Rada a Komise za určitých okolností nepřijala určitá rozhodnutí. 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 startAt="5"/>
            </a:pPr>
            <a:r>
              <a:rPr lang="cs-CZ" b="1" dirty="0"/>
              <a:t>Postihy orgánů EU</a:t>
            </a:r>
            <a:r>
              <a:rPr lang="cs-CZ" dirty="0"/>
              <a:t> (</a:t>
            </a:r>
            <a:r>
              <a:rPr lang="cs-CZ" i="1" dirty="0"/>
              <a:t>žaloby o náhradu škody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Iniciovat může jednotlivec nebo podnik, jehož zájmy byly poškozeny v důsledku činnosti nebo nečinnosti EU nebo jejích zaměstnanců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29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37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- složení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619"/>
            <a:ext cx="10515600" cy="511934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Soudní dvůr EU tvoří </a:t>
            </a:r>
            <a:r>
              <a:rPr lang="cs-CZ" b="1" dirty="0"/>
              <a:t>2 soudy</a:t>
            </a:r>
            <a:r>
              <a:rPr lang="cs-CZ" dirty="0"/>
              <a:t>:</a:t>
            </a:r>
          </a:p>
          <a:p>
            <a:pPr lvl="1"/>
            <a:r>
              <a:rPr lang="cs-CZ" u="sng" dirty="0">
                <a:hlinkClick r:id="rId2"/>
              </a:rPr>
              <a:t>Soudní dvůr</a:t>
            </a:r>
            <a:r>
              <a:rPr lang="cs-CZ" dirty="0"/>
              <a:t> – zabývá se žádostmi o rozhodnutí v předběžné otázce, které mu zasílají vnitrostátní soudy, dále pak některými žalobami na neplatnost a odvoláními.</a:t>
            </a:r>
          </a:p>
          <a:p>
            <a:pPr lvl="1"/>
            <a:endParaRPr lang="cs-CZ" u="sng" dirty="0">
              <a:hlinkClick r:id="" action="ppaction://noaction"/>
            </a:endParaRPr>
          </a:p>
          <a:p>
            <a:pPr lvl="1"/>
            <a:r>
              <a:rPr lang="cs-CZ" u="sng" dirty="0">
                <a:hlinkClick r:id="" action="ppaction://noaction"/>
              </a:rPr>
              <a:t>Tribunál</a:t>
            </a:r>
            <a:r>
              <a:rPr lang="cs-CZ" dirty="0"/>
              <a:t> – rozhoduje v žalobách na neplatnost podaných jednotlivci, podniky a v některých případech státy EU. V praxi to znamená, že tento soud projednává především případy v oblasti hospodářské soutěže, státní pomoci, obchodu, zemědělství a ochranných známek.</a:t>
            </a:r>
          </a:p>
          <a:p>
            <a:pPr marL="0" indent="0">
              <a:buNone/>
            </a:pPr>
            <a:r>
              <a:rPr lang="cs-CZ" dirty="0"/>
              <a:t>Funkční období 6 let s možností prodloužení pro každého  </a:t>
            </a:r>
            <a:r>
              <a:rPr lang="cs-CZ" b="1" dirty="0"/>
              <a:t>soudce a generálního advokáta</a:t>
            </a:r>
            <a:r>
              <a:rPr lang="cs-CZ" dirty="0"/>
              <a:t>. </a:t>
            </a:r>
            <a:r>
              <a:rPr lang="cs-CZ" dirty="0">
                <a:solidFill>
                  <a:srgbClr val="00B050"/>
                </a:solidFill>
              </a:rPr>
              <a:t>Jmenován společně členskými státy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Předseda</a:t>
            </a:r>
            <a:r>
              <a:rPr lang="cs-CZ" dirty="0"/>
              <a:t> každého soudu (orgány ESD)na funkční období 3 let s možností prodloužení </a:t>
            </a:r>
            <a:r>
              <a:rPr lang="cs-CZ" dirty="0">
                <a:solidFill>
                  <a:srgbClr val="00B050"/>
                </a:solidFill>
              </a:rPr>
              <a:t>vybírají jej soudci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251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8426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Evropský soudní dvůr - činnost</a:t>
            </a:r>
            <a:r>
              <a:rPr lang="cs-CZ" dirty="0"/>
              <a:t> </a:t>
            </a:r>
            <a:br>
              <a:rPr lang="cs-CZ" dirty="0"/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3552"/>
            <a:ext cx="10515600" cy="5163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Ke každému případu přidělen jeden soudce (tzv. soudce zpravodaj) a jeden generální advokát. Případy se projednávají ve </a:t>
            </a:r>
            <a:r>
              <a:rPr lang="cs-CZ" b="1" dirty="0"/>
              <a:t>2 fázích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Písemná část</a:t>
            </a:r>
          </a:p>
          <a:p>
            <a:pPr lvl="1"/>
            <a:r>
              <a:rPr lang="cs-CZ" dirty="0"/>
              <a:t>Strany předloží Soudu svá písemná vyjádření</a:t>
            </a:r>
          </a:p>
          <a:p>
            <a:pPr lvl="1"/>
            <a:r>
              <a:rPr lang="cs-CZ" dirty="0"/>
              <a:t>Připomínky - orgány jednotlivých států, orgány EU a někdy i fyzické osoby</a:t>
            </a:r>
          </a:p>
          <a:p>
            <a:pPr lvl="2"/>
            <a:r>
              <a:rPr lang="cs-CZ" dirty="0"/>
              <a:t>Soudce zpravodaj vypracuje shrnutí, </a:t>
            </a:r>
          </a:p>
          <a:p>
            <a:pPr lvl="2"/>
            <a:r>
              <a:rPr lang="cs-CZ" dirty="0"/>
              <a:t>Projednáno na všeobecném zasedání Soudu, který rozhodne:</a:t>
            </a:r>
          </a:p>
          <a:p>
            <a:pPr marL="1714500" lvl="3" indent="-342900">
              <a:buFont typeface="+mj-lt"/>
              <a:buAutoNum type="arabicPeriod"/>
            </a:pPr>
            <a:r>
              <a:rPr lang="cs-CZ" dirty="0"/>
              <a:t>kolik soudců se bude případem zabývat: 3, 5 nebo 15 soudců (tj. všichni soudci), a to podle významu a složitosti případu).</a:t>
            </a:r>
          </a:p>
          <a:p>
            <a:pPr marL="1714500" lvl="3" indent="-342900">
              <a:buFont typeface="+mj-lt"/>
              <a:buAutoNum type="arabicPeriod"/>
            </a:pPr>
            <a:r>
              <a:rPr lang="cs-CZ" dirty="0"/>
              <a:t>zda je nutné uspořádat slyšení (ústní část) a zda je nezbytné oficiální stanovisko generálního advokáta</a:t>
            </a:r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364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7B03B-658E-46F2-B2A5-3DD2CADD9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39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- činnost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569BD2-D2B4-4EB3-9E79-E1FC407C1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1518"/>
            <a:ext cx="10515600" cy="51854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514350" indent="-514350">
              <a:buFont typeface="+mj-lt"/>
              <a:buAutoNum type="arabicPeriod" startAt="2"/>
            </a:pPr>
            <a:r>
              <a:rPr lang="cs-CZ" b="1" dirty="0"/>
              <a:t>Ústní část</a:t>
            </a:r>
            <a:r>
              <a:rPr lang="cs-CZ" dirty="0"/>
              <a:t> – </a:t>
            </a:r>
            <a:r>
              <a:rPr lang="cs-CZ" b="1" dirty="0"/>
              <a:t>veřejné slyšení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Právní zástupci obou stran předloží svůj případ soudcům a generálnímu advokátovi, kteří jim mohou pokládat otázky.</a:t>
            </a:r>
          </a:p>
          <a:p>
            <a:pPr lvl="1"/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Pokud se Soud rozhodl, že je nezbytné stanovisko generálního advokáta, je toto stanovisko vydáno několik týdnů po slyšení.</a:t>
            </a:r>
          </a:p>
          <a:p>
            <a:pPr lvl="1"/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Soudci poté případ projednají a vynesou rozsudek.</a:t>
            </a:r>
          </a:p>
          <a:p>
            <a:pPr marL="914400" lvl="2" indent="0">
              <a:buNone/>
            </a:pPr>
            <a:endParaRPr lang="cs-CZ" b="1" dirty="0"/>
          </a:p>
          <a:p>
            <a:pPr marL="514350" indent="-514350">
              <a:buFont typeface="+mj-lt"/>
              <a:buAutoNum type="arabicPeriod" startAt="2"/>
            </a:pPr>
            <a:r>
              <a:rPr lang="cs-CZ" b="1" dirty="0"/>
              <a:t>Řízení před Tribunálem</a:t>
            </a:r>
          </a:p>
          <a:p>
            <a:pPr lvl="1"/>
            <a:r>
              <a:rPr lang="cs-CZ" dirty="0"/>
              <a:t>Obdobné většinu případů projednávají 3 soudci a neexistuje zde funkce generálního advokáta.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A5550A-D24A-4B97-A61E-5270246BB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A8739A-07E3-431E-9D18-AFF1B1BC8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867E2C-CE41-47C5-90A2-F04FA007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62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DC4FB7-104B-4097-8D5F-73C8C0A47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74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pt-BR" b="1" dirty="0">
                <a:solidFill>
                  <a:srgbClr val="FF0000"/>
                </a:solidFill>
              </a:rPr>
              <a:t>Soudní dvůr EU a </a:t>
            </a:r>
            <a:r>
              <a:rPr lang="cs-CZ" b="1" dirty="0">
                <a:solidFill>
                  <a:srgbClr val="FF0000"/>
                </a:solidFill>
              </a:rPr>
              <a:t>my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8FFBAD-8DBF-415C-B85E-6F03226D7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4737"/>
            <a:ext cx="10515600" cy="504222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Cítíme-li se </a:t>
            </a:r>
            <a:r>
              <a:rPr lang="cs-CZ" b="1" dirty="0"/>
              <a:t>poškozeni v důsledku činnosti nebo nečinnosti orgánu EU</a:t>
            </a:r>
            <a:r>
              <a:rPr lang="cs-CZ" dirty="0"/>
              <a:t> nebo jeho zaměstnanců, lze se obrátit na soud: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Nepřímo</a:t>
            </a:r>
            <a:r>
              <a:rPr lang="cs-CZ" dirty="0"/>
              <a:t> prostřednictvím </a:t>
            </a:r>
            <a:r>
              <a:rPr lang="cs-CZ" b="1" dirty="0"/>
              <a:t>vnitrostátních soudů</a:t>
            </a:r>
            <a:r>
              <a:rPr lang="cs-CZ" dirty="0"/>
              <a:t> 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70C0"/>
                </a:solidFill>
              </a:rPr>
              <a:t>Přímo</a:t>
            </a:r>
            <a:r>
              <a:rPr lang="cs-CZ" dirty="0"/>
              <a:t> u </a:t>
            </a:r>
            <a:r>
              <a:rPr lang="cs-CZ" b="1" dirty="0"/>
              <a:t>Tribunálu</a:t>
            </a:r>
            <a:r>
              <a:rPr lang="cs-CZ" dirty="0"/>
              <a:t> – pokud vás rozhodnutí některého z orgánů EU poškodilo bezprostředně a osobně.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600" dirty="0"/>
              <a:t>Při podání stížnosti je nutno se řídit </a:t>
            </a:r>
            <a:r>
              <a:rPr lang="cs-CZ" sz="3600" u="sng" dirty="0">
                <a:hlinkClick r:id="rId2"/>
              </a:rPr>
              <a:t>oficiálním postupem</a:t>
            </a:r>
            <a:r>
              <a:rPr lang="cs-CZ" sz="3600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E66202-C9C6-48D4-B3E3-7311EA0A8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09.01.2021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A60CD8-FA73-4200-A4A2-C4D455C1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BBF1EC-E171-4EAD-96C9-02DF8ADC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0631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1664</Words>
  <Application>Microsoft Macintosh PowerPoint</Application>
  <PresentationFormat>Širokoúhlá obrazovka</PresentationFormat>
  <Paragraphs>180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Verdana</vt:lpstr>
      <vt:lpstr>Motiv Office</vt:lpstr>
      <vt:lpstr>Evropská unie a sport 2</vt:lpstr>
      <vt:lpstr>Evropský soudní dvůr</vt:lpstr>
      <vt:lpstr>Evropský soudní dvůr – výklad práva EU</vt:lpstr>
      <vt:lpstr> Evropský soudní dvůr - úkoly </vt:lpstr>
      <vt:lpstr>Evropský soudní dvůr - úkoly</vt:lpstr>
      <vt:lpstr>Evropský soudní dvůr - složení</vt:lpstr>
      <vt:lpstr> Evropský soudní dvůr - činnost  </vt:lpstr>
      <vt:lpstr>Evropský soudní dvůr - činnost</vt:lpstr>
      <vt:lpstr> Soudní dvůr EU a my </vt:lpstr>
      <vt:lpstr> Evropský účetní dvůr (EÚD) </vt:lpstr>
      <vt:lpstr>Evropský účetní dvůr (EÚD)</vt:lpstr>
      <vt:lpstr> Evropský účetní dvůr - úkoly </vt:lpstr>
      <vt:lpstr>Evropský účetní dvůr - nezávislý </vt:lpstr>
      <vt:lpstr> Evropská centrální banka (ECB) </vt:lpstr>
      <vt:lpstr> Evropská centrální banka (ECB) </vt:lpstr>
      <vt:lpstr> Evropská centrální banka - Úkoly </vt:lpstr>
      <vt:lpstr> Evropská centrální banka - Úkoly </vt:lpstr>
      <vt:lpstr>  Evropská centrální banka - Složení  </vt:lpstr>
      <vt:lpstr> Evropská centrální banka - Činnost </vt:lpstr>
      <vt:lpstr>Evropská centrální banka - Činnost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Evropská unie a sport 2</dc:title>
  <dc:creator>Jiří Novotný</dc:creator>
  <cp:lastModifiedBy>Daniel Opelík</cp:lastModifiedBy>
  <cp:revision>10</cp:revision>
  <dcterms:created xsi:type="dcterms:W3CDTF">2020-10-14T09:36:20Z</dcterms:created>
  <dcterms:modified xsi:type="dcterms:W3CDTF">2021-01-09T11:02:17Z</dcterms:modified>
</cp:coreProperties>
</file>