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6E648-EDD8-4AE5-A09E-F5AB2ACEF5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Otázky k předmětu Moderní perská literatura 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0DBB37-FAEA-4226-91AB-F8B4D90F88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134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9A712B-CF5C-4FC2-8519-8B045E3FC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Jak byste charakterizovali vývoj moderní perské prózy? Do jakého období byste zařadili vznik moderní povídky?</a:t>
            </a:r>
            <a:b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2800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871608-F461-4EDF-9FC8-C87AFD82A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pPr marL="742950" lvl="1" indent="-285750" rtl="0">
              <a:lnSpc>
                <a:spcPct val="100000"/>
              </a:lnSpc>
              <a:buFont typeface="+mj-lt"/>
              <a:buAutoNum type="arabicPeriod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Charakterizujte období literárního vývoje na sklonku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qádžárské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éry a během vlády Rezy Šáha. </a:t>
            </a:r>
          </a:p>
          <a:p>
            <a:pPr marL="742950" lvl="1" indent="-285750">
              <a:lnSpc>
                <a:spcPct val="100000"/>
              </a:lnSpc>
              <a:buFont typeface="+mj-lt"/>
              <a:buAutoNum type="arabicPeriod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 se projevily v jazyce, tématice literárních děl v éře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Pahlaví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šáhovy edukační reformy, nacionalistické tendence, atd.? </a:t>
            </a:r>
          </a:p>
          <a:p>
            <a:pPr marL="742950" lvl="1" indent="-285750">
              <a:lnSpc>
                <a:spcPct val="100000"/>
              </a:lnSpc>
              <a:buFont typeface="+mj-lt"/>
              <a:buAutoNum type="arabicPeriod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Jaké prozaické žánry se v tomto období prosazují a zamyslete se nad tématy, která řeší? Sociální román, povídka. </a:t>
            </a:r>
          </a:p>
          <a:p>
            <a:pPr marL="742950" lvl="1" indent="-285750">
              <a:lnSpc>
                <a:spcPct val="100000"/>
              </a:lnSpc>
              <a:buFont typeface="+mj-lt"/>
              <a:buAutoNum type="arabicPeriod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Jmenujte autora a dílo, který je pokládat za prvního propagátora žánru moderní povídky. Co podle vás formovalo jeho životní zkušenosti reflektované v tvorbě? Pohovořte podrobněji.</a:t>
            </a: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zakladatele moderní povídky uveďte 4 hlavní typy postav v jeho klíčové práci, charakterizujte je a vysvětlete, proč je jejich stereotypizace důležitá, co tím autor sledoval?</a:t>
            </a: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Jaký autor této éry dodnes vzbuzuje silné emoce, jeho dílo je v Íránu cenzurováno, i když je pokládán za jednoho z nejdůležitějších klasiků perské literatury 30. stol? Pohovořte na téma zmiňovaných kontroverzí, i v jeho díle. Charakterizujte jeho osobnost a dílo. Zamyslete se nad jeho vlivem na další generace tvůrců a čtenářů. 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1123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86603E-215D-43EC-A94A-6F5F2BB73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cs-CZ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Od začátku 20. století dochází k bezprecedentní změně v do té doby poměrně neměnné formě perské poezie. Popište v čem spočívají hlavní charakteristiky změny, jak po stránce formální, tak obsahové.</a:t>
            </a:r>
            <a:b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200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906FF8-ACAE-44D5-8FEF-CA770E1EB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pPr marL="742950" lvl="1" indent="-285750" rtl="0">
              <a:buFont typeface="+mj-lt"/>
              <a:buAutoNum type="arabicPeriod"/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Charakterizuje stručně předchozí období a změny, jež charakterizují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šer´e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Klíčové postavy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šer´e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povídání o některé z nich obšírněji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Jmenujte básnířky této nové epochy a v čem bylo jejich postavení v porovnání s mužskými protějšky obtížnější? Nebo na tom byly stejně?</a:t>
            </a:r>
          </a:p>
          <a:p>
            <a:pPr marL="742950" lvl="1" indent="-285750">
              <a:spcAft>
                <a:spcPts val="800"/>
              </a:spcAft>
              <a:buFont typeface="+mj-lt"/>
              <a:buAutoNum type="arabicPeriod"/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 byste stručně charakterizovali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še´r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nímá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še´r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sepíd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kdo jsou jejich propagátoři?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25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3E8762-5483-4BA9-B3F7-466B43B2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cs-CZ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Prozaická tvorba v 2. období Pahlaví I: V perské moderní literatuře hovoříme o tzv. </a:t>
            </a:r>
            <a:r>
              <a:rPr lang="cs-CZ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ta´ahod-e adabí. Vysvětlete, co se tím míní a charakterizujte tento typ literatury. </a:t>
            </a:r>
            <a:b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200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6EB6CE-7894-4E8A-86AC-E5AC8F052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pPr marL="742950" lvl="1" indent="-285750" rtl="0">
              <a:lnSpc>
                <a:spcPct val="100000"/>
              </a:lnSpc>
              <a:buFont typeface="+mj-lt"/>
              <a:buAutoNum type="arabicPeriod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 byste stručně charakterizovali tvorbu v 2. éře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Pahlaví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obecně. 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0000"/>
              </a:lnSpc>
              <a:buFont typeface="+mj-lt"/>
              <a:buAutoNum type="arabicPeriod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Proč se tolik autorů uchyluje k TA a jak jsou přijímání čtenářstvem, v oficiálním úzu, mezi sebou navzájem? </a:t>
            </a:r>
          </a:p>
          <a:p>
            <a:pPr marL="742950" lvl="1" indent="-285750">
              <a:lnSpc>
                <a:spcPct val="100000"/>
              </a:lnSpc>
              <a:buFont typeface="+mj-lt"/>
              <a:buAutoNum type="arabicPeriod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Jaká významná literární akce s politickým přesahem se konala po 2. světové válce a měla vliv na následnou ideologizaci literatury? </a:t>
            </a:r>
            <a:endParaRPr lang="cs-CZ" sz="17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0000"/>
              </a:lnSpc>
              <a:buFont typeface="+mj-lt"/>
              <a:buAutoNum type="arabicPeriod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Jaké téma, do té doby poměrně kritické pojímané vůči jedné konkrétní společenské skupině, se po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ábádánské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krizi a později začíná opět revidovat? Jaký byl k tomu podle vás důvod?</a:t>
            </a:r>
          </a:p>
          <a:p>
            <a:pPr marL="742950" lvl="1" indent="-285750">
              <a:lnSpc>
                <a:spcPct val="100000"/>
              </a:lnSpc>
              <a:buFont typeface="+mj-lt"/>
              <a:buAutoNum type="arabicPeriod"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 se jmenovala zaštiťující organizace sdružující spisovatele éry </a:t>
            </a:r>
            <a:r>
              <a:rPr lang="cs-CZ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Pahlaví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ale přetrvávající dodnes? </a:t>
            </a:r>
          </a:p>
          <a:p>
            <a:pPr marL="742950" lvl="1" indent="-28575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 charakteristice díla/života jednoho vybraného autora charakterizujte téma TA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5889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7CCAE2-61BD-45D3-BA3B-948AF62D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cs-CZ" sz="2800" b="1" dirty="0"/>
              <a:t>10. Prozaická tvorba v 2. období </a:t>
            </a:r>
            <a:r>
              <a:rPr lang="cs-CZ" sz="2800" b="1" dirty="0" err="1"/>
              <a:t>Pahlaví</a:t>
            </a:r>
            <a:r>
              <a:rPr lang="cs-CZ" sz="2800" b="1" dirty="0"/>
              <a:t> II. Pohovořte o literárních trendech této doby v próze, orientujte se dle otázek níže</a:t>
            </a:r>
            <a:endParaRPr lang="cs-CZ" sz="2800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E23FD8-F13F-47BA-916E-A6A02B095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pPr lvl="1"/>
            <a:r>
              <a:rPr lang="cs-CZ" dirty="0"/>
              <a:t>Jak byste stručně charakterizovali tvorbu v 2. éře </a:t>
            </a:r>
            <a:r>
              <a:rPr lang="cs-CZ" dirty="0" err="1"/>
              <a:t>Pahlaví</a:t>
            </a:r>
            <a:r>
              <a:rPr lang="cs-CZ" dirty="0"/>
              <a:t> </a:t>
            </a:r>
            <a:r>
              <a:rPr lang="cs-CZ" b="1" dirty="0"/>
              <a:t>obecně. </a:t>
            </a:r>
            <a:endParaRPr lang="cs-CZ" dirty="0"/>
          </a:p>
          <a:p>
            <a:pPr lvl="1"/>
            <a:r>
              <a:rPr lang="cs-CZ" dirty="0"/>
              <a:t>Jmenujte autorku, která působila v éře </a:t>
            </a:r>
            <a:r>
              <a:rPr lang="cs-CZ" dirty="0" err="1"/>
              <a:t>Pahlaví</a:t>
            </a:r>
            <a:r>
              <a:rPr lang="cs-CZ" dirty="0"/>
              <a:t> a </a:t>
            </a:r>
            <a:r>
              <a:rPr lang="cs-CZ" dirty="0" err="1"/>
              <a:t>zasložila</a:t>
            </a:r>
            <a:r>
              <a:rPr lang="cs-CZ" dirty="0"/>
              <a:t> se svým životem a dílem o mnohá prvenství na poli literatury. </a:t>
            </a:r>
          </a:p>
          <a:p>
            <a:pPr lvl="1"/>
            <a:r>
              <a:rPr lang="cs-CZ" b="1" dirty="0"/>
              <a:t>Jmenujte autora a pohovořte o něm podrobněji, který vnáší do žánru moderní povídky inovativní žánrové,  jazykové a tematické prvky.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512AE9-B244-4778-84EF-D4761DCB8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cs-CZ" sz="3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 Porevoluční literatura I: Literatura posvátné obrany</a:t>
            </a:r>
            <a:br>
              <a:rPr lang="cs-CZ" sz="3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310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46A239-3D1F-4DFE-AD20-4B472FB31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pPr marL="742950" lvl="1" indent="-285750"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Pokuste se tento nový literární žánr blíže charakterizovat.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 probíhala Chomejního „kulturní revoluce“ a jaký měla dopad na íránskou společnost, literaturu…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Vysvětlete pojmy: </a:t>
            </a:r>
            <a:r>
              <a:rPr lang="ar-S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ادبیات مقاومت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r-S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جنگ تحمیلی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ar-S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رزشهای انقلاب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ادبیات تهییجی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Vyberte si některého z představitelů(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lek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tohoto žánru a pohovořte o něm/ní blíže</a:t>
            </a:r>
          </a:p>
          <a:p>
            <a:pPr marL="742950" lvl="1" indent="-285750"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Mohli byste na některém z autorů tohoto žánrů ilustrovat názorové změny a přerody, které souvisejí s takto angažovanou literaturou?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83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6D33E-2B56-48BA-A8D6-95341A3A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Porevoluční literatura II: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A0FAA1-7FD1-40C4-926F-1A20B5FA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22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ADCD50-BB1D-4243-ABD6-DCFF940E8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cs-CZ" sz="3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Překlady k: Seminář klasické perské literatury:</a:t>
            </a:r>
            <a:endParaRPr lang="cs-CZ" sz="360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6F5474-E6AD-403E-B203-B36E0B442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cs-CZ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Sa´dí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ar-SA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بنى‌آدم</a:t>
            </a:r>
            <a:r>
              <a:rPr lang="cs-CZ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(stačí tato , alternativně verše z </a:t>
            </a:r>
            <a:r>
              <a:rPr lang="cs-CZ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Bústánu</a:t>
            </a:r>
            <a:r>
              <a:rPr lang="cs-CZ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cs-CZ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Háfez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a-IR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اگر آن ترک شیرازی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(alespoň 1. čtyři </a:t>
            </a:r>
            <a:r>
              <a:rPr lang="cs-CZ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dvojverše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cs-CZ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Džámí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ar-SA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ملاقات پير کار ديده با جوان نورسيده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(1. 5 </a:t>
            </a:r>
            <a:r>
              <a:rPr lang="cs-CZ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dvojveršů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rabicParenR"/>
            </a:pPr>
            <a:r>
              <a:rPr lang="cs-CZ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Obejd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</a:t>
            </a:r>
            <a:r>
              <a:rPr lang="cs-CZ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Zákání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ar-SA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شخصي دعوي خدايي مي‌كرد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…..(stačí tato </a:t>
            </a:r>
            <a:r>
              <a:rPr lang="cs-CZ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resále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5) </a:t>
            </a:r>
            <a:r>
              <a:rPr lang="cs-CZ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Džamalžáde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Fársí </a:t>
            </a:r>
            <a:r>
              <a:rPr lang="cs-CZ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šekar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ast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1 strana i s úpravami na hodině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89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FAAF5-108C-4ADC-AFE2-701FCDB2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Moderní literatura zk termíny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D2ED52-779C-4DAC-85D7-A94B6609C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 11. 1. : 8.30 Markéta                                        ÚT 12.1.     9.15 Bořek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9.15  Ema                                                                   10.00 Prokop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10.00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Verča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10.45 Vojta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10.45 Mariana                                                            11.30 Ondra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otázky okruhové - širší - předpokládá se, že se o nich rozhovoříte na  20 min (+10 min diskuze)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4399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9157D5-A06C-4C0B-A96E-D061EE5BE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cs-CZ" sz="4400" b="1">
                <a:solidFill>
                  <a:srgbClr val="2A1A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Jak se mění perská klasická literatura v 19. stol?</a:t>
            </a:r>
            <a:r>
              <a:rPr lang="cs-CZ" sz="4400">
                <a:solidFill>
                  <a:srgbClr val="2A1A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cs-CZ" sz="4400">
                <a:solidFill>
                  <a:srgbClr val="2A1A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4400">
              <a:solidFill>
                <a:srgbClr val="2A1A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C310B-A20E-462F-A999-DC428E484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pPr marL="742950" lvl="1" indent="-285750" rtl="0">
              <a:buFont typeface="+mj-lt"/>
              <a:buAutoNum type="arabicPeriod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Jaké historické/společenské/kulturní události/jevy sehrály roli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rtl="0">
              <a:buFont typeface="+mj-lt"/>
              <a:buAutoNum type="arabicPeriod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Literatura přechází do fáze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bázgašt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definujte</a:t>
            </a:r>
          </a:p>
          <a:p>
            <a:pPr marL="742950" lvl="1" indent="-285750">
              <a:buFont typeface="+mj-lt"/>
              <a:buAutoNum type="arabicPeriod" startAt="2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 hlediska přesahu literatury (poezie) – popište charakter poezie v této době (na co reaguje, co obsahuje, jaká témata)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+mj-lt"/>
              <a:buAutoNum type="arabicPeriod" startAt="2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Změny ve formě a stylu - jsou odněkud řízeny? Lze o tomto takto uvažovat?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+mj-lt"/>
              <a:buAutoNum type="arabicPeriod" startAt="2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Dochází k nějaké žánrové obměně?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Jaké jsou klíčové postavy tohoto vývoje?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70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342BC84-A7C5-4DD1-B376-A1D4FA81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cs-CZ" sz="3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Jak se žánrově proměňuje perská literatura v 19. stol.? </a:t>
            </a:r>
            <a:br>
              <a:rPr lang="cs-CZ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3600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4CA4B2-F91C-41BE-B851-4CB1C4F26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pPr marL="742950" lvl="1" indent="-285750" rtl="0">
              <a:lnSpc>
                <a:spcPct val="100000"/>
              </a:lnSpc>
              <a:buFont typeface="+mj-lt"/>
              <a:buAutoNum type="arabicPeriod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rozvinutí 1.4.</a:t>
            </a:r>
          </a:p>
          <a:p>
            <a:pPr marL="742950" lvl="1" indent="-285750">
              <a:lnSpc>
                <a:spcPct val="100000"/>
              </a:lnSpc>
              <a:buFont typeface="+mj-lt"/>
              <a:buAutoNum type="arabicPeriod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aký žánr v 19. stol. převládal?</a:t>
            </a:r>
          </a:p>
          <a:p>
            <a:pPr marL="742950" lvl="1" indent="-285750">
              <a:lnSpc>
                <a:spcPct val="100000"/>
              </a:lnSpc>
              <a:buFont typeface="+mj-lt"/>
              <a:buAutoNum type="arabicPeriod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ohovořte o určitém žánru jiném než poezie podrobněji (klíčové postavy, historické a intelektuální pozadí</a:t>
            </a:r>
          </a:p>
          <a:p>
            <a:pPr marL="742950" lvl="1" indent="-285750">
              <a:lnSpc>
                <a:spcPct val="100000"/>
              </a:lnSpc>
              <a:buFont typeface="+mj-lt"/>
              <a:buAutoNum type="arabicPeriod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jakých vlivech na změnu dominantního žánru můžeme hovořit</a:t>
            </a:r>
          </a:p>
          <a:p>
            <a:pPr marL="742950" lvl="1" indent="-285750">
              <a:lnSpc>
                <a:spcPct val="100000"/>
              </a:lnSpc>
              <a:buFont typeface="+mj-lt"/>
              <a:buAutoNum type="arabicPeriod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změny literární tradice v 19. stol. mělo vliv i pronikání překladů ze Západu – charakterizujte druh překladů, z jakých literatur, o jaká díla se především jednalo </a:t>
            </a:r>
          </a:p>
          <a:p>
            <a:pPr marL="742950" lvl="1" indent="-285750">
              <a:lnSpc>
                <a:spcPct val="100000"/>
              </a:lnSpc>
              <a:buFont typeface="+mj-lt"/>
              <a:buAutoNum type="arabicPeriod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Jaké významné dílo perské literatury na přelomu klasické a moderní éry má dvojitý status – překladového díla a zároveň původního? 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4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B45FAD-42FD-471B-9717-2CBF0137E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cs-CZ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Jak byste charakterizovali literaturu v období bázgaštu – a je tato otázka vůbec relevantní?</a:t>
            </a:r>
            <a:endParaRPr lang="cs-CZ" sz="200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985B37-FCE5-4A0A-B3E2-69AB39780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pPr marL="228600">
              <a:lnSpc>
                <a:spcPct val="100000"/>
              </a:lnSpc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3.1. popište historicko-společenské pozadí – mělo podle vás vliv? </a:t>
            </a:r>
          </a:p>
          <a:p>
            <a:pPr marL="228600">
              <a:lnSpc>
                <a:spcPct val="100000"/>
              </a:lnSpc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    na jaké jevy v literatuře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bázgašt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reaguje  </a:t>
            </a:r>
          </a:p>
          <a:p>
            <a:pPr marL="228600">
              <a:lnSpc>
                <a:spcPct val="100000"/>
              </a:lnSpc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3.3. proč podle vás dochází k literárnímu návratu zjednodušení?</a:t>
            </a:r>
          </a:p>
          <a:p>
            <a:pPr marL="228600">
              <a:lnSpc>
                <a:spcPct val="100000"/>
              </a:lnSpc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3.4. co se konkrétně mění – forma, obsah?</a:t>
            </a:r>
          </a:p>
          <a:p>
            <a:pPr marL="228600">
              <a:lnSpc>
                <a:spcPct val="100000"/>
              </a:lnSpc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3.5.  Existuje dodnes literatura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bázgaštu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228600">
              <a:lnSpc>
                <a:spcPct val="100000"/>
              </a:lnSpc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3.6. „historie“ termínu</a:t>
            </a:r>
          </a:p>
          <a:p>
            <a:pPr marL="228600">
              <a:lnSpc>
                <a:spcPct val="100000"/>
              </a:lnSpc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3.7.  proč v souvislosti s 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bázgaštem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hovoříme o střetu mezi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še´r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klásík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šer´e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</a:t>
            </a: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</a:p>
          <a:p>
            <a:pPr marL="228600">
              <a:lnSpc>
                <a:spcPct val="100000"/>
              </a:lnSpc>
              <a:spcAft>
                <a:spcPts val="800"/>
              </a:spcAft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3.8. na zač. 30. stol v souvislosti s revolučním děním dochází k používání i do té doby upozaděných básnických forem – jakých a PROČ?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55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F4D4F5-DDD2-414E-AE9C-8C872FCDD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cs-CZ" sz="2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V rozmachu nových směrů v perské literatuře sehrálo významnou roli  šíření knihtisku. Pohovořte na toto téma. </a:t>
            </a:r>
            <a:br>
              <a:rPr lang="cs-CZ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280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6D18E-D891-48D9-BF0B-5FA53B771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pPr marL="742950" lvl="1" indent="-285750" rtl="0">
              <a:buFont typeface="+mj-lt"/>
              <a:buAutoNum type="arabicPeriod"/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Kdy (aspoň přibližně) a kde se začalo tisknout? Jaké bylo specifikum perské tiskařské výroby?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 vypadaly první tiskoviny a noviny? Kdy asi tak vycházely v pravidelné podobě</a:t>
            </a:r>
            <a:r>
              <a:rPr lang="cs-CZ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Jaké bylo jedno z prvních tištěných děl, které bylo psáno v zahraniční a bylo vydáváno v zahraniční a je de facto i příkladem nového žánru v perské literatuře? 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Perský tisk v zahraničí – zamyslete se nad tím, jakou roli sehrál – i s ohledem na pozdější působení íránských intelektuálů v zahraničí. Jaká byla hlavní centra působnosti (města, země)? Měli podle vás tyto tiskoviny v Íránu nějaký přesah? Jak se šířily</a:t>
            </a:r>
          </a:p>
          <a:p>
            <a:pPr marL="274320" indent="0">
              <a:spcAft>
                <a:spcPts val="800"/>
              </a:spcAft>
              <a:buNone/>
            </a:pPr>
            <a:endParaRPr lang="cs-CZ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73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4FFA59-7596-46D4-B3A8-E8579F36D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cs-CZ" sz="33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Nové myšlenkové vlivy v Persii a jejich reflexe v literatuře (19. stol.)</a:t>
            </a:r>
            <a:endParaRPr lang="cs-CZ" sz="330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044C95-62E2-4000-96F5-E03DD4D90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6195" y="447675"/>
            <a:ext cx="6881005" cy="6238875"/>
          </a:xfrm>
        </p:spPr>
        <p:txBody>
          <a:bodyPr anchor="ctr">
            <a:normAutofit/>
          </a:bodyPr>
          <a:lstStyle/>
          <a:p>
            <a:pPr lvl="1">
              <a:lnSpc>
                <a:spcPct val="100000"/>
              </a:lnSpc>
            </a:pPr>
            <a:r>
              <a:rPr lang="cs-CZ" dirty="0"/>
              <a:t>Jaké vás napadají? Odkud z ciziny přicházejí? A jak se do Íránu dostávají?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Jmenujte autora, který bývá prezentován jako “otec“ perského nacionalismu, i když se také zapsal do historie perské literatury (v čem?) -  v čem spočívala jako etnická zkušenost? V čem jeho literární inovace?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Kdo vnáší do perského prostředí modernizační koncepce i v oblasti státního uspořádání? Jakým způsobem se zapsal do inovace jazykového úzu? 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Která dvě prozaická  díla, obě persko-zahraniční, i když odlišným způsobem, měla na zač. 20. stol. vliv na změnu prozaického stylu, přiváděla čtenáře k próze a měla vliv na sociální a poltické uvědomění Peršanů, předvoj revoluce? 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Existovaly nějaké vzdělávací/kulturní instituce, náboženské nebo světské, které šíření nových myšlenek např. ze Západu napomáhaly, a pokud ano, jak?</a:t>
            </a:r>
          </a:p>
          <a:p>
            <a:pPr>
              <a:lnSpc>
                <a:spcPct val="100000"/>
              </a:lnSpc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76648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BBDFE6-7E3B-494E-B00A-874C48F96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1" y="1078378"/>
            <a:ext cx="3915228" cy="4701244"/>
          </a:xfrm>
        </p:spPr>
        <p:txBody>
          <a:bodyPr anchor="ctr">
            <a:normAutofit/>
          </a:bodyPr>
          <a:lstStyle/>
          <a:p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cs-C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Která dvě prozaická  díla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cs-C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obě persko-zahraniční, i když odlišným způsobem) působila na zač. 20. stol. na změnu prozaického stylu, přiváděla čtenáře k próze a měla vliv na sociální a politické uvědomění Peršanů, byla předvojem revoluce? Popište je podrobněji</a:t>
            </a:r>
            <a:b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BFA48B-95A4-4FF9-9F02-51DEA2105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pPr marL="742950" lvl="1" indent="-285750" rtl="0"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Charakterizujte období (historické, společenské, kulturní), v němž vznikala</a:t>
            </a:r>
          </a:p>
          <a:p>
            <a:pPr marL="742950" lvl="1" indent="-285750" rtl="0"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čem se od sebe obě díla liší? V čem se protínají?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 byste obě díla charakterizovaly žánrově? Jak z hlediska autorství? – cokoliv vás napadne k autorům a místům vzniku děl….</a:t>
            </a:r>
          </a:p>
          <a:p>
            <a:pPr marL="742950" lvl="1" indent="-285750"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Jaký byl účel nebo inspirace vzniku obou děl?</a:t>
            </a:r>
          </a:p>
          <a:p>
            <a:pPr marL="742950" lvl="1" indent="-285750"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Jaké žánrové, formální a obsahové změny v perské literatuře lze na těchto dvou dílech manifestovat?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52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1500</Words>
  <Application>Microsoft Office PowerPoint</Application>
  <PresentationFormat>Širokoúhlá obrazovka</PresentationFormat>
  <Paragraphs>83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Impact</vt:lpstr>
      <vt:lpstr>Times New Roman</vt:lpstr>
      <vt:lpstr>Odznáček</vt:lpstr>
      <vt:lpstr>Otázky k předmětu Moderní perská literatura </vt:lpstr>
      <vt:lpstr>Překlady k: Seminář klasické perské literatury:</vt:lpstr>
      <vt:lpstr>Moderní literatura zk termíny</vt:lpstr>
      <vt:lpstr>1. Jak se mění perská klasická literatura v 19. stol?  </vt:lpstr>
      <vt:lpstr>2. Jak se žánrově proměňuje perská literatura v 19. stol.?  </vt:lpstr>
      <vt:lpstr>3. Jak byste charakterizovali literaturu v období bázgaštu – a je tato otázka vůbec relevantní?</vt:lpstr>
      <vt:lpstr>4. V rozmachu nových směrů v perské literatuře sehrálo významnou roli  šíření knihtisku. Pohovořte na toto téma.  </vt:lpstr>
      <vt:lpstr>5. Nové myšlenkové vlivy v Persii a jejich reflexe v literatuře (19. stol.)</vt:lpstr>
      <vt:lpstr>6. Která dvě prozaická  díla (obě persko-zahraniční, i když odlišným způsobem) působila na zač. 20. stol. na změnu prozaického stylu, přiváděla čtenáře k próze a měla vliv na sociální a politické uvědomění Peršanů, byla předvojem revoluce? Popište je podrobněji </vt:lpstr>
      <vt:lpstr>7. Jak byste charakterizovali vývoj moderní perské prózy? Do jakého období byste zařadili vznik moderní povídky? </vt:lpstr>
      <vt:lpstr>8. Od začátku 20. století dochází k bezprecedentní změně v do té doby poměrně neměnné formě perské poezie. Popište v čem spočívají hlavní charakteristiky změny, jak po stránce formální, tak obsahové. </vt:lpstr>
      <vt:lpstr>9. Prozaická tvorba v 2. období Pahlaví I: V perské moderní literatuře hovoříme o tzv. ta´ahod-e adabí. Vysvětlete, co se tím míní a charakterizujte tento typ literatury.  </vt:lpstr>
      <vt:lpstr>10. Prozaická tvorba v 2. období Pahlaví II. Pohovořte o literárních trendech této doby v próze, orientujte se dle otázek níže</vt:lpstr>
      <vt:lpstr>11. Porevoluční literatura I: Literatura posvátné obrany </vt:lpstr>
      <vt:lpstr>Porevoluční literatura II: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Otázky k předmětu Moderní perská literatura </dc:title>
  <dc:creator>Zuzana Kříhová</dc:creator>
  <cp:lastModifiedBy>Zuzana Kříhová</cp:lastModifiedBy>
  <cp:revision>1</cp:revision>
  <dcterms:created xsi:type="dcterms:W3CDTF">2021-01-05T09:33:14Z</dcterms:created>
  <dcterms:modified xsi:type="dcterms:W3CDTF">2021-01-05T09:35:35Z</dcterms:modified>
</cp:coreProperties>
</file>