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58" r:id="rId5"/>
    <p:sldId id="261" r:id="rId6"/>
    <p:sldId id="266" r:id="rId7"/>
    <p:sldId id="262" r:id="rId8"/>
    <p:sldId id="264" r:id="rId9"/>
    <p:sldId id="263" r:id="rId10"/>
    <p:sldId id="267" r:id="rId11"/>
    <p:sldId id="268" r:id="rId12"/>
    <p:sldId id="274" r:id="rId13"/>
    <p:sldId id="270" r:id="rId14"/>
    <p:sldId id="271" r:id="rId15"/>
    <p:sldId id="275" r:id="rId16"/>
    <p:sldId id="272" r:id="rId17"/>
    <p:sldId id="273" r:id="rId18"/>
    <p:sldId id="276" r:id="rId19"/>
    <p:sldId id="278" r:id="rId20"/>
    <p:sldId id="279" r:id="rId21"/>
    <p:sldId id="277" r:id="rId22"/>
    <p:sldId id="280" r:id="rId23"/>
    <p:sldId id="281" r:id="rId24"/>
    <p:sldId id="260" r:id="rId25"/>
    <p:sldId id="25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Kvíz názvosloví (česko-německé, exonyma)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Kurz Historická geografie I</a:t>
            </a:r>
          </a:p>
        </p:txBody>
      </p:sp>
    </p:spTree>
    <p:extLst>
      <p:ext uri="{BB962C8B-B14F-4D97-AF65-F5344CB8AC3E}">
        <p14:creationId xmlns:p14="http://schemas.microsoft.com/office/powerpoint/2010/main" val="325340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28" y="783905"/>
            <a:ext cx="10058400" cy="5232656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7701054" y="3339848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10998678" y="3068966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4880215" y="2801546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5656593" y="2568633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6640004" y="3698694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1086928" y="3705283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1481408" y="98999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7701054" y="2249456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102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49" y="936685"/>
            <a:ext cx="9238891" cy="4806325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5647967" y="357384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9635704" y="3043086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4155596" y="2853305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4802578" y="2560007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6538468" y="3277425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634042" y="357384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950883" y="1153901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6685118" y="2292588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9980762" y="936685"/>
            <a:ext cx="154412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 smtClean="0"/>
              <a:t>Broumov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Hostinné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Jilemnice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Liberec</a:t>
            </a:r>
          </a:p>
          <a:p>
            <a:r>
              <a:rPr lang="cs-CZ" sz="2400" dirty="0" smtClean="0"/>
              <a:t>Mnichovo Hradiště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Trutnov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Vrchlabí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Žacléř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9012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</a:t>
            </a:r>
            <a:r>
              <a:rPr lang="cs-CZ" dirty="0" smtClean="0"/>
              <a:t>everní Čechy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728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920" y="605026"/>
            <a:ext cx="8686801" cy="5685906"/>
          </a:xfrm>
          <a:prstGeom prst="rect">
            <a:avLst/>
          </a:prstGeom>
        </p:spPr>
      </p:pic>
      <p:sp>
        <p:nvSpPr>
          <p:cNvPr id="4" name="Ovál 3"/>
          <p:cNvSpPr/>
          <p:nvPr/>
        </p:nvSpPr>
        <p:spPr>
          <a:xfrm>
            <a:off x="6217310" y="4160445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3560374" y="2909615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9728261" y="4281215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6217310" y="3177034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2076631" y="448824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4535159" y="5333637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7692428" y="448824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7908088" y="3030385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8284776" y="5394022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445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14" y="613653"/>
            <a:ext cx="8686801" cy="5685906"/>
          </a:xfrm>
          <a:prstGeom prst="rect">
            <a:avLst/>
          </a:prstGeom>
        </p:spPr>
      </p:pic>
      <p:sp>
        <p:nvSpPr>
          <p:cNvPr id="4" name="Ovál 3"/>
          <p:cNvSpPr/>
          <p:nvPr/>
        </p:nvSpPr>
        <p:spPr>
          <a:xfrm>
            <a:off x="5294284" y="4160445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2645974" y="2903502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8848367" y="4312120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5287636" y="3179548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1205363" y="448824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3638012" y="5368143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6812533" y="4430377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6959183" y="3058778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9734555" y="613653"/>
            <a:ext cx="166489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 smtClean="0"/>
              <a:t>Český Dub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Česká Lípa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Děčín</a:t>
            </a:r>
          </a:p>
          <a:p>
            <a:r>
              <a:rPr lang="cs-CZ" sz="2400" dirty="0" smtClean="0"/>
              <a:t>Jablonné v Podještědí</a:t>
            </a:r>
          </a:p>
          <a:p>
            <a:pPr>
              <a:lnSpc>
                <a:spcPct val="150000"/>
              </a:lnSpc>
            </a:pPr>
            <a:r>
              <a:rPr lang="cs-CZ" sz="2400" dirty="0" err="1" smtClean="0"/>
              <a:t>Kuřivody</a:t>
            </a:r>
            <a:endParaRPr lang="cs-CZ" sz="2400" dirty="0" smtClean="0"/>
          </a:p>
          <a:p>
            <a:pPr>
              <a:lnSpc>
                <a:spcPct val="150000"/>
              </a:lnSpc>
            </a:pPr>
            <a:r>
              <a:rPr lang="cs-CZ" sz="2400" dirty="0" smtClean="0"/>
              <a:t>Mimoň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Nový Bor</a:t>
            </a:r>
          </a:p>
          <a:p>
            <a:r>
              <a:rPr lang="cs-CZ" sz="2400" dirty="0" smtClean="0"/>
              <a:t>Ústí nad Labem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Úštěk</a:t>
            </a:r>
            <a:endParaRPr lang="cs-CZ" sz="2400" dirty="0"/>
          </a:p>
        </p:txBody>
      </p:sp>
      <p:sp>
        <p:nvSpPr>
          <p:cNvPr id="12" name="Ovál 11"/>
          <p:cNvSpPr/>
          <p:nvPr/>
        </p:nvSpPr>
        <p:spPr>
          <a:xfrm>
            <a:off x="7327242" y="5368143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330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</a:t>
            </a:r>
            <a:r>
              <a:rPr lang="cs-CZ" dirty="0" smtClean="0"/>
              <a:t>everozápadní Čechy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359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313" y="720646"/>
            <a:ext cx="10058400" cy="5465134"/>
          </a:xfrm>
          <a:prstGeom prst="rect">
            <a:avLst/>
          </a:prstGeom>
        </p:spPr>
      </p:pic>
      <p:sp>
        <p:nvSpPr>
          <p:cNvPr id="3" name="Ovál 2"/>
          <p:cNvSpPr/>
          <p:nvPr/>
        </p:nvSpPr>
        <p:spPr>
          <a:xfrm>
            <a:off x="1593552" y="5169736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vál 3"/>
          <p:cNvSpPr/>
          <p:nvPr/>
        </p:nvSpPr>
        <p:spPr>
          <a:xfrm>
            <a:off x="4138343" y="3651487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4065018" y="2236755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9064027" y="3332443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6829785" y="2892362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9918042" y="813396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5777362" y="427258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2551083" y="5169736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4138343" y="3013132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90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96" y="919373"/>
            <a:ext cx="9104624" cy="4946909"/>
          </a:xfrm>
          <a:prstGeom prst="rect">
            <a:avLst/>
          </a:prstGeom>
        </p:spPr>
      </p:pic>
      <p:sp>
        <p:nvSpPr>
          <p:cNvPr id="3" name="Ovál 2"/>
          <p:cNvSpPr/>
          <p:nvPr/>
        </p:nvSpPr>
        <p:spPr>
          <a:xfrm>
            <a:off x="981077" y="4971328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vál 3"/>
          <p:cNvSpPr/>
          <p:nvPr/>
        </p:nvSpPr>
        <p:spPr>
          <a:xfrm>
            <a:off x="3258449" y="357384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3185124" y="2297140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7735559" y="3272057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8555068" y="1020430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4707686" y="4100061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1860970" y="4991094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3258449" y="3004506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5682472" y="2762966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9808234" y="919373"/>
            <a:ext cx="17856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Boží Dar</a:t>
            </a:r>
          </a:p>
          <a:p>
            <a:pPr>
              <a:lnSpc>
                <a:spcPct val="150000"/>
              </a:lnSpc>
            </a:pPr>
            <a:r>
              <a:rPr lang="cs-CZ" sz="2400" dirty="0" err="1" smtClean="0"/>
              <a:t>Doupov</a:t>
            </a:r>
            <a:endParaRPr lang="cs-CZ" sz="2400" dirty="0" smtClean="0"/>
          </a:p>
          <a:p>
            <a:pPr>
              <a:lnSpc>
                <a:spcPct val="150000"/>
              </a:lnSpc>
            </a:pPr>
            <a:r>
              <a:rPr lang="cs-CZ" sz="2400" dirty="0" smtClean="0"/>
              <a:t>Jáchymov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Kadaň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Loket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Most</a:t>
            </a:r>
          </a:p>
          <a:p>
            <a:r>
              <a:rPr lang="cs-CZ" sz="2400" dirty="0" smtClean="0"/>
              <a:t>Ostrov nad Ohří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Sokolov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Žatec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3471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jihozápadní Čechy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243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47" y="417033"/>
            <a:ext cx="5887489" cy="355974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482" y="2070340"/>
            <a:ext cx="5259527" cy="4317522"/>
          </a:xfrm>
          <a:prstGeom prst="rect">
            <a:avLst/>
          </a:prstGeom>
        </p:spPr>
      </p:pic>
      <p:sp>
        <p:nvSpPr>
          <p:cNvPr id="15" name="Ovál 14"/>
          <p:cNvSpPr/>
          <p:nvPr/>
        </p:nvSpPr>
        <p:spPr>
          <a:xfrm>
            <a:off x="3016910" y="1949570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vál 15"/>
          <p:cNvSpPr/>
          <p:nvPr/>
        </p:nvSpPr>
        <p:spPr>
          <a:xfrm>
            <a:off x="1507287" y="2142316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/>
          <p:cNvSpPr/>
          <p:nvPr/>
        </p:nvSpPr>
        <p:spPr>
          <a:xfrm>
            <a:off x="4077959" y="3047638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vál 17"/>
          <p:cNvSpPr/>
          <p:nvPr/>
        </p:nvSpPr>
        <p:spPr>
          <a:xfrm>
            <a:off x="6812532" y="2366151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/>
          <p:cNvSpPr/>
          <p:nvPr/>
        </p:nvSpPr>
        <p:spPr>
          <a:xfrm>
            <a:off x="6588245" y="3168408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vál 19"/>
          <p:cNvSpPr/>
          <p:nvPr/>
        </p:nvSpPr>
        <p:spPr>
          <a:xfrm>
            <a:off x="7908087" y="4548634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vál 20"/>
          <p:cNvSpPr/>
          <p:nvPr/>
        </p:nvSpPr>
        <p:spPr>
          <a:xfrm>
            <a:off x="10228593" y="5204242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vál 21"/>
          <p:cNvSpPr/>
          <p:nvPr/>
        </p:nvSpPr>
        <p:spPr>
          <a:xfrm>
            <a:off x="10487385" y="6075510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vál 22"/>
          <p:cNvSpPr/>
          <p:nvPr/>
        </p:nvSpPr>
        <p:spPr>
          <a:xfrm>
            <a:off x="7330117" y="3660113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42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909" y="1069675"/>
            <a:ext cx="5045554" cy="4729348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10101533" y="287259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7185804" y="3994031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83" y="1068886"/>
            <a:ext cx="5240518" cy="4730137"/>
          </a:xfrm>
          <a:prstGeom prst="rect">
            <a:avLst/>
          </a:prstGeom>
        </p:spPr>
      </p:pic>
      <p:sp>
        <p:nvSpPr>
          <p:cNvPr id="8" name="Ovál 7"/>
          <p:cNvSpPr/>
          <p:nvPr/>
        </p:nvSpPr>
        <p:spPr>
          <a:xfrm>
            <a:off x="3036499" y="4511616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296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47" y="417033"/>
            <a:ext cx="5887489" cy="355974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482" y="2070340"/>
            <a:ext cx="5259527" cy="4317522"/>
          </a:xfrm>
          <a:prstGeom prst="rect">
            <a:avLst/>
          </a:prstGeom>
        </p:spPr>
      </p:pic>
      <p:sp>
        <p:nvSpPr>
          <p:cNvPr id="15" name="Ovál 14"/>
          <p:cNvSpPr/>
          <p:nvPr/>
        </p:nvSpPr>
        <p:spPr>
          <a:xfrm>
            <a:off x="3016910" y="1949570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vál 15"/>
          <p:cNvSpPr/>
          <p:nvPr/>
        </p:nvSpPr>
        <p:spPr>
          <a:xfrm>
            <a:off x="1507287" y="2142316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/>
          <p:cNvSpPr/>
          <p:nvPr/>
        </p:nvSpPr>
        <p:spPr>
          <a:xfrm>
            <a:off x="4077959" y="3047638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vál 17"/>
          <p:cNvSpPr/>
          <p:nvPr/>
        </p:nvSpPr>
        <p:spPr>
          <a:xfrm>
            <a:off x="6812532" y="2366151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/>
          <p:cNvSpPr/>
          <p:nvPr/>
        </p:nvSpPr>
        <p:spPr>
          <a:xfrm>
            <a:off x="6588245" y="3168408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vál 19"/>
          <p:cNvSpPr/>
          <p:nvPr/>
        </p:nvSpPr>
        <p:spPr>
          <a:xfrm>
            <a:off x="7908087" y="4548634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vál 20"/>
          <p:cNvSpPr/>
          <p:nvPr/>
        </p:nvSpPr>
        <p:spPr>
          <a:xfrm>
            <a:off x="10228593" y="5204242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vál 21"/>
          <p:cNvSpPr/>
          <p:nvPr/>
        </p:nvSpPr>
        <p:spPr>
          <a:xfrm>
            <a:off x="10487385" y="6075510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vál 22"/>
          <p:cNvSpPr/>
          <p:nvPr/>
        </p:nvSpPr>
        <p:spPr>
          <a:xfrm>
            <a:off x="7330117" y="3660113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534838" y="4080294"/>
            <a:ext cx="5811198" cy="332398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dirty="0" smtClean="0"/>
              <a:t>Bor u Tachova</a:t>
            </a:r>
          </a:p>
          <a:p>
            <a:pPr>
              <a:lnSpc>
                <a:spcPct val="150000"/>
              </a:lnSpc>
            </a:pPr>
            <a:r>
              <a:rPr lang="cs-CZ" sz="2000" dirty="0" smtClean="0"/>
              <a:t>Domažlice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Horšovský </a:t>
            </a:r>
            <a:r>
              <a:rPr lang="cs-CZ" sz="2000" dirty="0" smtClean="0"/>
              <a:t>Týn</a:t>
            </a:r>
          </a:p>
          <a:p>
            <a:pPr>
              <a:lnSpc>
                <a:spcPct val="150000"/>
              </a:lnSpc>
            </a:pPr>
            <a:r>
              <a:rPr lang="cs-CZ" sz="2000" dirty="0" smtClean="0"/>
              <a:t>Kašperské Hory</a:t>
            </a:r>
          </a:p>
          <a:p>
            <a:pPr>
              <a:lnSpc>
                <a:spcPct val="150000"/>
              </a:lnSpc>
            </a:pPr>
            <a:endParaRPr lang="cs-CZ" sz="2000" dirty="0"/>
          </a:p>
          <a:p>
            <a:pPr>
              <a:lnSpc>
                <a:spcPct val="150000"/>
              </a:lnSpc>
            </a:pPr>
            <a:endParaRPr lang="cs-CZ" sz="2000" dirty="0" smtClean="0"/>
          </a:p>
          <a:p>
            <a:pPr>
              <a:lnSpc>
                <a:spcPct val="150000"/>
              </a:lnSpc>
            </a:pPr>
            <a:endParaRPr lang="cs-CZ" sz="2000" dirty="0" smtClean="0"/>
          </a:p>
          <a:p>
            <a:pPr>
              <a:lnSpc>
                <a:spcPct val="150000"/>
              </a:lnSpc>
            </a:pPr>
            <a:r>
              <a:rPr lang="cs-CZ" sz="2000" dirty="0" smtClean="0"/>
              <a:t>Kdyně</a:t>
            </a:r>
            <a:endParaRPr lang="cs-CZ" sz="2000" dirty="0"/>
          </a:p>
          <a:p>
            <a:pPr>
              <a:lnSpc>
                <a:spcPct val="150000"/>
              </a:lnSpc>
            </a:pPr>
            <a:r>
              <a:rPr lang="cs-CZ" sz="2000" dirty="0" smtClean="0"/>
              <a:t>Nýrsko</a:t>
            </a:r>
          </a:p>
          <a:p>
            <a:pPr>
              <a:lnSpc>
                <a:spcPct val="150000"/>
              </a:lnSpc>
            </a:pPr>
            <a:r>
              <a:rPr lang="cs-CZ" sz="2000" dirty="0" smtClean="0"/>
              <a:t>Stod</a:t>
            </a:r>
          </a:p>
          <a:p>
            <a:pPr>
              <a:lnSpc>
                <a:spcPct val="150000"/>
              </a:lnSpc>
            </a:pPr>
            <a:r>
              <a:rPr lang="cs-CZ" sz="2000" dirty="0" smtClean="0"/>
              <a:t>Stříbro</a:t>
            </a:r>
          </a:p>
          <a:p>
            <a:pPr>
              <a:lnSpc>
                <a:spcPct val="150000"/>
              </a:lnSpc>
            </a:pPr>
            <a:r>
              <a:rPr lang="cs-CZ" sz="2000" dirty="0" smtClean="0"/>
              <a:t>Sušice</a:t>
            </a:r>
          </a:p>
          <a:p>
            <a:pPr>
              <a:lnSpc>
                <a:spcPct val="150000"/>
              </a:lnSpc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887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</a:t>
            </a:r>
            <a:r>
              <a:rPr lang="cs-CZ" dirty="0" smtClean="0"/>
              <a:t>ižní Čechy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88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95" y="487077"/>
            <a:ext cx="8465646" cy="5896470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4535158" y="3669191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6415716" y="3435312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5639340" y="5109803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3534494" y="5250791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7916713" y="2176822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6415716" y="5592882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5639340" y="456633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79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95" y="487077"/>
            <a:ext cx="8465646" cy="5896470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4535158" y="3669191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6415716" y="3435312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5639340" y="5109803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3534494" y="5250791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7916713" y="2176822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6415716" y="5592882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5639340" y="456633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9345541" y="487077"/>
            <a:ext cx="199819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 smtClean="0"/>
              <a:t>Borovany</a:t>
            </a:r>
          </a:p>
          <a:p>
            <a:pPr algn="just"/>
            <a:r>
              <a:rPr lang="cs-CZ" sz="2400" dirty="0" smtClean="0"/>
              <a:t>České Budějovice</a:t>
            </a:r>
          </a:p>
          <a:p>
            <a:pPr algn="just"/>
            <a:endParaRPr lang="cs-CZ" sz="2400" dirty="0" smtClean="0"/>
          </a:p>
          <a:p>
            <a:r>
              <a:rPr lang="cs-CZ" sz="2400" dirty="0" smtClean="0"/>
              <a:t>Český Krumlov</a:t>
            </a:r>
          </a:p>
          <a:p>
            <a:endParaRPr lang="cs-CZ" sz="2400" dirty="0" smtClean="0"/>
          </a:p>
          <a:p>
            <a:r>
              <a:rPr lang="cs-CZ" sz="2400" dirty="0" smtClean="0"/>
              <a:t>Jindřichův Hradec</a:t>
            </a:r>
          </a:p>
          <a:p>
            <a:endParaRPr lang="cs-CZ" sz="2400" dirty="0" smtClean="0"/>
          </a:p>
          <a:p>
            <a:pPr>
              <a:lnSpc>
                <a:spcPct val="150000"/>
              </a:lnSpc>
            </a:pPr>
            <a:r>
              <a:rPr lang="cs-CZ" sz="2400" dirty="0" smtClean="0"/>
              <a:t>Nové Hrady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Trhové Sviny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Třeboň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9610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Znáte česká exonyma pro tato města?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cs-CZ" sz="3200" dirty="0" smtClean="0"/>
              <a:t>Kaliningrad / </a:t>
            </a:r>
            <a:r>
              <a:rPr lang="cs-CZ" sz="3200" dirty="0" err="1" smtClean="0"/>
              <a:t>Königsberg</a:t>
            </a:r>
            <a:endParaRPr lang="cs-CZ" sz="3200" dirty="0" smtClean="0"/>
          </a:p>
          <a:p>
            <a:r>
              <a:rPr lang="cs-CZ" sz="3200" dirty="0" err="1" smtClean="0"/>
              <a:t>Dohna</a:t>
            </a:r>
            <a:endParaRPr lang="cs-CZ" sz="3200" dirty="0" smtClean="0"/>
          </a:p>
          <a:p>
            <a:r>
              <a:rPr lang="cs-CZ" sz="3200" dirty="0" err="1" smtClean="0"/>
              <a:t>Esztergom</a:t>
            </a:r>
            <a:endParaRPr lang="cs-CZ" sz="3200" dirty="0" smtClean="0"/>
          </a:p>
          <a:p>
            <a:r>
              <a:rPr lang="cs-CZ" sz="3200" dirty="0" smtClean="0"/>
              <a:t>Parkan / </a:t>
            </a:r>
            <a:r>
              <a:rPr lang="cs-CZ" sz="3200" dirty="0" err="1" smtClean="0"/>
              <a:t>Párkány</a:t>
            </a:r>
            <a:endParaRPr lang="cs-CZ" sz="3200" dirty="0" smtClean="0"/>
          </a:p>
          <a:p>
            <a:r>
              <a:rPr lang="cs-CZ" sz="3200" dirty="0" err="1" smtClean="0"/>
              <a:t>Weitra</a:t>
            </a:r>
            <a:endParaRPr lang="cs-CZ" sz="3200" dirty="0" smtClean="0"/>
          </a:p>
          <a:p>
            <a:r>
              <a:rPr lang="cs-CZ" sz="3200" dirty="0" err="1" smtClean="0"/>
              <a:t>Timisoara</a:t>
            </a:r>
            <a:endParaRPr lang="cs-CZ" sz="3200" dirty="0" smtClean="0"/>
          </a:p>
          <a:p>
            <a:r>
              <a:rPr lang="cs-CZ" sz="3200" dirty="0" err="1" smtClean="0"/>
              <a:t>Meinz</a:t>
            </a:r>
            <a:endParaRPr lang="cs-CZ" sz="3200" dirty="0" smtClean="0"/>
          </a:p>
          <a:p>
            <a:r>
              <a:rPr lang="cs-CZ" sz="3200" dirty="0" err="1" smtClean="0"/>
              <a:t>Cluj</a:t>
            </a:r>
            <a:r>
              <a:rPr lang="cs-CZ" sz="3200" dirty="0" smtClean="0"/>
              <a:t> / </a:t>
            </a:r>
            <a:r>
              <a:rPr lang="cs-CZ" sz="3200" dirty="0" err="1" smtClean="0"/>
              <a:t>Klausenburg</a:t>
            </a:r>
            <a:endParaRPr lang="cs-CZ" sz="3200" dirty="0" smtClean="0"/>
          </a:p>
          <a:p>
            <a:r>
              <a:rPr lang="cs-CZ" sz="3200" dirty="0" err="1" smtClean="0"/>
              <a:t>Lwów</a:t>
            </a:r>
            <a:r>
              <a:rPr lang="cs-CZ" sz="3200" dirty="0" smtClean="0"/>
              <a:t> / </a:t>
            </a:r>
            <a:r>
              <a:rPr lang="cs-CZ" sz="3200" dirty="0" err="1" smtClean="0"/>
              <a:t>Lemberg</a:t>
            </a:r>
            <a:endParaRPr lang="cs-CZ" sz="32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4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Která města označují tato exonyma?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cs-CZ" sz="3200" dirty="0" smtClean="0"/>
              <a:t>Celovec</a:t>
            </a:r>
          </a:p>
          <a:p>
            <a:r>
              <a:rPr lang="cs-CZ" sz="3200" dirty="0" smtClean="0"/>
              <a:t>Saská Kamenice</a:t>
            </a:r>
          </a:p>
          <a:p>
            <a:r>
              <a:rPr lang="cs-CZ" sz="3200" dirty="0" smtClean="0"/>
              <a:t>Stoličný Bělehrad</a:t>
            </a:r>
          </a:p>
          <a:p>
            <a:r>
              <a:rPr lang="cs-CZ" sz="3200" dirty="0" smtClean="0"/>
              <a:t>Pětikostelí</a:t>
            </a:r>
          </a:p>
          <a:p>
            <a:r>
              <a:rPr lang="cs-CZ" sz="3200" dirty="0" smtClean="0"/>
              <a:t>Budín</a:t>
            </a:r>
          </a:p>
          <a:p>
            <a:r>
              <a:rPr lang="cs-CZ" sz="3200" dirty="0" err="1" smtClean="0"/>
              <a:t>Prešpurk</a:t>
            </a:r>
            <a:endParaRPr lang="cs-CZ" sz="3200" dirty="0" smtClean="0"/>
          </a:p>
          <a:p>
            <a:r>
              <a:rPr lang="cs-CZ" sz="3200" dirty="0"/>
              <a:t>Suché Kruty</a:t>
            </a:r>
          </a:p>
          <a:p>
            <a:r>
              <a:rPr lang="cs-CZ" sz="3200" dirty="0" smtClean="0"/>
              <a:t>Chotěbuz</a:t>
            </a:r>
          </a:p>
          <a:p>
            <a:r>
              <a:rPr lang="cs-CZ" sz="3200" dirty="0" smtClean="0"/>
              <a:t>Řezno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20044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</a:t>
            </a:r>
            <a:r>
              <a:rPr lang="cs-CZ" dirty="0" smtClean="0"/>
              <a:t>everní Morava a Slezsko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992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94" y="533769"/>
            <a:ext cx="8481049" cy="5699264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3027872" y="361446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3577087" y="501769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4215442" y="1756915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6768861" y="275757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7631502" y="373523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6842186" y="1360100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5466271" y="349369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4362092" y="3882832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5216106" y="1420485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9523562" y="612475"/>
            <a:ext cx="1759789" cy="1324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cs-CZ" sz="2800" dirty="0" smtClean="0"/>
          </a:p>
          <a:p>
            <a:pPr>
              <a:lnSpc>
                <a:spcPct val="150000"/>
              </a:lnSpc>
            </a:pPr>
            <a:endParaRPr lang="cs-CZ" sz="2800" dirty="0"/>
          </a:p>
        </p:txBody>
      </p:sp>
      <p:sp>
        <p:nvSpPr>
          <p:cNvPr id="15" name="Ovál 14"/>
          <p:cNvSpPr/>
          <p:nvPr/>
        </p:nvSpPr>
        <p:spPr>
          <a:xfrm>
            <a:off x="2482072" y="4082807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82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94" y="533769"/>
            <a:ext cx="8481049" cy="5699264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3027872" y="361446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3577087" y="501769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4215442" y="1756915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6768861" y="275757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7631502" y="373523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6842186" y="1360100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5466271" y="349369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4362092" y="3882832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5216106" y="1420485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9523562" y="612475"/>
            <a:ext cx="1759789" cy="5292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200" dirty="0" smtClean="0"/>
              <a:t>Bruntál</a:t>
            </a:r>
          </a:p>
          <a:p>
            <a:pPr>
              <a:lnSpc>
                <a:spcPct val="150000"/>
              </a:lnSpc>
            </a:pPr>
            <a:r>
              <a:rPr lang="cs-CZ" sz="2200" dirty="0" smtClean="0"/>
              <a:t>Krnov</a:t>
            </a:r>
          </a:p>
          <a:p>
            <a:pPr>
              <a:lnSpc>
                <a:spcPct val="150000"/>
              </a:lnSpc>
            </a:pPr>
            <a:r>
              <a:rPr lang="cs-CZ" sz="2200" dirty="0" smtClean="0"/>
              <a:t>Jeseník</a:t>
            </a:r>
            <a:endParaRPr lang="cs-CZ" sz="2200" dirty="0"/>
          </a:p>
          <a:p>
            <a:pPr>
              <a:lnSpc>
                <a:spcPct val="150000"/>
              </a:lnSpc>
            </a:pPr>
            <a:r>
              <a:rPr lang="cs-CZ" sz="2200" dirty="0" smtClean="0"/>
              <a:t>Opava</a:t>
            </a:r>
            <a:endParaRPr lang="cs-CZ" sz="2200" dirty="0"/>
          </a:p>
          <a:p>
            <a:pPr>
              <a:lnSpc>
                <a:spcPct val="150000"/>
              </a:lnSpc>
            </a:pPr>
            <a:r>
              <a:rPr lang="cs-CZ" sz="2200" dirty="0" smtClean="0"/>
              <a:t>Osoblaha</a:t>
            </a:r>
          </a:p>
          <a:p>
            <a:pPr>
              <a:lnSpc>
                <a:spcPct val="150000"/>
              </a:lnSpc>
            </a:pPr>
            <a:r>
              <a:rPr lang="cs-CZ" sz="2200" dirty="0" smtClean="0"/>
              <a:t>Rýmařov</a:t>
            </a:r>
          </a:p>
          <a:p>
            <a:pPr>
              <a:lnSpc>
                <a:spcPct val="150000"/>
              </a:lnSpc>
            </a:pPr>
            <a:r>
              <a:rPr lang="cs-CZ" sz="2200" dirty="0" smtClean="0"/>
              <a:t>Šumperk</a:t>
            </a:r>
          </a:p>
          <a:p>
            <a:pPr>
              <a:lnSpc>
                <a:spcPct val="150000"/>
              </a:lnSpc>
            </a:pPr>
            <a:r>
              <a:rPr lang="cs-CZ" sz="2200" dirty="0" smtClean="0"/>
              <a:t>Uničov</a:t>
            </a:r>
          </a:p>
          <a:p>
            <a:r>
              <a:rPr lang="cs-CZ" sz="2200" dirty="0" smtClean="0"/>
              <a:t>Zábřeh na Moravě</a:t>
            </a:r>
          </a:p>
          <a:p>
            <a:pPr>
              <a:lnSpc>
                <a:spcPct val="150000"/>
              </a:lnSpc>
            </a:pPr>
            <a:r>
              <a:rPr lang="cs-CZ" sz="2200" dirty="0"/>
              <a:t>Zlaté </a:t>
            </a:r>
            <a:r>
              <a:rPr lang="cs-CZ" sz="2200" dirty="0" smtClean="0"/>
              <a:t>Hory</a:t>
            </a:r>
            <a:endParaRPr lang="cs-CZ" sz="2200" dirty="0"/>
          </a:p>
        </p:txBody>
      </p:sp>
      <p:sp>
        <p:nvSpPr>
          <p:cNvPr id="15" name="Ovál 14"/>
          <p:cNvSpPr/>
          <p:nvPr/>
        </p:nvSpPr>
        <p:spPr>
          <a:xfrm>
            <a:off x="2464819" y="4072613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41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</a:t>
            </a:r>
            <a:r>
              <a:rPr lang="cs-CZ" dirty="0" smtClean="0"/>
              <a:t>ižní Morava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31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35" y="629784"/>
            <a:ext cx="9002884" cy="5623252"/>
          </a:xfrm>
          <a:prstGeom prst="rect">
            <a:avLst/>
          </a:prstGeom>
        </p:spPr>
      </p:pic>
      <p:sp>
        <p:nvSpPr>
          <p:cNvPr id="3" name="Ovál 2"/>
          <p:cNvSpPr/>
          <p:nvPr/>
        </p:nvSpPr>
        <p:spPr>
          <a:xfrm>
            <a:off x="7875175" y="1310937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vál 3"/>
          <p:cNvSpPr/>
          <p:nvPr/>
        </p:nvSpPr>
        <p:spPr>
          <a:xfrm>
            <a:off x="2693575" y="2913596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4374890" y="4722731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5322852" y="501769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5469502" y="2215506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5852731" y="1371322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4854986" y="3882074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6585463" y="4501506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4873182" y="513846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949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93" y="806765"/>
            <a:ext cx="8263480" cy="5161416"/>
          </a:xfrm>
          <a:prstGeom prst="rect">
            <a:avLst/>
          </a:prstGeom>
        </p:spPr>
      </p:pic>
      <p:sp>
        <p:nvSpPr>
          <p:cNvPr id="3" name="Ovál 2"/>
          <p:cNvSpPr/>
          <p:nvPr/>
        </p:nvSpPr>
        <p:spPr>
          <a:xfrm>
            <a:off x="7416101" y="1426513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vál 3"/>
          <p:cNvSpPr/>
          <p:nvPr/>
        </p:nvSpPr>
        <p:spPr>
          <a:xfrm>
            <a:off x="2634582" y="2854603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4168413" y="4501506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5080594" y="4825785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5216777" y="2264667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5528266" y="1431707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4638676" y="3793584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6221670" y="4292245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4638676" y="4896929"/>
            <a:ext cx="146650" cy="1207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9409471" y="806765"/>
            <a:ext cx="19664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200" dirty="0" smtClean="0"/>
              <a:t>Břeclav</a:t>
            </a:r>
          </a:p>
          <a:p>
            <a:pPr>
              <a:lnSpc>
                <a:spcPct val="150000"/>
              </a:lnSpc>
            </a:pPr>
            <a:r>
              <a:rPr lang="cs-CZ" sz="2200" dirty="0" smtClean="0"/>
              <a:t>Hodonín</a:t>
            </a:r>
          </a:p>
          <a:p>
            <a:pPr>
              <a:lnSpc>
                <a:spcPct val="150000"/>
              </a:lnSpc>
            </a:pPr>
            <a:r>
              <a:rPr lang="cs-CZ" sz="2200" dirty="0" smtClean="0"/>
              <a:t>Hustopeče</a:t>
            </a:r>
          </a:p>
          <a:p>
            <a:pPr>
              <a:lnSpc>
                <a:spcPct val="150000"/>
              </a:lnSpc>
            </a:pPr>
            <a:r>
              <a:rPr lang="cs-CZ" sz="2200" dirty="0" smtClean="0"/>
              <a:t>Kroměříž</a:t>
            </a:r>
          </a:p>
          <a:p>
            <a:pPr>
              <a:lnSpc>
                <a:spcPct val="150000"/>
              </a:lnSpc>
            </a:pPr>
            <a:r>
              <a:rPr lang="cs-CZ" sz="2200" dirty="0" smtClean="0"/>
              <a:t>Mikulov</a:t>
            </a:r>
          </a:p>
          <a:p>
            <a:r>
              <a:rPr lang="cs-CZ" sz="2200" dirty="0" smtClean="0"/>
              <a:t>Moravský Krumlov</a:t>
            </a:r>
          </a:p>
          <a:p>
            <a:pPr>
              <a:lnSpc>
                <a:spcPct val="150000"/>
              </a:lnSpc>
            </a:pPr>
            <a:r>
              <a:rPr lang="cs-CZ" sz="2200" dirty="0" smtClean="0"/>
              <a:t>Slavkov u Brna</a:t>
            </a:r>
          </a:p>
          <a:p>
            <a:pPr>
              <a:lnSpc>
                <a:spcPct val="150000"/>
              </a:lnSpc>
            </a:pPr>
            <a:r>
              <a:rPr lang="cs-CZ" sz="2200" dirty="0" smtClean="0"/>
              <a:t>Valtice</a:t>
            </a:r>
          </a:p>
          <a:p>
            <a:pPr>
              <a:lnSpc>
                <a:spcPct val="150000"/>
              </a:lnSpc>
            </a:pPr>
            <a:r>
              <a:rPr lang="cs-CZ" sz="2200" dirty="0" smtClean="0"/>
              <a:t>Vyškov</a:t>
            </a:r>
          </a:p>
        </p:txBody>
      </p:sp>
    </p:spTree>
    <p:extLst>
      <p:ext uri="{BB962C8B-B14F-4D97-AF65-F5344CB8AC3E}">
        <p14:creationId xmlns:p14="http://schemas.microsoft.com/office/powerpoint/2010/main" val="317266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východní Čechy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583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ký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732</TotalTime>
  <Words>156</Words>
  <Application>Microsoft Office PowerPoint</Application>
  <PresentationFormat>Širokoúhlá obrazovka</PresentationFormat>
  <Paragraphs>96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8" baseType="lpstr">
      <vt:lpstr>Arial</vt:lpstr>
      <vt:lpstr>Garamond</vt:lpstr>
      <vt:lpstr>Organický</vt:lpstr>
      <vt:lpstr>Kvíz názvosloví (česko-německé, exonyma)</vt:lpstr>
      <vt:lpstr>Prezentace aplikace PowerPoint</vt:lpstr>
      <vt:lpstr>severní Morava a Slezsko</vt:lpstr>
      <vt:lpstr>Prezentace aplikace PowerPoint</vt:lpstr>
      <vt:lpstr>Prezentace aplikace PowerPoint</vt:lpstr>
      <vt:lpstr>jižní Morava</vt:lpstr>
      <vt:lpstr>Prezentace aplikace PowerPoint</vt:lpstr>
      <vt:lpstr>Prezentace aplikace PowerPoint</vt:lpstr>
      <vt:lpstr>východní Čechy</vt:lpstr>
      <vt:lpstr>Prezentace aplikace PowerPoint</vt:lpstr>
      <vt:lpstr>Prezentace aplikace PowerPoint</vt:lpstr>
      <vt:lpstr>severní Čechy</vt:lpstr>
      <vt:lpstr>Prezentace aplikace PowerPoint</vt:lpstr>
      <vt:lpstr>Prezentace aplikace PowerPoint</vt:lpstr>
      <vt:lpstr>severozápadní Čechy</vt:lpstr>
      <vt:lpstr>Prezentace aplikace PowerPoint</vt:lpstr>
      <vt:lpstr>Prezentace aplikace PowerPoint</vt:lpstr>
      <vt:lpstr>jihozápadní Čechy</vt:lpstr>
      <vt:lpstr>Prezentace aplikace PowerPoint</vt:lpstr>
      <vt:lpstr>Prezentace aplikace PowerPoint</vt:lpstr>
      <vt:lpstr>jižní Čechy</vt:lpstr>
      <vt:lpstr>Prezentace aplikace PowerPoint</vt:lpstr>
      <vt:lpstr>Prezentace aplikace PowerPoint</vt:lpstr>
      <vt:lpstr>Znáte česká exonyma pro tato města?</vt:lpstr>
      <vt:lpstr>Která města označují tato exonyma?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Kvíz česko-německé názvosloví</dc:title>
  <dc:creator>HIU</dc:creator>
  <cp:lastModifiedBy>Účet Microsoft</cp:lastModifiedBy>
  <cp:revision>33</cp:revision>
  <dcterms:created xsi:type="dcterms:W3CDTF">2020-12-21T10:53:36Z</dcterms:created>
  <dcterms:modified xsi:type="dcterms:W3CDTF">2024-12-16T23:13:31Z</dcterms:modified>
</cp:coreProperties>
</file>