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5" r:id="rId3"/>
    <p:sldId id="316" r:id="rId4"/>
    <p:sldId id="317" r:id="rId5"/>
    <p:sldId id="318" r:id="rId6"/>
    <p:sldId id="271" r:id="rId7"/>
    <p:sldId id="319" r:id="rId8"/>
    <p:sldId id="265" r:id="rId9"/>
    <p:sldId id="266" r:id="rId10"/>
    <p:sldId id="283" r:id="rId11"/>
    <p:sldId id="284" r:id="rId12"/>
    <p:sldId id="268" r:id="rId13"/>
    <p:sldId id="26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6060F-D7CA-4B61-804C-36D877814DF8}" v="6" dt="2021-11-29T22:10:31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546550D8-A1E1-457C-A525-B97CBB64BDCF}"/>
    <pc:docChg chg="custSel addSld delSld modSld">
      <pc:chgData name="Markéta Zandlová" userId="f597e985-6016-45b0-9e05-c32aa333b728" providerId="ADAL" clId="{546550D8-A1E1-457C-A525-B97CBB64BDCF}" dt="2020-12-15T08:21:20.221" v="41" actId="47"/>
      <pc:docMkLst>
        <pc:docMk/>
      </pc:docMkLst>
      <pc:sldChg chg="modSp add mod">
        <pc:chgData name="Markéta Zandlová" userId="f597e985-6016-45b0-9e05-c32aa333b728" providerId="ADAL" clId="{546550D8-A1E1-457C-A525-B97CBB64BDCF}" dt="2020-12-12T17:33:41.626" v="5" actId="27636"/>
        <pc:sldMkLst>
          <pc:docMk/>
          <pc:sldMk cId="4044361733" sldId="271"/>
        </pc:sldMkLst>
        <pc:spChg chg="mod">
          <ac:chgData name="Markéta Zandlová" userId="f597e985-6016-45b0-9e05-c32aa333b728" providerId="ADAL" clId="{546550D8-A1E1-457C-A525-B97CBB64BDCF}" dt="2020-12-12T17:33:41.626" v="5" actId="27636"/>
          <ac:spMkLst>
            <pc:docMk/>
            <pc:sldMk cId="4044361733" sldId="271"/>
            <ac:spMk id="3" creationId="{00000000-0000-0000-0000-000000000000}"/>
          </ac:spMkLst>
        </pc:spChg>
      </pc:sldChg>
      <pc:sldChg chg="del">
        <pc:chgData name="Markéta Zandlová" userId="f597e985-6016-45b0-9e05-c32aa333b728" providerId="ADAL" clId="{546550D8-A1E1-457C-A525-B97CBB64BDCF}" dt="2020-12-15T08:21:08.329" v="32" actId="47"/>
        <pc:sldMkLst>
          <pc:docMk/>
          <pc:sldMk cId="2317236489" sldId="276"/>
        </pc:sldMkLst>
      </pc:sldChg>
      <pc:sldChg chg="del">
        <pc:chgData name="Markéta Zandlová" userId="f597e985-6016-45b0-9e05-c32aa333b728" providerId="ADAL" clId="{546550D8-A1E1-457C-A525-B97CBB64BDCF}" dt="2020-12-15T08:21:09.648" v="33" actId="47"/>
        <pc:sldMkLst>
          <pc:docMk/>
          <pc:sldMk cId="2591609730" sldId="277"/>
        </pc:sldMkLst>
      </pc:sldChg>
      <pc:sldChg chg="del">
        <pc:chgData name="Markéta Zandlová" userId="f597e985-6016-45b0-9e05-c32aa333b728" providerId="ADAL" clId="{546550D8-A1E1-457C-A525-B97CBB64BDCF}" dt="2020-12-15T08:21:10.515" v="34" actId="47"/>
        <pc:sldMkLst>
          <pc:docMk/>
          <pc:sldMk cId="3128182411" sldId="278"/>
        </pc:sldMkLst>
      </pc:sldChg>
      <pc:sldChg chg="del">
        <pc:chgData name="Markéta Zandlová" userId="f597e985-6016-45b0-9e05-c32aa333b728" providerId="ADAL" clId="{546550D8-A1E1-457C-A525-B97CBB64BDCF}" dt="2020-12-15T08:21:11.826" v="35" actId="47"/>
        <pc:sldMkLst>
          <pc:docMk/>
          <pc:sldMk cId="2543228615" sldId="279"/>
        </pc:sldMkLst>
      </pc:sldChg>
      <pc:sldChg chg="del">
        <pc:chgData name="Markéta Zandlová" userId="f597e985-6016-45b0-9e05-c32aa333b728" providerId="ADAL" clId="{546550D8-A1E1-457C-A525-B97CBB64BDCF}" dt="2020-12-15T08:21:15.391" v="39" actId="47"/>
        <pc:sldMkLst>
          <pc:docMk/>
          <pc:sldMk cId="211911454" sldId="280"/>
        </pc:sldMkLst>
      </pc:sldChg>
      <pc:sldChg chg="del">
        <pc:chgData name="Markéta Zandlová" userId="f597e985-6016-45b0-9e05-c32aa333b728" providerId="ADAL" clId="{546550D8-A1E1-457C-A525-B97CBB64BDCF}" dt="2020-12-15T08:21:16.735" v="40" actId="47"/>
        <pc:sldMkLst>
          <pc:docMk/>
          <pc:sldMk cId="3608345283" sldId="281"/>
        </pc:sldMkLst>
      </pc:sldChg>
      <pc:sldChg chg="del">
        <pc:chgData name="Markéta Zandlová" userId="f597e985-6016-45b0-9e05-c32aa333b728" providerId="ADAL" clId="{546550D8-A1E1-457C-A525-B97CBB64BDCF}" dt="2020-12-15T08:21:20.221" v="41" actId="47"/>
        <pc:sldMkLst>
          <pc:docMk/>
          <pc:sldMk cId="3626114401" sldId="282"/>
        </pc:sldMkLst>
      </pc:sldChg>
      <pc:sldChg chg="del">
        <pc:chgData name="Markéta Zandlová" userId="f597e985-6016-45b0-9e05-c32aa333b728" providerId="ADAL" clId="{546550D8-A1E1-457C-A525-B97CBB64BDCF}" dt="2020-12-15T08:21:12.602" v="36" actId="47"/>
        <pc:sldMkLst>
          <pc:docMk/>
          <pc:sldMk cId="3448520884" sldId="285"/>
        </pc:sldMkLst>
      </pc:sldChg>
      <pc:sldChg chg="del">
        <pc:chgData name="Markéta Zandlová" userId="f597e985-6016-45b0-9e05-c32aa333b728" providerId="ADAL" clId="{546550D8-A1E1-457C-A525-B97CBB64BDCF}" dt="2020-12-15T08:21:13.394" v="37" actId="47"/>
        <pc:sldMkLst>
          <pc:docMk/>
          <pc:sldMk cId="2046284780" sldId="286"/>
        </pc:sldMkLst>
      </pc:sldChg>
      <pc:sldChg chg="del">
        <pc:chgData name="Markéta Zandlová" userId="f597e985-6016-45b0-9e05-c32aa333b728" providerId="ADAL" clId="{546550D8-A1E1-457C-A525-B97CBB64BDCF}" dt="2020-12-15T08:21:14.224" v="38" actId="47"/>
        <pc:sldMkLst>
          <pc:docMk/>
          <pc:sldMk cId="2139272986" sldId="287"/>
        </pc:sldMkLst>
      </pc:sldChg>
      <pc:sldChg chg="del">
        <pc:chgData name="Markéta Zandlová" userId="f597e985-6016-45b0-9e05-c32aa333b728" providerId="ADAL" clId="{546550D8-A1E1-457C-A525-B97CBB64BDCF}" dt="2020-12-12T17:33:56.604" v="6" actId="47"/>
        <pc:sldMkLst>
          <pc:docMk/>
          <pc:sldMk cId="3659041853" sldId="288"/>
        </pc:sldMkLst>
      </pc:sldChg>
      <pc:sldChg chg="add">
        <pc:chgData name="Markéta Zandlová" userId="f597e985-6016-45b0-9e05-c32aa333b728" providerId="ADAL" clId="{546550D8-A1E1-457C-A525-B97CBB64BDCF}" dt="2020-12-12T17:33:13.017" v="0" actId="22"/>
        <pc:sldMkLst>
          <pc:docMk/>
          <pc:sldMk cId="3856496610" sldId="315"/>
        </pc:sldMkLst>
      </pc:sldChg>
      <pc:sldChg chg="modSp add mod">
        <pc:chgData name="Markéta Zandlová" userId="f597e985-6016-45b0-9e05-c32aa333b728" providerId="ADAL" clId="{546550D8-A1E1-457C-A525-B97CBB64BDCF}" dt="2020-12-12T17:34:09.885" v="7" actId="404"/>
        <pc:sldMkLst>
          <pc:docMk/>
          <pc:sldMk cId="3606556735" sldId="316"/>
        </pc:sldMkLst>
        <pc:spChg chg="mod">
          <ac:chgData name="Markéta Zandlová" userId="f597e985-6016-45b0-9e05-c32aa333b728" providerId="ADAL" clId="{546550D8-A1E1-457C-A525-B97CBB64BDCF}" dt="2020-12-12T17:34:09.885" v="7" actId="404"/>
          <ac:spMkLst>
            <pc:docMk/>
            <pc:sldMk cId="3606556735" sldId="316"/>
            <ac:spMk id="3" creationId="{00000000-0000-0000-0000-000000000000}"/>
          </ac:spMkLst>
        </pc:spChg>
      </pc:sldChg>
      <pc:sldChg chg="modSp add mod">
        <pc:chgData name="Markéta Zandlová" userId="f597e985-6016-45b0-9e05-c32aa333b728" providerId="ADAL" clId="{546550D8-A1E1-457C-A525-B97CBB64BDCF}" dt="2020-12-12T17:34:38.397" v="14" actId="207"/>
        <pc:sldMkLst>
          <pc:docMk/>
          <pc:sldMk cId="2659941356" sldId="317"/>
        </pc:sldMkLst>
        <pc:spChg chg="mod">
          <ac:chgData name="Markéta Zandlová" userId="f597e985-6016-45b0-9e05-c32aa333b728" providerId="ADAL" clId="{546550D8-A1E1-457C-A525-B97CBB64BDCF}" dt="2020-12-12T17:34:38.397" v="14" actId="207"/>
          <ac:spMkLst>
            <pc:docMk/>
            <pc:sldMk cId="2659941356" sldId="317"/>
            <ac:spMk id="3" creationId="{00000000-0000-0000-0000-000000000000}"/>
          </ac:spMkLst>
        </pc:spChg>
      </pc:sldChg>
      <pc:sldChg chg="modSp add mod">
        <pc:chgData name="Markéta Zandlová" userId="f597e985-6016-45b0-9e05-c32aa333b728" providerId="ADAL" clId="{546550D8-A1E1-457C-A525-B97CBB64BDCF}" dt="2020-12-12T17:36:57.765" v="31" actId="20577"/>
        <pc:sldMkLst>
          <pc:docMk/>
          <pc:sldMk cId="3794009373" sldId="318"/>
        </pc:sldMkLst>
        <pc:spChg chg="mod">
          <ac:chgData name="Markéta Zandlová" userId="f597e985-6016-45b0-9e05-c32aa333b728" providerId="ADAL" clId="{546550D8-A1E1-457C-A525-B97CBB64BDCF}" dt="2020-12-12T17:36:57.765" v="31" actId="20577"/>
          <ac:spMkLst>
            <pc:docMk/>
            <pc:sldMk cId="3794009373" sldId="318"/>
            <ac:spMk id="2" creationId="{00000000-0000-0000-0000-000000000000}"/>
          </ac:spMkLst>
        </pc:spChg>
        <pc:spChg chg="mod">
          <ac:chgData name="Markéta Zandlová" userId="f597e985-6016-45b0-9e05-c32aa333b728" providerId="ADAL" clId="{546550D8-A1E1-457C-A525-B97CBB64BDCF}" dt="2020-12-12T17:36:40.670" v="23" actId="207"/>
          <ac:spMkLst>
            <pc:docMk/>
            <pc:sldMk cId="3794009373" sldId="318"/>
            <ac:spMk id="3" creationId="{00000000-0000-0000-0000-000000000000}"/>
          </ac:spMkLst>
        </pc:spChg>
      </pc:sldChg>
    </pc:docChg>
  </pc:docChgLst>
  <pc:docChgLst>
    <pc:chgData name="Markéta Zandlová" userId="f597e985-6016-45b0-9e05-c32aa333b728" providerId="ADAL" clId="{9B86060F-D7CA-4B61-804C-36D877814DF8}"/>
    <pc:docChg chg="custSel addSld modSld">
      <pc:chgData name="Markéta Zandlová" userId="f597e985-6016-45b0-9e05-c32aa333b728" providerId="ADAL" clId="{9B86060F-D7CA-4B61-804C-36D877814DF8}" dt="2021-11-29T22:10:51.143" v="65" actId="26606"/>
      <pc:docMkLst>
        <pc:docMk/>
      </pc:docMkLst>
      <pc:sldChg chg="modSp mod">
        <pc:chgData name="Markéta Zandlová" userId="f597e985-6016-45b0-9e05-c32aa333b728" providerId="ADAL" clId="{9B86060F-D7CA-4B61-804C-36D877814DF8}" dt="2021-11-29T22:05:16.019" v="1" actId="20577"/>
        <pc:sldMkLst>
          <pc:docMk/>
          <pc:sldMk cId="1493344586" sldId="257"/>
        </pc:sldMkLst>
        <pc:spChg chg="mod">
          <ac:chgData name="Markéta Zandlová" userId="f597e985-6016-45b0-9e05-c32aa333b728" providerId="ADAL" clId="{9B86060F-D7CA-4B61-804C-36D877814DF8}" dt="2021-11-29T22:05:16.019" v="1" actId="20577"/>
          <ac:spMkLst>
            <pc:docMk/>
            <pc:sldMk cId="1493344586" sldId="257"/>
            <ac:spMk id="3" creationId="{00000000-0000-0000-0000-000000000000}"/>
          </ac:spMkLst>
        </pc:spChg>
      </pc:sldChg>
      <pc:sldChg chg="addSp delSp modSp mod">
        <pc:chgData name="Markéta Zandlová" userId="f597e985-6016-45b0-9e05-c32aa333b728" providerId="ADAL" clId="{9B86060F-D7CA-4B61-804C-36D877814DF8}" dt="2021-11-29T22:10:46.108" v="64" actId="1076"/>
        <pc:sldMkLst>
          <pc:docMk/>
          <pc:sldMk cId="2414283681" sldId="283"/>
        </pc:sldMkLst>
        <pc:spChg chg="del">
          <ac:chgData name="Markéta Zandlová" userId="f597e985-6016-45b0-9e05-c32aa333b728" providerId="ADAL" clId="{9B86060F-D7CA-4B61-804C-36D877814DF8}" dt="2021-11-29T22:06:59.404" v="27" actId="26606"/>
          <ac:spMkLst>
            <pc:docMk/>
            <pc:sldMk cId="2414283681" sldId="283"/>
            <ac:spMk id="2" creationId="{00000000-0000-0000-0000-000000000000}"/>
          </ac:spMkLst>
        </pc:spChg>
        <pc:spChg chg="add mod">
          <ac:chgData name="Markéta Zandlová" userId="f597e985-6016-45b0-9e05-c32aa333b728" providerId="ADAL" clId="{9B86060F-D7CA-4B61-804C-36D877814DF8}" dt="2021-11-29T22:10:27.483" v="61" actId="14100"/>
          <ac:spMkLst>
            <pc:docMk/>
            <pc:sldMk cId="2414283681" sldId="283"/>
            <ac:spMk id="71" creationId="{1080A3D1-C086-45CD-BF30-B1F89252373D}"/>
          </ac:spMkLst>
        </pc:spChg>
        <pc:picChg chg="add mod">
          <ac:chgData name="Markéta Zandlová" userId="f597e985-6016-45b0-9e05-c32aa333b728" providerId="ADAL" clId="{9B86060F-D7CA-4B61-804C-36D877814DF8}" dt="2021-11-29T22:10:46.108" v="64" actId="1076"/>
          <ac:picMkLst>
            <pc:docMk/>
            <pc:sldMk cId="2414283681" sldId="283"/>
            <ac:picMk id="4" creationId="{613D9D2A-F705-413F-BFBC-E61B35F1B12D}"/>
          </ac:picMkLst>
        </pc:picChg>
        <pc:picChg chg="mod">
          <ac:chgData name="Markéta Zandlová" userId="f597e985-6016-45b0-9e05-c32aa333b728" providerId="ADAL" clId="{9B86060F-D7CA-4B61-804C-36D877814DF8}" dt="2021-11-29T22:10:31.663" v="63" actId="1076"/>
          <ac:picMkLst>
            <pc:docMk/>
            <pc:sldMk cId="2414283681" sldId="283"/>
            <ac:picMk id="1026" creationId="{00000000-0000-0000-0000-000000000000}"/>
          </ac:picMkLst>
        </pc:picChg>
      </pc:sldChg>
      <pc:sldChg chg="addSp delSp modSp mod">
        <pc:chgData name="Markéta Zandlová" userId="f597e985-6016-45b0-9e05-c32aa333b728" providerId="ADAL" clId="{9B86060F-D7CA-4B61-804C-36D877814DF8}" dt="2021-11-29T22:10:51.143" v="65" actId="26606"/>
        <pc:sldMkLst>
          <pc:docMk/>
          <pc:sldMk cId="1546727470" sldId="284"/>
        </pc:sldMkLst>
        <pc:spChg chg="del">
          <ac:chgData name="Markéta Zandlová" userId="f597e985-6016-45b0-9e05-c32aa333b728" providerId="ADAL" clId="{9B86060F-D7CA-4B61-804C-36D877814DF8}" dt="2021-11-29T22:10:51.143" v="65" actId="26606"/>
          <ac:spMkLst>
            <pc:docMk/>
            <pc:sldMk cId="1546727470" sldId="284"/>
            <ac:spMk id="2" creationId="{00000000-0000-0000-0000-000000000000}"/>
          </ac:spMkLst>
        </pc:spChg>
        <pc:spChg chg="add">
          <ac:chgData name="Markéta Zandlová" userId="f597e985-6016-45b0-9e05-c32aa333b728" providerId="ADAL" clId="{9B86060F-D7CA-4B61-804C-36D877814DF8}" dt="2021-11-29T22:10:51.143" v="65" actId="26606"/>
          <ac:spMkLst>
            <pc:docMk/>
            <pc:sldMk cId="1546727470" sldId="284"/>
            <ac:spMk id="71" creationId="{1F77C643-EE59-4240-B8EB-D184D0774753}"/>
          </ac:spMkLst>
        </pc:spChg>
        <pc:picChg chg="mod">
          <ac:chgData name="Markéta Zandlová" userId="f597e985-6016-45b0-9e05-c32aa333b728" providerId="ADAL" clId="{9B86060F-D7CA-4B61-804C-36D877814DF8}" dt="2021-11-29T22:10:51.143" v="65" actId="26606"/>
          <ac:picMkLst>
            <pc:docMk/>
            <pc:sldMk cId="1546727470" sldId="284"/>
            <ac:picMk id="2050" creationId="{00000000-0000-0000-0000-000000000000}"/>
          </ac:picMkLst>
        </pc:picChg>
      </pc:sldChg>
      <pc:sldChg chg="modSp new mod">
        <pc:chgData name="Markéta Zandlová" userId="f597e985-6016-45b0-9e05-c32aa333b728" providerId="ADAL" clId="{9B86060F-D7CA-4B61-804C-36D877814DF8}" dt="2021-11-29T22:06:02.262" v="26" actId="20577"/>
        <pc:sldMkLst>
          <pc:docMk/>
          <pc:sldMk cId="919439736" sldId="319"/>
        </pc:sldMkLst>
        <pc:spChg chg="mod">
          <ac:chgData name="Markéta Zandlová" userId="f597e985-6016-45b0-9e05-c32aa333b728" providerId="ADAL" clId="{9B86060F-D7CA-4B61-804C-36D877814DF8}" dt="2021-11-29T22:05:50.038" v="11" actId="6549"/>
          <ac:spMkLst>
            <pc:docMk/>
            <pc:sldMk cId="919439736" sldId="319"/>
            <ac:spMk id="2" creationId="{CCE233F5-D041-429A-B226-05C533941A6C}"/>
          </ac:spMkLst>
        </pc:spChg>
        <pc:spChg chg="mod">
          <ac:chgData name="Markéta Zandlová" userId="f597e985-6016-45b0-9e05-c32aa333b728" providerId="ADAL" clId="{9B86060F-D7CA-4B61-804C-36D877814DF8}" dt="2021-11-29T22:06:02.262" v="26" actId="20577"/>
          <ac:spMkLst>
            <pc:docMk/>
            <pc:sldMk cId="919439736" sldId="319"/>
            <ac:spMk id="3" creationId="{1F51F1EC-4CC9-454A-95F3-DBB86E6F5C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51D3F01-E59B-4604-88F6-959A2A7F715C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49BC1A8-4A65-4EBB-8E34-7CCDE14572BD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apio.net/pic/p-1520921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Letiště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ZS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34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1080A3D1-C086-45CD-BF30-B1F89252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634082"/>
          </a:xfrm>
        </p:spPr>
        <p:txBody>
          <a:bodyPr/>
          <a:lstStyle/>
          <a:p>
            <a:r>
              <a:rPr lang="cs-CZ" sz="3200" dirty="0"/>
              <a:t>Guinea-</a:t>
            </a:r>
            <a:r>
              <a:rPr lang="cs-CZ" sz="3200" dirty="0" err="1"/>
              <a:t>bissau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/>
          <a:stretch/>
        </p:blipFill>
        <p:spPr bwMode="auto">
          <a:xfrm>
            <a:off x="107504" y="950590"/>
            <a:ext cx="7772400" cy="3733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613D9D2A-F705-413F-BFBC-E61B35F1B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44" y="3933056"/>
            <a:ext cx="3681752" cy="28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8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1F77C643-EE59-4240-B8EB-D184D077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2" r="-1" b="11125"/>
          <a:stretch/>
        </p:blipFill>
        <p:spPr bwMode="auto">
          <a:xfrm>
            <a:off x="685800" y="1600201"/>
            <a:ext cx="7772400" cy="3733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2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60648"/>
            <a:ext cx="7772400" cy="5328591"/>
          </a:xfrm>
        </p:spPr>
        <p:txBody>
          <a:bodyPr>
            <a:normAutofit/>
          </a:bodyPr>
          <a:lstStyle/>
          <a:p>
            <a:pPr lvl="0"/>
            <a:endParaRPr lang="cs-CZ" b="1" dirty="0"/>
          </a:p>
          <a:p>
            <a:pPr lvl="0"/>
            <a:r>
              <a:rPr lang="cs-CZ" b="1" dirty="0"/>
              <a:t>Guinea-Bissau </a:t>
            </a:r>
            <a:r>
              <a:rPr lang="cs-CZ" dirty="0"/>
              <a:t>(1,5 mil obyv.)</a:t>
            </a:r>
            <a:r>
              <a:rPr lang="cs-CZ" b="1" dirty="0"/>
              <a:t> a Portugalsko</a:t>
            </a:r>
            <a:r>
              <a:rPr lang="cs-CZ" dirty="0"/>
              <a:t> (Lisabon): </a:t>
            </a:r>
            <a:br>
              <a:rPr lang="cs-CZ" dirty="0"/>
            </a:br>
            <a:r>
              <a:rPr lang="cs-CZ" dirty="0"/>
              <a:t>čilý obchod prostřednictvím zavazadel, posílaných leteckou dopravou (potraviny, drobné dárky; elektronika, mobily, oděvy)</a:t>
            </a:r>
            <a:br>
              <a:rPr lang="cs-CZ" dirty="0"/>
            </a:br>
            <a:endParaRPr lang="cs-CZ" b="1" dirty="0"/>
          </a:p>
          <a:p>
            <a:pPr lvl="0"/>
            <a:r>
              <a:rPr lang="cs-CZ" b="1" dirty="0"/>
              <a:t>Praktiky </a:t>
            </a:r>
            <a:r>
              <a:rPr lang="cs-CZ" dirty="0"/>
              <a:t>strukturálně znevýhodněných, kteří se na mobilitě podílejí (chudí obyvatelé Guiney, kteří sami nikdy neletěli)</a:t>
            </a:r>
          </a:p>
          <a:p>
            <a:pPr marL="68580" lvl="0" indent="0">
              <a:buNone/>
            </a:pPr>
            <a:r>
              <a:rPr lang="cs-CZ" dirty="0"/>
              <a:t>  </a:t>
            </a:r>
          </a:p>
          <a:p>
            <a:pPr lvl="0"/>
            <a:r>
              <a:rPr lang="cs-CZ" b="1" dirty="0"/>
              <a:t>transnacionální vztahy</a:t>
            </a:r>
            <a:r>
              <a:rPr lang="cs-CZ" dirty="0"/>
              <a:t>: systém závazků, založený na dávání a oplácení (dar X směna?) 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transnacionální cirkulace předmětů</a:t>
            </a:r>
            <a:r>
              <a:rPr lang="cs-CZ" dirty="0"/>
              <a:t> materializována na letišti; letiště umožnuje, zprostředkovává, realizuje tento tok – a současně, praktiky zasílání darů a jejich přijímání </a:t>
            </a:r>
            <a:r>
              <a:rPr lang="cs-CZ" b="1" dirty="0"/>
              <a:t>sociálně produkují letiště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00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mobilita věcí</a:t>
            </a:r>
            <a:r>
              <a:rPr lang="cs-CZ" dirty="0"/>
              <a:t> zde vlastně </a:t>
            </a:r>
            <a:r>
              <a:rPr lang="cs-CZ" b="1" dirty="0"/>
              <a:t>zakládá prostor</a:t>
            </a:r>
            <a:r>
              <a:rPr lang="cs-CZ" dirty="0"/>
              <a:t> = </a:t>
            </a:r>
            <a:r>
              <a:rPr lang="cs-CZ" b="1" dirty="0"/>
              <a:t>letiště není ne-místo</a:t>
            </a:r>
            <a:r>
              <a:rPr lang="cs-CZ" dirty="0"/>
              <a:t>, protože není „prázdnotou“, ale je samotnou cirkulací osob, věcí, idejí, které jsou jeho integrální součástí</a:t>
            </a:r>
          </a:p>
          <a:p>
            <a:pPr marL="6858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byť se jedná o „pouhé“ zasílání relativně malého množství zboží, právě </a:t>
            </a:r>
            <a:r>
              <a:rPr lang="cs-CZ" b="1" dirty="0"/>
              <a:t>tyto praktiky zakládají transnacionální ekonomické a sociální krajiny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02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 </a:t>
            </a:r>
            <a:r>
              <a:rPr lang="cs-CZ" sz="3200" b="1" dirty="0" err="1"/>
              <a:t>Transnacionalismus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80520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70000"/>
              </a:lnSpc>
            </a:pPr>
            <a:r>
              <a:rPr lang="cs-CZ" sz="2900" dirty="0"/>
              <a:t>koncept od </a:t>
            </a:r>
            <a:r>
              <a:rPr lang="cs-CZ" sz="2900" b="1" dirty="0"/>
              <a:t>80. let</a:t>
            </a:r>
            <a:endParaRPr lang="cs-CZ" sz="2900" dirty="0"/>
          </a:p>
          <a:p>
            <a:pPr lvl="0">
              <a:lnSpc>
                <a:spcPct val="170000"/>
              </a:lnSpc>
            </a:pPr>
            <a:r>
              <a:rPr lang="cs-CZ" sz="2900" dirty="0"/>
              <a:t>reflektuje společensko-historické fenomény </a:t>
            </a:r>
            <a:r>
              <a:rPr lang="cs-CZ" sz="2900" b="1" dirty="0"/>
              <a:t>globalizace, migrace – </a:t>
            </a:r>
            <a:r>
              <a:rPr lang="cs-CZ" sz="2900" dirty="0"/>
              <a:t>otázka vztahu a vazby migrantů s jejich zemí původu: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cs-CZ" sz="2900" b="1" dirty="0"/>
              <a:t>opouštěny koncepty multikulturalismu a </a:t>
            </a:r>
            <a:r>
              <a:rPr lang="cs-CZ" sz="2900" b="1" dirty="0" err="1"/>
              <a:t>asimilacionismu</a:t>
            </a:r>
            <a:endParaRPr lang="cs-CZ" sz="2900" b="1" dirty="0"/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cs-CZ" sz="2900" dirty="0"/>
              <a:t>společnost jako teritoriálně ohraničené společenství národního státu a kultury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cs-CZ" sz="2900" dirty="0"/>
              <a:t>migrace redukována  na  vztah minorit a dominantní kultury (minority buď asimilují, nebo multikulturně </a:t>
            </a:r>
            <a:r>
              <a:rPr lang="cs-CZ" sz="2900" dirty="0" err="1"/>
              <a:t>soužijí</a:t>
            </a:r>
            <a:r>
              <a:rPr lang="cs-CZ" sz="2900" dirty="0"/>
              <a:t>)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cs-CZ" sz="2900" dirty="0"/>
              <a:t>takový teoretický přístup je označován </a:t>
            </a:r>
            <a:r>
              <a:rPr lang="cs-CZ" sz="2900" b="1" dirty="0"/>
              <a:t>za metodologický 							nacionalismus</a:t>
            </a:r>
            <a:endParaRPr lang="cs-CZ" sz="2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5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78098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 err="1"/>
              <a:t>Transnacionalismus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608512"/>
          </a:xfrm>
        </p:spPr>
        <p:txBody>
          <a:bodyPr>
            <a:normAutofit fontScale="47500" lnSpcReduction="20000"/>
          </a:bodyPr>
          <a:lstStyle/>
          <a:p>
            <a:endParaRPr lang="cs-CZ" i="1" dirty="0"/>
          </a:p>
          <a:p>
            <a:pPr marL="0" lvl="0" indent="0">
              <a:buNone/>
            </a:pPr>
            <a:r>
              <a:rPr lang="cs-CZ" sz="4600" dirty="0"/>
              <a:t>nová konceptualizace migrace, která by nebyla založena na představě místa původu a místa přesídlení jako dvou oddělených a na sobě nezávislých socio-kulturních a geopolitických jednotek</a:t>
            </a:r>
          </a:p>
          <a:p>
            <a:endParaRPr lang="cs-CZ" sz="5000" b="1" i="1" dirty="0"/>
          </a:p>
          <a:p>
            <a:pPr marL="0" indent="0">
              <a:buNone/>
            </a:pPr>
            <a:endParaRPr lang="cs-CZ" sz="4600" b="1" i="1" dirty="0"/>
          </a:p>
          <a:p>
            <a:pPr marL="0" indent="0">
              <a:buNone/>
            </a:pPr>
            <a:r>
              <a:rPr lang="cs-CZ" sz="4600" b="1" i="1" dirty="0"/>
              <a:t>„Proces, jehož prostřednictvím imigranti vytvářejí sociální pole, která spojují dohromady jejich zemi původu se zemí, v níž se nově usídlili</a:t>
            </a:r>
            <a:r>
              <a:rPr lang="cs-CZ" sz="4600" b="1" dirty="0"/>
              <a:t>.“ </a:t>
            </a:r>
            <a:r>
              <a:rPr lang="cs-CZ" sz="4600" dirty="0"/>
              <a:t>(</a:t>
            </a:r>
            <a:r>
              <a:rPr lang="cs-CZ" sz="4600" dirty="0" err="1"/>
              <a:t>Glick</a:t>
            </a:r>
            <a:r>
              <a:rPr lang="cs-CZ" sz="4600" dirty="0"/>
              <a:t>-Schiller et. al. 1992)</a:t>
            </a:r>
            <a:r>
              <a:rPr lang="cs-CZ" sz="4600" b="1" dirty="0"/>
              <a:t> </a:t>
            </a:r>
            <a:endParaRPr lang="cs-CZ" sz="4600" dirty="0"/>
          </a:p>
          <a:p>
            <a:endParaRPr lang="cs-CZ" sz="6000" dirty="0"/>
          </a:p>
          <a:p>
            <a:pPr marL="0" indent="0">
              <a:buNone/>
            </a:pPr>
            <a:r>
              <a:rPr lang="cs-CZ" sz="4000" i="1" dirty="0"/>
              <a:t>GLICK-SCHILLER, N., BASCH, L., SZANTON-BLANC, C. (</a:t>
            </a:r>
            <a:r>
              <a:rPr lang="cs-CZ" sz="4000" i="1" dirty="0" err="1"/>
              <a:t>eds</a:t>
            </a:r>
            <a:r>
              <a:rPr lang="cs-CZ" sz="4000" i="1" dirty="0"/>
              <a:t>.) (1992). </a:t>
            </a:r>
            <a:r>
              <a:rPr lang="cs-CZ" sz="4000" i="1" dirty="0" err="1"/>
              <a:t>Towards</a:t>
            </a:r>
            <a:r>
              <a:rPr lang="cs-CZ" sz="4000" i="1" dirty="0"/>
              <a:t> a </a:t>
            </a:r>
            <a:r>
              <a:rPr lang="cs-CZ" sz="4000" i="1" dirty="0" err="1"/>
              <a:t>Transnational</a:t>
            </a:r>
            <a:r>
              <a:rPr lang="cs-CZ" sz="4000" i="1" dirty="0"/>
              <a:t> </a:t>
            </a:r>
            <a:r>
              <a:rPr lang="cs-CZ" sz="4000" i="1" dirty="0" err="1"/>
              <a:t>Perspective</a:t>
            </a:r>
            <a:r>
              <a:rPr lang="cs-CZ" sz="4000" i="1" dirty="0"/>
              <a:t> on </a:t>
            </a:r>
            <a:r>
              <a:rPr lang="cs-CZ" sz="4000" i="1" dirty="0" err="1"/>
              <a:t>Migration</a:t>
            </a:r>
            <a:r>
              <a:rPr lang="cs-CZ" sz="4000" i="1" dirty="0"/>
              <a:t>: </a:t>
            </a:r>
            <a:r>
              <a:rPr lang="cs-CZ" sz="4000" i="1" dirty="0" err="1"/>
              <a:t>Race</a:t>
            </a:r>
            <a:r>
              <a:rPr lang="cs-CZ" sz="4000" i="1" dirty="0"/>
              <a:t>, </a:t>
            </a:r>
            <a:r>
              <a:rPr lang="cs-CZ" sz="4000" i="1" dirty="0" err="1"/>
              <a:t>Class</a:t>
            </a:r>
            <a:r>
              <a:rPr lang="cs-CZ" sz="4000" i="1" dirty="0"/>
              <a:t>, </a:t>
            </a:r>
            <a:r>
              <a:rPr lang="cs-CZ" sz="4000" i="1" dirty="0" err="1"/>
              <a:t>Ethnicity</a:t>
            </a:r>
            <a:r>
              <a:rPr lang="cs-CZ" sz="4000" i="1" dirty="0"/>
              <a:t> and </a:t>
            </a:r>
            <a:r>
              <a:rPr lang="cs-CZ" sz="4000" i="1" dirty="0" err="1"/>
              <a:t>Nationalism</a:t>
            </a:r>
            <a:r>
              <a:rPr lang="cs-CZ" sz="4000" i="1" dirty="0"/>
              <a:t> </a:t>
            </a:r>
            <a:r>
              <a:rPr lang="cs-CZ" sz="4000" i="1" dirty="0" err="1"/>
              <a:t>Reconsidered</a:t>
            </a:r>
            <a:r>
              <a:rPr lang="cs-CZ" sz="4000" i="1" dirty="0"/>
              <a:t>. </a:t>
            </a:r>
            <a:r>
              <a:rPr lang="cs-CZ" sz="4000" i="1" dirty="0" err="1"/>
              <a:t>Annals</a:t>
            </a:r>
            <a:r>
              <a:rPr lang="cs-CZ" sz="4000" i="1" dirty="0"/>
              <a:t> </a:t>
            </a:r>
            <a:r>
              <a:rPr lang="cs-CZ" sz="4000" i="1" dirty="0" err="1"/>
              <a:t>of</a:t>
            </a:r>
            <a:r>
              <a:rPr lang="cs-CZ" sz="4000" i="1" dirty="0"/>
              <a:t> </a:t>
            </a:r>
            <a:r>
              <a:rPr lang="cs-CZ" sz="4000" i="1" dirty="0" err="1"/>
              <a:t>the</a:t>
            </a:r>
            <a:r>
              <a:rPr lang="cs-CZ" sz="4000" i="1" dirty="0"/>
              <a:t> New York </a:t>
            </a:r>
            <a:r>
              <a:rPr lang="cs-CZ" sz="4000" i="1" dirty="0" err="1"/>
              <a:t>Academy</a:t>
            </a:r>
            <a:r>
              <a:rPr lang="cs-CZ" sz="4000" i="1" dirty="0"/>
              <a:t> </a:t>
            </a:r>
            <a:r>
              <a:rPr lang="cs-CZ" sz="4000" i="1" dirty="0" err="1"/>
              <a:t>of</a:t>
            </a:r>
            <a:r>
              <a:rPr lang="cs-CZ" sz="4000" i="1" dirty="0"/>
              <a:t> Science 654 (1).)</a:t>
            </a:r>
            <a:endParaRPr lang="cs-CZ" sz="4000" dirty="0"/>
          </a:p>
        </p:txBody>
      </p:sp>
      <p:sp>
        <p:nvSpPr>
          <p:cNvPr id="5" name="Šipka doprava 4"/>
          <p:cNvSpPr/>
          <p:nvPr/>
        </p:nvSpPr>
        <p:spPr>
          <a:xfrm>
            <a:off x="4032029" y="270892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80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06613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Teorie </a:t>
            </a:r>
            <a:r>
              <a:rPr lang="cs-CZ" sz="3200" b="1" dirty="0" err="1"/>
              <a:t>transnacionalismu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055840"/>
          </a:xfrm>
        </p:spPr>
        <p:txBody>
          <a:bodyPr>
            <a:noAutofit/>
          </a:bodyPr>
          <a:lstStyle/>
          <a:p>
            <a:pPr lvl="0"/>
            <a:r>
              <a:rPr lang="cs-CZ" sz="2000" b="1" dirty="0"/>
              <a:t>dynamizace</a:t>
            </a:r>
            <a:r>
              <a:rPr lang="cs-CZ" sz="2000" dirty="0"/>
              <a:t> fenoménu </a:t>
            </a:r>
            <a:r>
              <a:rPr lang="cs-CZ" sz="2000" b="1" dirty="0"/>
              <a:t>migrace</a:t>
            </a:r>
            <a:r>
              <a:rPr lang="cs-CZ" sz="2000" dirty="0"/>
              <a:t> = migranti jako </a:t>
            </a:r>
            <a:r>
              <a:rPr lang="cs-CZ" sz="2000" b="1" dirty="0"/>
              <a:t>aktivní hráči,</a:t>
            </a:r>
            <a:r>
              <a:rPr lang="cs-CZ" sz="2000" dirty="0"/>
              <a:t> </a:t>
            </a:r>
            <a:r>
              <a:rPr lang="cs-CZ" sz="2000" b="1" dirty="0"/>
              <a:t>volící mezi různými strategiemi, </a:t>
            </a:r>
            <a:r>
              <a:rPr lang="cs-CZ" sz="2000" dirty="0"/>
              <a:t>pohybující se mezi minimálně </a:t>
            </a:r>
            <a:r>
              <a:rPr lang="cs-CZ" sz="2000" b="1" dirty="0"/>
              <a:t>dvěma sociálními prostory</a:t>
            </a:r>
            <a:r>
              <a:rPr lang="cs-CZ" sz="2000" dirty="0"/>
              <a:t>, které utvářejí jejich vzorce jednání a myšlení</a:t>
            </a:r>
          </a:p>
          <a:p>
            <a:pPr lvl="0"/>
            <a:r>
              <a:rPr lang="cs-CZ" sz="2000" dirty="0"/>
              <a:t>kontakty </a:t>
            </a:r>
            <a:r>
              <a:rPr lang="cs-CZ" sz="2000" b="1" dirty="0"/>
              <a:t>udržovány</a:t>
            </a:r>
            <a:r>
              <a:rPr lang="cs-CZ" sz="2000" dirty="0"/>
              <a:t> prostřednictvím nejrůznějších </a:t>
            </a:r>
            <a:r>
              <a:rPr lang="cs-CZ" sz="2000" b="1" dirty="0"/>
              <a:t>transnacionálních sociálních sítí</a:t>
            </a:r>
            <a:r>
              <a:rPr lang="cs-CZ" sz="2000" dirty="0"/>
              <a:t> a </a:t>
            </a:r>
            <a:r>
              <a:rPr lang="cs-CZ" sz="2000" b="1" dirty="0"/>
              <a:t>praktik</a:t>
            </a:r>
          </a:p>
          <a:p>
            <a:pPr lvl="0"/>
            <a:r>
              <a:rPr lang="cs-CZ" sz="2000" b="1" dirty="0"/>
              <a:t>nejzřetelnějším</a:t>
            </a:r>
            <a:r>
              <a:rPr lang="cs-CZ" sz="2000" dirty="0"/>
              <a:t> důkazem a modelem </a:t>
            </a:r>
            <a:r>
              <a:rPr lang="cs-CZ" sz="2000" b="1" dirty="0"/>
              <a:t>transnacionálních praktik</a:t>
            </a:r>
            <a:r>
              <a:rPr lang="cs-CZ" sz="2000" dirty="0"/>
              <a:t> - </a:t>
            </a:r>
            <a:r>
              <a:rPr lang="cs-CZ" sz="2000" b="1" dirty="0"/>
              <a:t>transnacionální pohyb kapitálu</a:t>
            </a:r>
            <a:r>
              <a:rPr lang="cs-CZ" sz="2000" dirty="0"/>
              <a:t> (od globálních korporací po individuální </a:t>
            </a:r>
            <a:r>
              <a:rPr lang="cs-CZ" sz="2000" dirty="0" err="1"/>
              <a:t>remitence</a:t>
            </a:r>
            <a:r>
              <a:rPr lang="cs-CZ" sz="2000" dirty="0"/>
              <a:t>)</a:t>
            </a:r>
          </a:p>
          <a:p>
            <a:pPr lvl="0"/>
            <a:r>
              <a:rPr lang="cs-CZ" sz="2000" dirty="0"/>
              <a:t>centrální teorie – teorie </a:t>
            </a:r>
            <a:r>
              <a:rPr lang="cs-CZ" sz="2000" b="1" dirty="0"/>
              <a:t>sociálních sítí </a:t>
            </a:r>
            <a:r>
              <a:rPr lang="cs-CZ" sz="2000" dirty="0"/>
              <a:t>a </a:t>
            </a:r>
            <a:r>
              <a:rPr lang="cs-CZ" sz="2000" b="1" dirty="0"/>
              <a:t>sociálních polí</a:t>
            </a:r>
          </a:p>
          <a:p>
            <a:pPr lvl="0"/>
            <a:r>
              <a:rPr lang="cs-CZ" sz="2000" dirty="0"/>
              <a:t>migranti žijí v </a:t>
            </a:r>
            <a:r>
              <a:rPr lang="cs-CZ" sz="2000" b="1" dirty="0"/>
              <a:t>transnacionálních sítích</a:t>
            </a:r>
            <a:r>
              <a:rPr lang="cs-CZ" sz="2000" dirty="0"/>
              <a:t> přistěhovaleckých komunit, kde </a:t>
            </a:r>
            <a:r>
              <a:rPr lang="cs-CZ" sz="2000" b="1" dirty="0"/>
              <a:t>vytvářejí a reprodukují vazby se zemí původu, </a:t>
            </a:r>
            <a:r>
              <a:rPr lang="cs-CZ" sz="2000" dirty="0"/>
              <a:t>které jsou </a:t>
            </a:r>
            <a:r>
              <a:rPr lang="cs-CZ" sz="2000" b="1" dirty="0"/>
              <a:t>zdrojem</a:t>
            </a:r>
            <a:r>
              <a:rPr lang="cs-CZ" sz="2000" dirty="0"/>
              <a:t> různých typů </a:t>
            </a:r>
            <a:r>
              <a:rPr lang="cs-CZ" sz="2000" b="1" dirty="0"/>
              <a:t>kapitálu</a:t>
            </a:r>
          </a:p>
        </p:txBody>
      </p:sp>
    </p:spTree>
    <p:extLst>
      <p:ext uri="{BB962C8B-B14F-4D97-AF65-F5344CB8AC3E}">
        <p14:creationId xmlns:p14="http://schemas.microsoft.com/office/powerpoint/2010/main" val="62541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Sociální sítě a sociální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49118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dirty="0"/>
              <a:t>Interpretace </a:t>
            </a:r>
            <a:r>
              <a:rPr lang="cs-CZ" sz="2000" b="1" dirty="0"/>
              <a:t>kontextů</a:t>
            </a:r>
            <a:r>
              <a:rPr lang="cs-CZ" sz="2000" dirty="0"/>
              <a:t> </a:t>
            </a:r>
            <a:r>
              <a:rPr lang="cs-CZ" sz="2000" b="1" dirty="0"/>
              <a:t>individuálních strategií jednání: migrace jako síť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Přistěhovalci jako </a:t>
            </a:r>
            <a:r>
              <a:rPr lang="cs-CZ" sz="2000" b="1" dirty="0"/>
              <a:t>zdroj informací, vědění (kulturní kapitál),</a:t>
            </a:r>
            <a:r>
              <a:rPr lang="cs-CZ" sz="2000" dirty="0"/>
              <a:t> </a:t>
            </a:r>
            <a:r>
              <a:rPr lang="cs-CZ" sz="2000" b="1" dirty="0"/>
              <a:t>příjmu (ekonomický kapitál - </a:t>
            </a:r>
            <a:r>
              <a:rPr lang="cs-CZ" sz="2000" b="1" dirty="0" err="1"/>
              <a:t>remitence</a:t>
            </a:r>
            <a:r>
              <a:rPr lang="cs-CZ" sz="2000" b="1" dirty="0"/>
              <a:t>)</a:t>
            </a:r>
            <a:r>
              <a:rPr lang="cs-CZ" sz="2000" dirty="0"/>
              <a:t> pro rodinu / známé v místě původu = </a:t>
            </a:r>
            <a:r>
              <a:rPr lang="cs-CZ" sz="2000" b="1" dirty="0"/>
              <a:t>zvýšení šance pro další migraci</a:t>
            </a:r>
            <a:r>
              <a:rPr lang="cs-CZ" sz="2000" dirty="0"/>
              <a:t> s využitím </a:t>
            </a:r>
            <a:r>
              <a:rPr lang="cs-CZ" sz="2000" b="1" dirty="0"/>
              <a:t>jejich sociálního kapitálu</a:t>
            </a:r>
            <a:endParaRPr lang="cs-CZ" sz="20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/>
              <a:t> ► </a:t>
            </a:r>
            <a:r>
              <a:rPr lang="cs-CZ" sz="2000" b="1" dirty="0"/>
              <a:t>Institucionalizace migrační sítě </a:t>
            </a: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b="1" u="sng" dirty="0"/>
              <a:t>sociální pole</a:t>
            </a:r>
            <a:r>
              <a:rPr lang="cs-CZ" sz="2000" b="1" dirty="0"/>
              <a:t>:</a:t>
            </a:r>
            <a:r>
              <a:rPr lang="cs-CZ" sz="2000" dirty="0"/>
              <a:t> propojení osob na dálku (přes hranice teritorií, náboženství a kultur) vytváří </a:t>
            </a:r>
            <a:r>
              <a:rPr lang="cs-CZ" sz="2000" b="1" dirty="0"/>
              <a:t>koherentní</a:t>
            </a:r>
            <a:r>
              <a:rPr lang="cs-CZ" sz="2000" dirty="0"/>
              <a:t> </a:t>
            </a:r>
            <a:r>
              <a:rPr lang="cs-CZ" sz="2000" b="1" dirty="0"/>
              <a:t>sociální prostor, v němž každý migrant zaujímá určitou pozici </a:t>
            </a:r>
            <a:r>
              <a:rPr lang="cs-CZ" sz="2000" dirty="0"/>
              <a:t>v různých </a:t>
            </a:r>
            <a:r>
              <a:rPr lang="cs-CZ" sz="2000" b="1" dirty="0"/>
              <a:t>občanských sférách; </a:t>
            </a:r>
            <a:r>
              <a:rPr lang="cs-CZ" sz="2000" dirty="0"/>
              <a:t>tyto pozice pak určují a limitují možnosti migrantů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0471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65448"/>
            <a:ext cx="8229600" cy="5559896"/>
          </a:xfrm>
        </p:spPr>
        <p:txBody>
          <a:bodyPr>
            <a:noAutofit/>
          </a:bodyPr>
          <a:lstStyle/>
          <a:p>
            <a:endParaRPr lang="cs-CZ" sz="2000" b="1" u="sng" dirty="0"/>
          </a:p>
          <a:p>
            <a:r>
              <a:rPr lang="cs-CZ" sz="2200" b="1" dirty="0"/>
              <a:t>prostorové vzdálenosti </a:t>
            </a:r>
            <a:r>
              <a:rPr lang="cs-CZ" sz="2200" dirty="0"/>
              <a:t>jsou </a:t>
            </a:r>
            <a:r>
              <a:rPr lang="cs-CZ" sz="2200" b="1" dirty="0"/>
              <a:t>překlenovány</a:t>
            </a:r>
            <a:r>
              <a:rPr lang="cs-CZ" sz="2200" dirty="0"/>
              <a:t> a udržovány:</a:t>
            </a:r>
          </a:p>
          <a:p>
            <a:pPr marL="708660" lvl="1" indent="-342900"/>
            <a:endParaRPr lang="cs-CZ" sz="2200" b="1" dirty="0"/>
          </a:p>
          <a:p>
            <a:pPr marL="708660" lvl="1" indent="-342900"/>
            <a:r>
              <a:rPr lang="cs-CZ" sz="2200" b="1" dirty="0"/>
              <a:t>technologickými možnostmi</a:t>
            </a:r>
            <a:r>
              <a:rPr lang="cs-CZ" sz="2200" dirty="0"/>
              <a:t>, tj. </a:t>
            </a:r>
            <a:r>
              <a:rPr lang="cs-CZ" sz="2200" b="1" dirty="0"/>
              <a:t>rozvojem telekomunikačních technologií (telefon, internet)</a:t>
            </a:r>
            <a:r>
              <a:rPr lang="cs-CZ" sz="2200" dirty="0"/>
              <a:t>, </a:t>
            </a:r>
          </a:p>
          <a:p>
            <a:pPr marL="708660" lvl="1" indent="-342900"/>
            <a:r>
              <a:rPr lang="cs-CZ" sz="2200" b="1" dirty="0"/>
              <a:t>zmasověním a dostupností letecké dopravy</a:t>
            </a:r>
            <a:r>
              <a:rPr lang="cs-CZ" sz="2200" dirty="0"/>
              <a:t> apod.</a:t>
            </a:r>
          </a:p>
          <a:p>
            <a:pPr marL="708660" lvl="1" indent="-342900"/>
            <a:r>
              <a:rPr lang="cs-CZ" sz="2200" b="1" dirty="0"/>
              <a:t>transnacionální prostor tmelen prostřednictvím sociálních institucí</a:t>
            </a:r>
            <a:r>
              <a:rPr lang="cs-CZ" sz="2200" dirty="0"/>
              <a:t>, jakými jsou dary (</a:t>
            </a:r>
            <a:r>
              <a:rPr lang="cs-CZ" sz="2200" dirty="0" err="1"/>
              <a:t>gifts</a:t>
            </a:r>
            <a:r>
              <a:rPr lang="cs-CZ" sz="2200" dirty="0"/>
              <a:t>), </a:t>
            </a:r>
            <a:r>
              <a:rPr lang="cs-CZ" sz="2200" dirty="0" err="1"/>
              <a:t>remitance</a:t>
            </a:r>
            <a:r>
              <a:rPr lang="cs-CZ" sz="2200" dirty="0"/>
              <a:t>, či transnacionálně uzavírané sňatky</a:t>
            </a:r>
          </a:p>
          <a:p>
            <a:pPr marL="708660" lvl="1" indent="-342900"/>
            <a:endParaRPr lang="cs-CZ" sz="2000" dirty="0"/>
          </a:p>
          <a:p>
            <a:pPr marL="365760" lvl="1" indent="0" algn="ctr">
              <a:buNone/>
            </a:pPr>
            <a:r>
              <a:rPr lang="cs-CZ" sz="2400" b="1" dirty="0"/>
              <a:t>= REDEFINICE MÍSTA / PROSTORU</a:t>
            </a:r>
          </a:p>
          <a:p>
            <a:pPr marL="365760" lvl="1" indent="0">
              <a:buNone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8189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343872"/>
          </a:xfrm>
        </p:spPr>
        <p:txBody>
          <a:bodyPr>
            <a:noAutofit/>
          </a:bodyPr>
          <a:lstStyle/>
          <a:p>
            <a:pPr marL="365760" lvl="1" indent="0" algn="ctr">
              <a:buNone/>
            </a:pPr>
            <a:r>
              <a:rPr lang="cs-CZ" sz="2400" dirty="0"/>
              <a:t>Teorie transnacionální migrace </a:t>
            </a:r>
            <a:r>
              <a:rPr lang="cs-CZ" sz="2400" b="1" dirty="0"/>
              <a:t>zpochybňují</a:t>
            </a:r>
            <a:r>
              <a:rPr lang="cs-CZ" sz="2400" dirty="0"/>
              <a:t>, že </a:t>
            </a:r>
            <a:r>
              <a:rPr lang="cs-CZ" sz="2400" b="1" dirty="0"/>
              <a:t>přistěhovalec je „člověkem bez historie“,</a:t>
            </a:r>
            <a:r>
              <a:rPr lang="cs-CZ" sz="2400" dirty="0"/>
              <a:t> který, aby se dobře adaptoval, musí projít </a:t>
            </a:r>
            <a:r>
              <a:rPr lang="cs-CZ" sz="2400" b="1" dirty="0"/>
              <a:t>procesem individuální integrace do většinové společnosti</a:t>
            </a:r>
            <a:endParaRPr lang="cs-CZ" sz="2400" dirty="0"/>
          </a:p>
          <a:p>
            <a:pPr algn="ctr"/>
            <a:endParaRPr lang="cs-CZ" sz="2400" dirty="0"/>
          </a:p>
          <a:p>
            <a:pPr marL="0" indent="0" algn="ctr">
              <a:buNone/>
            </a:pPr>
            <a:r>
              <a:rPr lang="cs-CZ" sz="2400" b="1" dirty="0"/>
              <a:t>X</a:t>
            </a:r>
          </a:p>
          <a:p>
            <a:pPr algn="ctr"/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migranti žijí v </a:t>
            </a:r>
            <a:r>
              <a:rPr lang="cs-CZ" sz="2400" b="1" dirty="0"/>
              <a:t>transnacionálních sítích</a:t>
            </a:r>
            <a:r>
              <a:rPr lang="cs-CZ" sz="2400" dirty="0"/>
              <a:t> přistěhovaleckých komunit, kde </a:t>
            </a:r>
            <a:r>
              <a:rPr lang="cs-CZ" sz="2400" b="1" dirty="0"/>
              <a:t>vytvářejí a reprodukují vazby se zemí původu, </a:t>
            </a:r>
            <a:r>
              <a:rPr lang="cs-CZ" sz="2400" dirty="0"/>
              <a:t>které jsou </a:t>
            </a:r>
            <a:r>
              <a:rPr lang="cs-CZ" sz="2400" b="1" dirty="0"/>
              <a:t>zdrojem</a:t>
            </a:r>
            <a:r>
              <a:rPr lang="cs-CZ" sz="2400" dirty="0"/>
              <a:t> různých typů </a:t>
            </a:r>
            <a:r>
              <a:rPr lang="cs-CZ" sz="2400" b="1" dirty="0"/>
              <a:t>kapitálu</a:t>
            </a:r>
            <a:r>
              <a:rPr lang="cs-CZ" sz="2400" dirty="0"/>
              <a:t>, který ulehčuje samotnou migraci a adaptaci na nové prostředí = OBÝVAJÍ TRANSNACIONÁLNÍ A TRANSLOKÁLNÍ REALITY</a:t>
            </a:r>
          </a:p>
        </p:txBody>
      </p:sp>
    </p:spTree>
    <p:extLst>
      <p:ext uri="{BB962C8B-B14F-4D97-AF65-F5344CB8AC3E}">
        <p14:creationId xmlns:p14="http://schemas.microsoft.com/office/powerpoint/2010/main" val="274374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KONTROLA a DOHLED na hranicích - BIOPOLITIKA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Michel Foucault (1926 – 1984)</a:t>
            </a:r>
          </a:p>
          <a:p>
            <a:endParaRPr lang="cs-CZ" dirty="0"/>
          </a:p>
          <a:p>
            <a:r>
              <a:rPr lang="cs-CZ" sz="2000" dirty="0"/>
              <a:t>Zrození kliniky. Červený Kostelec: Pavel </a:t>
            </a:r>
            <a:r>
              <a:rPr lang="cs-CZ" sz="2000" dirty="0" err="1"/>
              <a:t>Mervant</a:t>
            </a:r>
            <a:r>
              <a:rPr lang="cs-CZ" sz="2000" dirty="0"/>
              <a:t> 2010</a:t>
            </a:r>
          </a:p>
          <a:p>
            <a:r>
              <a:rPr lang="cs-CZ" sz="2000" dirty="0"/>
              <a:t>Zrození biopolitiky. Kurs na </a:t>
            </a:r>
            <a:r>
              <a:rPr lang="cs-CZ" sz="2000" dirty="0" err="1"/>
              <a:t>Collège</a:t>
            </a:r>
            <a:r>
              <a:rPr lang="cs-CZ" sz="2000" dirty="0"/>
              <a:t> de France 1978-1979. Brno: Centrum pro studium demokracie a kultury, 2009</a:t>
            </a:r>
          </a:p>
          <a:p>
            <a:r>
              <a:rPr lang="cs-CZ" sz="2000" dirty="0"/>
              <a:t>Dohlížet a trestat. Kniha o zrodu vězení. Praha : Dauphin, 2000. </a:t>
            </a:r>
          </a:p>
          <a:p>
            <a:r>
              <a:rPr lang="cs-CZ" sz="2000" dirty="0"/>
              <a:t>Slova a věci. Brno: </a:t>
            </a:r>
            <a:r>
              <a:rPr lang="cs-CZ" sz="2000" dirty="0" err="1"/>
              <a:t>Computer</a:t>
            </a:r>
            <a:r>
              <a:rPr lang="cs-CZ" sz="2000" dirty="0"/>
              <a:t> </a:t>
            </a:r>
            <a:r>
              <a:rPr lang="cs-CZ" sz="2000" dirty="0" err="1"/>
              <a:t>Press</a:t>
            </a:r>
            <a:r>
              <a:rPr lang="cs-CZ" sz="2000" dirty="0"/>
              <a:t>, 2007. </a:t>
            </a:r>
          </a:p>
          <a:p>
            <a:r>
              <a:rPr lang="cs-CZ" sz="2000" dirty="0"/>
              <a:t>Myšlení vnějšku. Praha : </a:t>
            </a:r>
            <a:r>
              <a:rPr lang="cs-CZ" sz="2000" dirty="0" err="1"/>
              <a:t>Herrmann</a:t>
            </a:r>
            <a:r>
              <a:rPr lang="cs-CZ" sz="2000" dirty="0"/>
              <a:t>, 1996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9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983832"/>
          </a:xfrm>
        </p:spPr>
        <p:txBody>
          <a:bodyPr>
            <a:normAutofit/>
          </a:bodyPr>
          <a:lstStyle/>
          <a:p>
            <a:pPr lvl="0"/>
            <a:endParaRPr lang="cs-CZ" sz="2200" dirty="0"/>
          </a:p>
          <a:p>
            <a:pPr lvl="0"/>
            <a:r>
              <a:rPr lang="cs-CZ" sz="2200" dirty="0"/>
              <a:t>Transnacionální migranti „</a:t>
            </a:r>
            <a:r>
              <a:rPr lang="cs-CZ" sz="2200" b="1" dirty="0"/>
              <a:t>žijí dva životy, hovoří dvěma jazyky, mají domov ve dvou státech a vykonávají ekonomické aktivity překračující hranice národních států“.</a:t>
            </a:r>
            <a:r>
              <a:rPr lang="cs-CZ" sz="2200" dirty="0"/>
              <a:t> </a:t>
            </a:r>
          </a:p>
          <a:p>
            <a:pPr lvl="0"/>
            <a:endParaRPr lang="cs-CZ" sz="2200" b="1" dirty="0"/>
          </a:p>
          <a:p>
            <a:pPr lvl="0"/>
            <a:r>
              <a:rPr lang="cs-CZ" sz="2200" b="1" dirty="0"/>
              <a:t>Adaptace migrantů</a:t>
            </a:r>
            <a:r>
              <a:rPr lang="cs-CZ" sz="2200" dirty="0"/>
              <a:t> do nového sociálního prostředí </a:t>
            </a:r>
            <a:r>
              <a:rPr lang="cs-CZ" sz="2200" b="1" dirty="0"/>
              <a:t>neznamená vzdát se  emocionálních vazeb a sociálních sítí v zemi původu.</a:t>
            </a:r>
            <a:endParaRPr lang="cs-CZ" sz="2200" dirty="0"/>
          </a:p>
          <a:p>
            <a:endParaRPr lang="cs-CZ" sz="2200" b="1" dirty="0"/>
          </a:p>
          <a:p>
            <a:r>
              <a:rPr lang="cs-CZ" sz="2200" b="1" dirty="0"/>
              <a:t>Země původu zůstává zdrojem kulturní a sociální identifikace, zatímco cílová země je především zdrojem materiální podpory, ekonomických příležitostí a práv.</a:t>
            </a:r>
            <a:r>
              <a:rPr lang="cs-CZ" sz="2200" dirty="0"/>
              <a:t> </a:t>
            </a:r>
          </a:p>
          <a:p>
            <a:pPr marL="0" indent="0" algn="r">
              <a:buNone/>
            </a:pPr>
            <a:r>
              <a:rPr lang="cs-CZ" sz="1600" dirty="0"/>
              <a:t>(</a:t>
            </a:r>
            <a:r>
              <a:rPr lang="cs-CZ" sz="1600" dirty="0" err="1"/>
              <a:t>Gardner</a:t>
            </a:r>
            <a:r>
              <a:rPr lang="cs-CZ" sz="1600" dirty="0"/>
              <a:t> 1995; </a:t>
            </a:r>
            <a:r>
              <a:rPr lang="cs-CZ" sz="1600" dirty="0" err="1"/>
              <a:t>Kastoryano</a:t>
            </a:r>
            <a:r>
              <a:rPr lang="cs-CZ" sz="1600" dirty="0"/>
              <a:t> 2002)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23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abstraktní princip, prostupující celou společností  </a:t>
            </a:r>
          </a:p>
          <a:p>
            <a:pPr lvl="0"/>
            <a:r>
              <a:rPr lang="cs-CZ" dirty="0"/>
              <a:t>není nikým „vlastněna“ – je součástí vztahů</a:t>
            </a:r>
          </a:p>
          <a:p>
            <a:r>
              <a:rPr lang="cs-CZ" b="1" dirty="0"/>
              <a:t>„kapilární působení politické moci“</a:t>
            </a:r>
            <a:r>
              <a:rPr lang="cs-CZ" dirty="0"/>
              <a:t>, tj. v každodenním životě - existence různých technik, strategií, manévrování, postupů a dalších nástrojů k dosažení daného cíle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Způsoby uskutečňování moci</a:t>
            </a:r>
          </a:p>
          <a:p>
            <a:pPr marL="0" indent="0" algn="ctr">
              <a:buNone/>
            </a:pPr>
            <a:endParaRPr lang="cs-CZ" b="1" dirty="0"/>
          </a:p>
          <a:p>
            <a:r>
              <a:rPr lang="cs-CZ" b="1" dirty="0"/>
              <a:t>dohled a disciplinace </a:t>
            </a:r>
            <a:r>
              <a:rPr lang="cs-CZ" dirty="0"/>
              <a:t>(</a:t>
            </a:r>
            <a:r>
              <a:rPr lang="cs-CZ" dirty="0" err="1"/>
              <a:t>Panoptikon</a:t>
            </a:r>
            <a:r>
              <a:rPr lang="cs-CZ" dirty="0"/>
              <a:t> - vědomí trvalé viditelnosti)</a:t>
            </a:r>
          </a:p>
          <a:p>
            <a:r>
              <a:rPr lang="cs-CZ" b="1" dirty="0"/>
              <a:t>racionalizace normality</a:t>
            </a:r>
            <a:r>
              <a:rPr lang="cs-CZ" dirty="0"/>
              <a:t> - uplatňování moci soustředěno </a:t>
            </a:r>
            <a:r>
              <a:rPr lang="cs-CZ" b="1" dirty="0"/>
              <a:t>na populaci, nikoli jedince, </a:t>
            </a:r>
            <a:r>
              <a:rPr lang="cs-CZ" dirty="0"/>
              <a:t>vytyčování toho, co je normální a co je žádoucí</a:t>
            </a:r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0655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BIOMOC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cs-CZ" sz="2200" dirty="0"/>
          </a:p>
          <a:p>
            <a:r>
              <a:rPr lang="cs-CZ" dirty="0"/>
              <a:t>biopolitika = mechaniky a taktiky ovlivňování, regulace biologických jevů skrze administrativní aparáty moderního státu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mechanismy disciplinace individuálního biologického i sociálního těla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včlenění života do politických a vládních struktur společnosti</a:t>
            </a:r>
          </a:p>
        </p:txBody>
      </p:sp>
    </p:spTree>
    <p:extLst>
      <p:ext uri="{BB962C8B-B14F-4D97-AF65-F5344CB8AC3E}">
        <p14:creationId xmlns:p14="http://schemas.microsoft.com/office/powerpoint/2010/main" val="265994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BioMOC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200" dirty="0"/>
              <a:t>mechanismy používané k disciplinování individuálního i sociálního těla, konečným cílem </a:t>
            </a:r>
            <a:r>
              <a:rPr lang="cs-CZ" sz="2200" b="1" i="1" dirty="0"/>
              <a:t>kultivace života</a:t>
            </a:r>
          </a:p>
          <a:p>
            <a:pPr lvl="0"/>
            <a:r>
              <a:rPr lang="cs-CZ" sz="2200" b="1" i="1" dirty="0"/>
              <a:t>řízení populace i jedinců </a:t>
            </a:r>
            <a:r>
              <a:rPr lang="cs-CZ" sz="2200" dirty="0"/>
              <a:t>prostřednictvím jemných mechanismů regulace a manipulace, distribuovaných skrze </a:t>
            </a:r>
            <a:r>
              <a:rPr lang="cs-CZ" sz="2200" b="1" i="1" dirty="0"/>
              <a:t>administrativní aparát moderního státu</a:t>
            </a:r>
          </a:p>
          <a:p>
            <a:r>
              <a:rPr lang="cs-CZ" sz="2200" dirty="0"/>
              <a:t>včlenění </a:t>
            </a:r>
            <a:r>
              <a:rPr lang="cs-CZ" sz="2200" b="1" dirty="0"/>
              <a:t>života </a:t>
            </a:r>
            <a:r>
              <a:rPr lang="cs-CZ" sz="2200" dirty="0"/>
              <a:t>do politických a vládních struktur společnosti, vtáhnutí „života“ do soukolí byrokratických aparátů</a:t>
            </a:r>
          </a:p>
          <a:p>
            <a:pPr lvl="0"/>
            <a:endParaRPr lang="cs-CZ" sz="2200" dirty="0"/>
          </a:p>
          <a:p>
            <a:pPr marL="0" lvl="0" indent="0" algn="ctr">
              <a:buNone/>
            </a:pPr>
            <a:r>
              <a:rPr lang="cs-CZ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Biomoc</a:t>
            </a:r>
            <a:r>
              <a:rPr lang="cs-CZ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je forma moci/vědění (…), která vytváří řád, kdy lidé v západním světě jsou zdraví, zabezpečení (</a:t>
            </a:r>
            <a:r>
              <a:rPr lang="cs-CZ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secure</a:t>
            </a:r>
            <a:r>
              <a:rPr lang="cs-CZ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a produktivní.“ [Dreyfus a </a:t>
            </a:r>
            <a:r>
              <a:rPr lang="cs-CZ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Rabinow</a:t>
            </a:r>
            <a:r>
              <a:rPr lang="cs-CZ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1989: 116]</a:t>
            </a:r>
          </a:p>
          <a:p>
            <a:endParaRPr lang="cs-CZ" sz="2400" dirty="0"/>
          </a:p>
          <a:p>
            <a:pPr lvl="0"/>
            <a:r>
              <a:rPr lang="cs-CZ" sz="2400" dirty="0"/>
              <a:t>tento způsob uplatňování moci = </a:t>
            </a:r>
            <a:r>
              <a:rPr lang="cs-CZ" sz="2400" b="1" dirty="0"/>
              <a:t>„</a:t>
            </a:r>
            <a:r>
              <a:rPr lang="cs-CZ" sz="2400" b="1" dirty="0" err="1"/>
              <a:t>governmentalita</a:t>
            </a:r>
            <a:r>
              <a:rPr lang="cs-CZ" sz="2400" dirty="0"/>
              <a:t>“</a:t>
            </a:r>
          </a:p>
          <a:p>
            <a:pPr lvl="0"/>
            <a:endParaRPr lang="cs-CZ" sz="2400" dirty="0">
              <a:solidFill>
                <a:schemeClr val="bg1"/>
              </a:solidFill>
            </a:endParaRP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„</a:t>
            </a:r>
            <a:r>
              <a:rPr lang="cs-CZ" sz="2000" b="1" dirty="0" err="1">
                <a:solidFill>
                  <a:schemeClr val="bg1"/>
                </a:solidFill>
              </a:rPr>
              <a:t>Governmentalita</a:t>
            </a:r>
            <a:r>
              <a:rPr lang="cs-CZ" sz="2000" b="1" dirty="0">
                <a:solidFill>
                  <a:schemeClr val="bg1"/>
                </a:solidFill>
              </a:rPr>
              <a:t> lokalizuje regulační aktivity do všech úrovní společenského života</a:t>
            </a:r>
            <a:r>
              <a:rPr lang="cs-CZ" sz="2000" dirty="0">
                <a:solidFill>
                  <a:schemeClr val="bg1"/>
                </a:solidFill>
              </a:rPr>
              <a:t>, od rodiny, sdělovacích prostředků a škol až k byrokratickým institucím jako parlament, legislativa či policie.“ [</a:t>
            </a:r>
            <a:r>
              <a:rPr lang="cs-CZ" sz="2000" dirty="0" err="1">
                <a:solidFill>
                  <a:schemeClr val="bg1"/>
                </a:solidFill>
              </a:rPr>
              <a:t>Lupton</a:t>
            </a:r>
            <a:r>
              <a:rPr lang="cs-CZ" sz="2000" dirty="0">
                <a:solidFill>
                  <a:schemeClr val="bg1"/>
                </a:solidFill>
              </a:rPr>
              <a:t> 1997: 9]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40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Dva póly </a:t>
            </a:r>
            <a:r>
              <a:rPr lang="cs-CZ" sz="3200" dirty="0" err="1"/>
              <a:t>biomoci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endParaRPr lang="cs-CZ" sz="2400" b="1" dirty="0"/>
          </a:p>
          <a:p>
            <a:pPr lvl="0"/>
            <a:r>
              <a:rPr lang="cs-CZ" sz="2400" b="1" dirty="0" err="1"/>
              <a:t>Anatomo</a:t>
            </a:r>
            <a:r>
              <a:rPr lang="cs-CZ" sz="2400" b="1" dirty="0"/>
              <a:t>-politika</a:t>
            </a:r>
            <a:r>
              <a:rPr lang="cs-CZ" sz="2400" dirty="0"/>
              <a:t> operuje v poli </a:t>
            </a:r>
            <a:r>
              <a:rPr lang="cs-CZ" sz="2400" b="1" dirty="0"/>
              <a:t>disciplinování jedince a jeho těla</a:t>
            </a:r>
            <a:r>
              <a:rPr lang="cs-CZ" sz="2400" dirty="0"/>
              <a:t>, optimalizace jeho schopností a sil, zvýšení jeho užitečnosti, poslušnosti a integrace do systému ekonomické produktivity (= „zdravé tělo“) </a:t>
            </a:r>
          </a:p>
          <a:p>
            <a:pPr lvl="0"/>
            <a:endParaRPr lang="cs-CZ" sz="2400" dirty="0"/>
          </a:p>
          <a:p>
            <a:pPr lvl="0"/>
            <a:r>
              <a:rPr lang="cs-CZ" sz="2400" b="1" dirty="0"/>
              <a:t>Biopolitika, </a:t>
            </a:r>
            <a:r>
              <a:rPr lang="cs-CZ" sz="2400" dirty="0"/>
              <a:t>vnímající tělo jako soubor biologických procesů; </a:t>
            </a:r>
            <a:r>
              <a:rPr lang="cs-CZ" sz="2400" b="1" dirty="0"/>
              <a:t> pracuje v rovině regulace společnosti/populace</a:t>
            </a:r>
            <a:r>
              <a:rPr lang="cs-CZ" sz="2400" dirty="0"/>
              <a:t> jako celku; disciplinace skrze techniky moci = </a:t>
            </a:r>
            <a:r>
              <a:rPr lang="cs-CZ" sz="2400" b="1" dirty="0"/>
              <a:t>populace </a:t>
            </a:r>
            <a:r>
              <a:rPr lang="cs-CZ" sz="2400" dirty="0"/>
              <a:t>jako předmět kontroly, regulace, modifikace...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36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233F5-D041-429A-B226-05C53394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1F1EC-4CC9-454A-95F3-DBB86E6F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cs-CZ" sz="6000" dirty="0"/>
          </a:p>
          <a:p>
            <a:pPr marL="68580" indent="0" algn="ctr">
              <a:buNone/>
            </a:pPr>
            <a:r>
              <a:rPr lang="cs-CZ" sz="6000" dirty="0"/>
              <a:t>Letiště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43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Letiště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600" b="1" dirty="0"/>
              <a:t>Paradoxy letiště</a:t>
            </a:r>
            <a:endParaRPr lang="cs-CZ" sz="2600" dirty="0"/>
          </a:p>
          <a:p>
            <a:pPr lvl="0"/>
            <a:endParaRPr lang="cs-CZ" sz="2600" b="1" dirty="0"/>
          </a:p>
          <a:p>
            <a:pPr lvl="0"/>
            <a:r>
              <a:rPr lang="cs-CZ" sz="2600" b="1" dirty="0"/>
              <a:t>hranice</a:t>
            </a:r>
            <a:r>
              <a:rPr lang="cs-CZ" sz="2600" dirty="0"/>
              <a:t> X ale v </a:t>
            </a:r>
            <a:r>
              <a:rPr lang="cs-CZ" sz="2600" b="1" dirty="0"/>
              <a:t>centru</a:t>
            </a:r>
            <a:r>
              <a:rPr lang="cs-CZ" sz="2600" dirty="0"/>
              <a:t> státu</a:t>
            </a:r>
          </a:p>
          <a:p>
            <a:pPr lvl="0"/>
            <a:endParaRPr lang="cs-CZ" sz="2600" dirty="0"/>
          </a:p>
          <a:p>
            <a:pPr lvl="0"/>
            <a:r>
              <a:rPr lang="cs-CZ" sz="2600" dirty="0"/>
              <a:t>symbol </a:t>
            </a:r>
            <a:r>
              <a:rPr lang="cs-CZ" sz="2600" b="1" dirty="0"/>
              <a:t>mobility</a:t>
            </a:r>
            <a:r>
              <a:rPr lang="cs-CZ" sz="2600" dirty="0"/>
              <a:t>, </a:t>
            </a:r>
            <a:r>
              <a:rPr lang="cs-CZ" sz="2600" b="1" dirty="0"/>
              <a:t>pohybu</a:t>
            </a:r>
            <a:r>
              <a:rPr lang="cs-CZ" sz="2600" dirty="0"/>
              <a:t>, </a:t>
            </a:r>
            <a:r>
              <a:rPr lang="cs-CZ" sz="2600" b="1" dirty="0"/>
              <a:t>tranzitní</a:t>
            </a:r>
            <a:r>
              <a:rPr lang="cs-CZ" sz="2600" dirty="0"/>
              <a:t> zóna </a:t>
            </a:r>
            <a:r>
              <a:rPr lang="cs-CZ" sz="2600" b="1" dirty="0"/>
              <a:t>X</a:t>
            </a:r>
            <a:r>
              <a:rPr lang="cs-CZ" sz="2600" dirty="0"/>
              <a:t> symbol </a:t>
            </a:r>
            <a:r>
              <a:rPr lang="cs-CZ" sz="2600" b="1" dirty="0"/>
              <a:t>imobility a exkluzivity</a:t>
            </a:r>
            <a:r>
              <a:rPr lang="cs-CZ" sz="2600" dirty="0"/>
              <a:t> </a:t>
            </a:r>
          </a:p>
          <a:p>
            <a:pPr lvl="0"/>
            <a:endParaRPr lang="cs-CZ" sz="2600" dirty="0"/>
          </a:p>
          <a:p>
            <a:pPr lvl="0"/>
            <a:r>
              <a:rPr lang="cs-CZ" sz="2600" b="1" dirty="0"/>
              <a:t>„ne-místo“</a:t>
            </a:r>
            <a:r>
              <a:rPr lang="cs-CZ" sz="2600" dirty="0"/>
              <a:t>, které není samo cílem X „</a:t>
            </a:r>
            <a:r>
              <a:rPr lang="cs-CZ" sz="2600" b="1" dirty="0"/>
              <a:t>místo</a:t>
            </a:r>
            <a:r>
              <a:rPr lang="cs-CZ" sz="2600" dirty="0"/>
              <a:t>“, materializované jádro cirkulace lidí, věcí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246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cs-CZ" sz="2000" dirty="0" err="1"/>
              <a:t>Abranches</a:t>
            </a:r>
            <a:r>
              <a:rPr lang="cs-CZ" sz="2000" dirty="0"/>
              <a:t>, Maria. 2013. </a:t>
            </a:r>
            <a:r>
              <a:rPr lang="cs-CZ" sz="2000" dirty="0" err="1"/>
              <a:t>When</a:t>
            </a:r>
            <a:r>
              <a:rPr lang="cs-CZ" sz="2000" dirty="0"/>
              <a:t> </a:t>
            </a:r>
            <a:r>
              <a:rPr lang="cs-CZ" sz="2000" dirty="0" err="1"/>
              <a:t>People</a:t>
            </a:r>
            <a:r>
              <a:rPr lang="cs-CZ" sz="2000" dirty="0"/>
              <a:t> </a:t>
            </a:r>
            <a:r>
              <a:rPr lang="cs-CZ" sz="2000" dirty="0" err="1"/>
              <a:t>Stay</a:t>
            </a:r>
            <a:r>
              <a:rPr lang="cs-CZ" sz="2000" dirty="0"/>
              <a:t> and </a:t>
            </a:r>
            <a:r>
              <a:rPr lang="cs-CZ" sz="2000" dirty="0" err="1"/>
              <a:t>Things</a:t>
            </a:r>
            <a:r>
              <a:rPr lang="cs-CZ" sz="2000" dirty="0"/>
              <a:t> Make </a:t>
            </a:r>
            <a:r>
              <a:rPr lang="cs-CZ" sz="2000" dirty="0" err="1"/>
              <a:t>Thier</a:t>
            </a:r>
            <a:r>
              <a:rPr lang="cs-CZ" sz="2000" dirty="0"/>
              <a:t> </a:t>
            </a:r>
            <a:r>
              <a:rPr lang="cs-CZ" sz="2000" dirty="0" err="1"/>
              <a:t>Way</a:t>
            </a:r>
            <a:r>
              <a:rPr lang="cs-CZ" sz="2000" dirty="0"/>
              <a:t>: </a:t>
            </a:r>
            <a:r>
              <a:rPr lang="cs-CZ" sz="2000" dirty="0" err="1"/>
              <a:t>Airports</a:t>
            </a:r>
            <a:r>
              <a:rPr lang="cs-CZ" sz="2000" dirty="0"/>
              <a:t>, </a:t>
            </a:r>
            <a:r>
              <a:rPr lang="cs-CZ" sz="2000" dirty="0" err="1"/>
              <a:t>Mobilities</a:t>
            </a:r>
            <a:r>
              <a:rPr lang="cs-CZ" sz="2000" dirty="0"/>
              <a:t> and </a:t>
            </a:r>
            <a:r>
              <a:rPr lang="cs-CZ" sz="2000" dirty="0" err="1"/>
              <a:t>Materialities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</a:t>
            </a:r>
            <a:r>
              <a:rPr lang="cs-CZ" sz="2000" dirty="0" err="1"/>
              <a:t>Transnational</a:t>
            </a:r>
            <a:r>
              <a:rPr lang="cs-CZ" sz="2000" dirty="0"/>
              <a:t> </a:t>
            </a:r>
            <a:r>
              <a:rPr lang="cs-CZ" sz="2000" dirty="0" err="1"/>
              <a:t>Ladscape</a:t>
            </a:r>
            <a:r>
              <a:rPr lang="cs-CZ" sz="2000" dirty="0"/>
              <a:t>. </a:t>
            </a:r>
            <a:r>
              <a:rPr lang="cs-CZ" sz="2000" dirty="0" err="1"/>
              <a:t>Mobilites</a:t>
            </a:r>
            <a:r>
              <a:rPr lang="cs-CZ" sz="2000" dirty="0"/>
              <a:t> 8 (4): 506 – 527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/>
              <a:t>Létání = řada </a:t>
            </a:r>
            <a:r>
              <a:rPr lang="cs-CZ" b="1" dirty="0"/>
              <a:t>nerovností a diskriminací</a:t>
            </a:r>
            <a:r>
              <a:rPr lang="cs-CZ" dirty="0"/>
              <a:t>, které jsou </a:t>
            </a:r>
            <a:r>
              <a:rPr lang="cs-CZ" b="1" dirty="0"/>
              <a:t>materializovány na letištích</a:t>
            </a:r>
          </a:p>
          <a:p>
            <a:pPr marL="68580" indent="0">
              <a:buNone/>
            </a:pPr>
            <a:endParaRPr lang="cs-CZ" dirty="0"/>
          </a:p>
          <a:p>
            <a:pPr lvl="0"/>
            <a:r>
              <a:rPr lang="cs-CZ" dirty="0"/>
              <a:t>ti, kdo si mohou dovolit létání a ti kdo nemohou</a:t>
            </a:r>
          </a:p>
          <a:p>
            <a:pPr lvl="0"/>
            <a:r>
              <a:rPr lang="cs-CZ" dirty="0"/>
              <a:t>rozdělení pasažérů do kategorií </a:t>
            </a:r>
          </a:p>
          <a:p>
            <a:pPr lvl="0"/>
            <a:r>
              <a:rPr lang="cs-CZ" dirty="0"/>
              <a:t>rozdíly mezi různými letišti světa</a:t>
            </a:r>
          </a:p>
          <a:p>
            <a:pPr marL="68580" indent="0">
              <a:buNone/>
            </a:pPr>
            <a:r>
              <a:rPr lang="cs-CZ" dirty="0"/>
              <a:t> </a:t>
            </a:r>
          </a:p>
          <a:p>
            <a:pPr lvl="1"/>
            <a:r>
              <a:rPr lang="cs-CZ" sz="2000" b="1" dirty="0"/>
              <a:t>privilegovaná mobilita některých osob a imobilita jiných</a:t>
            </a:r>
            <a:endParaRPr lang="cs-CZ" sz="2000" dirty="0"/>
          </a:p>
          <a:p>
            <a:pPr lvl="1"/>
            <a:r>
              <a:rPr lang="cs-CZ" sz="2000" dirty="0"/>
              <a:t>ti, kteří sami nejsou mobilní, jsou pohybem též zasaženi - jejich imaginace, touhy, představy o světě atd. </a:t>
            </a:r>
          </a:p>
          <a:p>
            <a:pPr lvl="1"/>
            <a:r>
              <a:rPr lang="cs-CZ" sz="2000" dirty="0">
                <a:hlinkClick r:id="rId2"/>
              </a:rPr>
              <a:t>http://mapio.net/pic/p-15209212/</a:t>
            </a:r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8220933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TM01859862[[fn=Městská zábava]]</Template>
  <TotalTime>3470</TotalTime>
  <Words>1236</Words>
  <Application>Microsoft Office PowerPoint</Application>
  <PresentationFormat>Předvádění na obrazovce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Gill Sans MT</vt:lpstr>
      <vt:lpstr>Wingdings</vt:lpstr>
      <vt:lpstr>Wingdings 3</vt:lpstr>
      <vt:lpstr>Urban Pop</vt:lpstr>
      <vt:lpstr>Letiště</vt:lpstr>
      <vt:lpstr>KONTROLA a DOHLED na hranicích - BIOPOLITIKA</vt:lpstr>
      <vt:lpstr>Moc</vt:lpstr>
      <vt:lpstr>BIOMOC</vt:lpstr>
      <vt:lpstr>BioMOC</vt:lpstr>
      <vt:lpstr>Dva póly biomoci</vt:lpstr>
      <vt:lpstr>Prezentace aplikace PowerPoint</vt:lpstr>
      <vt:lpstr>Letiště</vt:lpstr>
      <vt:lpstr>Abranches, Maria. 2013. When People Stay and Things Make Thier Way: Airports, Mobilities and Materialities of a Transnational Ladscape. Mobilites 8 (4): 506 – 527</vt:lpstr>
      <vt:lpstr>Guinea-bissau</vt:lpstr>
      <vt:lpstr>Prezentace aplikace PowerPoint</vt:lpstr>
      <vt:lpstr>Prezentace aplikace PowerPoint</vt:lpstr>
      <vt:lpstr>Prezentace aplikace PowerPoint</vt:lpstr>
      <vt:lpstr> Transnacionalismus</vt:lpstr>
      <vt:lpstr> Transnacionalismus</vt:lpstr>
      <vt:lpstr>Teorie transnacionalismu</vt:lpstr>
      <vt:lpstr>Sociální sítě a sociální pole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zandlova@live.com</dc:creator>
  <cp:lastModifiedBy>Markéta Zandlová</cp:lastModifiedBy>
  <cp:revision>24</cp:revision>
  <dcterms:created xsi:type="dcterms:W3CDTF">2016-05-07T15:42:28Z</dcterms:created>
  <dcterms:modified xsi:type="dcterms:W3CDTF">2021-11-29T22:11:10Z</dcterms:modified>
</cp:coreProperties>
</file>