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9" r:id="rId11"/>
    <p:sldId id="270" r:id="rId12"/>
    <p:sldId id="271" r:id="rId13"/>
    <p:sldId id="272" r:id="rId14"/>
    <p:sldId id="273" r:id="rId15"/>
    <p:sldId id="274" r:id="rId16"/>
    <p:sldId id="275" r:id="rId17"/>
    <p:sldId id="276" r:id="rId18"/>
    <p:sldId id="265" r:id="rId19"/>
    <p:sldId id="277" r:id="rId20"/>
    <p:sldId id="278" r:id="rId21"/>
    <p:sldId id="266" r:id="rId22"/>
    <p:sldId id="279" r:id="rId23"/>
    <p:sldId id="280" r:id="rId24"/>
    <p:sldId id="281" r:id="rId25"/>
    <p:sldId id="267" r:id="rId26"/>
    <p:sldId id="268" r:id="rId27"/>
    <p:sldId id="283" r:id="rId28"/>
    <p:sldId id="284" r:id="rId29"/>
    <p:sldId id="285" r:id="rId30"/>
    <p:sldId id="286" r:id="rId31"/>
    <p:sldId id="282" r:id="rId3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1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313978-1D94-357A-90DC-9BEE8BE379A3}"/>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dirty="0"/>
              <a:t>单击此处编辑母版标题样式</a:t>
            </a:r>
          </a:p>
        </p:txBody>
      </p:sp>
      <p:sp>
        <p:nvSpPr>
          <p:cNvPr id="3" name="副标题 2">
            <a:extLst>
              <a:ext uri="{FF2B5EF4-FFF2-40B4-BE49-F238E27FC236}">
                <a16:creationId xmlns:a16="http://schemas.microsoft.com/office/drawing/2014/main" id="{F5F22474-D29E-8494-E074-2737F69A19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3F2D6BA-177C-26A4-7497-09E4A23AE44E}"/>
              </a:ext>
            </a:extLst>
          </p:cNvPr>
          <p:cNvSpPr>
            <a:spLocks noGrp="1"/>
          </p:cNvSpPr>
          <p:nvPr>
            <p:ph type="dt" sz="half" idx="10"/>
          </p:nvPr>
        </p:nvSpPr>
        <p:spPr/>
        <p:txBody>
          <a:bodyPr/>
          <a:lstStyle/>
          <a:p>
            <a:fld id="{4BBA2D3A-6438-4F32-934A-243FD4BC45A2}" type="datetimeFigureOut">
              <a:rPr lang="zh-CN" altLang="en-US" smtClean="0"/>
              <a:t>2023/12/18</a:t>
            </a:fld>
            <a:endParaRPr lang="zh-CN" altLang="en-US"/>
          </a:p>
        </p:txBody>
      </p:sp>
      <p:sp>
        <p:nvSpPr>
          <p:cNvPr id="5" name="页脚占位符 4">
            <a:extLst>
              <a:ext uri="{FF2B5EF4-FFF2-40B4-BE49-F238E27FC236}">
                <a16:creationId xmlns:a16="http://schemas.microsoft.com/office/drawing/2014/main" id="{162C2BCD-DA81-9BF3-3BF1-60AC6DA1DD9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2ABF214-EEFF-510F-87B2-8C24CF86627D}"/>
              </a:ext>
            </a:extLst>
          </p:cNvPr>
          <p:cNvSpPr>
            <a:spLocks noGrp="1"/>
          </p:cNvSpPr>
          <p:nvPr>
            <p:ph type="sldNum" sz="quarter" idx="12"/>
          </p:nvPr>
        </p:nvSpPr>
        <p:spPr/>
        <p:txBody>
          <a:bodyPr/>
          <a:lstStyle/>
          <a:p>
            <a:fld id="{528FAE59-89AC-49B7-946B-98257ACC1C7D}" type="slidenum">
              <a:rPr lang="zh-CN" altLang="en-US" smtClean="0"/>
              <a:t>‹#›</a:t>
            </a:fld>
            <a:endParaRPr lang="zh-CN" altLang="en-US"/>
          </a:p>
        </p:txBody>
      </p:sp>
    </p:spTree>
    <p:extLst>
      <p:ext uri="{BB962C8B-B14F-4D97-AF65-F5344CB8AC3E}">
        <p14:creationId xmlns:p14="http://schemas.microsoft.com/office/powerpoint/2010/main" val="2552540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7026A9-B770-0BE7-19C4-88221DD714F8}"/>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9FF65FA7-0CC4-BF9D-0613-909B9ED7052D}"/>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ED1BA3B-1EB0-B05C-998D-DD8780FABEF1}"/>
              </a:ext>
            </a:extLst>
          </p:cNvPr>
          <p:cNvSpPr>
            <a:spLocks noGrp="1"/>
          </p:cNvSpPr>
          <p:nvPr>
            <p:ph type="dt" sz="half" idx="10"/>
          </p:nvPr>
        </p:nvSpPr>
        <p:spPr/>
        <p:txBody>
          <a:bodyPr/>
          <a:lstStyle/>
          <a:p>
            <a:fld id="{4BBA2D3A-6438-4F32-934A-243FD4BC45A2}" type="datetimeFigureOut">
              <a:rPr lang="zh-CN" altLang="en-US" smtClean="0"/>
              <a:t>2023/12/18</a:t>
            </a:fld>
            <a:endParaRPr lang="zh-CN" altLang="en-US"/>
          </a:p>
        </p:txBody>
      </p:sp>
      <p:sp>
        <p:nvSpPr>
          <p:cNvPr id="5" name="页脚占位符 4">
            <a:extLst>
              <a:ext uri="{FF2B5EF4-FFF2-40B4-BE49-F238E27FC236}">
                <a16:creationId xmlns:a16="http://schemas.microsoft.com/office/drawing/2014/main" id="{79C234C3-5E4C-CB79-5D9B-FC02BEA2902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EA1D94E-0D24-C049-E1DB-EA772B59A482}"/>
              </a:ext>
            </a:extLst>
          </p:cNvPr>
          <p:cNvSpPr>
            <a:spLocks noGrp="1"/>
          </p:cNvSpPr>
          <p:nvPr>
            <p:ph type="sldNum" sz="quarter" idx="12"/>
          </p:nvPr>
        </p:nvSpPr>
        <p:spPr/>
        <p:txBody>
          <a:bodyPr/>
          <a:lstStyle/>
          <a:p>
            <a:fld id="{528FAE59-89AC-49B7-946B-98257ACC1C7D}" type="slidenum">
              <a:rPr lang="zh-CN" altLang="en-US" smtClean="0"/>
              <a:t>‹#›</a:t>
            </a:fld>
            <a:endParaRPr lang="zh-CN" altLang="en-US"/>
          </a:p>
        </p:txBody>
      </p:sp>
    </p:spTree>
    <p:extLst>
      <p:ext uri="{BB962C8B-B14F-4D97-AF65-F5344CB8AC3E}">
        <p14:creationId xmlns:p14="http://schemas.microsoft.com/office/powerpoint/2010/main" val="3444632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C8EB1C6E-AEA8-8DC3-BCFC-392F14C811C4}"/>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22E2A8DE-1C19-7DC6-80FE-5DD0BA512B6C}"/>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BE3C85F-6345-E44D-9967-7D38522AB98C}"/>
              </a:ext>
            </a:extLst>
          </p:cNvPr>
          <p:cNvSpPr>
            <a:spLocks noGrp="1"/>
          </p:cNvSpPr>
          <p:nvPr>
            <p:ph type="dt" sz="half" idx="10"/>
          </p:nvPr>
        </p:nvSpPr>
        <p:spPr/>
        <p:txBody>
          <a:bodyPr/>
          <a:lstStyle/>
          <a:p>
            <a:fld id="{4BBA2D3A-6438-4F32-934A-243FD4BC45A2}" type="datetimeFigureOut">
              <a:rPr lang="zh-CN" altLang="en-US" smtClean="0"/>
              <a:t>2023/12/18</a:t>
            </a:fld>
            <a:endParaRPr lang="zh-CN" altLang="en-US"/>
          </a:p>
        </p:txBody>
      </p:sp>
      <p:sp>
        <p:nvSpPr>
          <p:cNvPr id="5" name="页脚占位符 4">
            <a:extLst>
              <a:ext uri="{FF2B5EF4-FFF2-40B4-BE49-F238E27FC236}">
                <a16:creationId xmlns:a16="http://schemas.microsoft.com/office/drawing/2014/main" id="{F649DF5E-B597-F9C4-37AC-64B9C4C5AD0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EC1E180-64E1-FACC-E90C-415FFF64A450}"/>
              </a:ext>
            </a:extLst>
          </p:cNvPr>
          <p:cNvSpPr>
            <a:spLocks noGrp="1"/>
          </p:cNvSpPr>
          <p:nvPr>
            <p:ph type="sldNum" sz="quarter" idx="12"/>
          </p:nvPr>
        </p:nvSpPr>
        <p:spPr/>
        <p:txBody>
          <a:bodyPr/>
          <a:lstStyle/>
          <a:p>
            <a:fld id="{528FAE59-89AC-49B7-946B-98257ACC1C7D}" type="slidenum">
              <a:rPr lang="zh-CN" altLang="en-US" smtClean="0"/>
              <a:t>‹#›</a:t>
            </a:fld>
            <a:endParaRPr lang="zh-CN" altLang="en-US"/>
          </a:p>
        </p:txBody>
      </p:sp>
    </p:spTree>
    <p:extLst>
      <p:ext uri="{BB962C8B-B14F-4D97-AF65-F5344CB8AC3E}">
        <p14:creationId xmlns:p14="http://schemas.microsoft.com/office/powerpoint/2010/main" val="326410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641413-3170-EA8F-E4D9-0E89C21BAE2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979051A-E97A-40B2-E1E3-19360041BEB3}"/>
              </a:ext>
            </a:extLst>
          </p:cNvPr>
          <p:cNvSpPr>
            <a:spLocks noGrp="1"/>
          </p:cNvSpPr>
          <p:nvPr>
            <p:ph idx="1"/>
          </p:nvPr>
        </p:nvSpPr>
        <p:spPr/>
        <p:txBody>
          <a:bodyPr/>
          <a:lstStyle/>
          <a:p>
            <a:pPr lvl="0"/>
            <a:r>
              <a:rPr lang="zh-CN" altLang="cs-CZ" noProof="0" dirty="0"/>
              <a:t>单击此处编辑母版文本样式</a:t>
            </a:r>
          </a:p>
          <a:p>
            <a:pPr lvl="1"/>
            <a:r>
              <a:rPr lang="zh-CN" altLang="cs-CZ" noProof="0" dirty="0"/>
              <a:t>二级</a:t>
            </a:r>
            <a:endParaRPr lang="cs-CZ" altLang="zh-CN" noProof="0" dirty="0"/>
          </a:p>
          <a:p>
            <a:pPr lvl="2"/>
            <a:r>
              <a:rPr lang="zh-CN" altLang="cs-CZ" noProof="0" dirty="0"/>
              <a:t>三级</a:t>
            </a:r>
            <a:endParaRPr lang="cs-CZ" altLang="zh-CN" noProof="0" dirty="0"/>
          </a:p>
          <a:p>
            <a:pPr lvl="3"/>
            <a:r>
              <a:rPr lang="zh-CN" altLang="cs-CZ" noProof="0" dirty="0"/>
              <a:t>四级</a:t>
            </a:r>
            <a:endParaRPr lang="cs-CZ" altLang="zh-CN" noProof="0" dirty="0"/>
          </a:p>
          <a:p>
            <a:pPr lvl="4"/>
            <a:r>
              <a:rPr lang="zh-CN" altLang="cs-CZ" noProof="0" dirty="0"/>
              <a:t>五级</a:t>
            </a:r>
            <a:endParaRPr lang="cs-CZ" altLang="zh-CN" noProof="0" dirty="0"/>
          </a:p>
        </p:txBody>
      </p:sp>
      <p:sp>
        <p:nvSpPr>
          <p:cNvPr id="4" name="日期占位符 3">
            <a:extLst>
              <a:ext uri="{FF2B5EF4-FFF2-40B4-BE49-F238E27FC236}">
                <a16:creationId xmlns:a16="http://schemas.microsoft.com/office/drawing/2014/main" id="{0D0DC2F8-116B-81B1-9EB1-E5416E38C8F0}"/>
              </a:ext>
            </a:extLst>
          </p:cNvPr>
          <p:cNvSpPr>
            <a:spLocks noGrp="1"/>
          </p:cNvSpPr>
          <p:nvPr>
            <p:ph type="dt" sz="half" idx="10"/>
          </p:nvPr>
        </p:nvSpPr>
        <p:spPr/>
        <p:txBody>
          <a:bodyPr/>
          <a:lstStyle/>
          <a:p>
            <a:fld id="{4BBA2D3A-6438-4F32-934A-243FD4BC45A2}" type="datetimeFigureOut">
              <a:rPr lang="zh-CN" altLang="en-US" smtClean="0"/>
              <a:t>2023/12/18</a:t>
            </a:fld>
            <a:endParaRPr lang="zh-CN" altLang="en-US"/>
          </a:p>
        </p:txBody>
      </p:sp>
      <p:sp>
        <p:nvSpPr>
          <p:cNvPr id="5" name="页脚占位符 4">
            <a:extLst>
              <a:ext uri="{FF2B5EF4-FFF2-40B4-BE49-F238E27FC236}">
                <a16:creationId xmlns:a16="http://schemas.microsoft.com/office/drawing/2014/main" id="{69497CD8-43F3-0ADB-8CF2-6A1C65BC95B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A3744FC-E0B4-8DA0-E81B-09269FCAE34F}"/>
              </a:ext>
            </a:extLst>
          </p:cNvPr>
          <p:cNvSpPr>
            <a:spLocks noGrp="1"/>
          </p:cNvSpPr>
          <p:nvPr>
            <p:ph type="sldNum" sz="quarter" idx="12"/>
          </p:nvPr>
        </p:nvSpPr>
        <p:spPr/>
        <p:txBody>
          <a:bodyPr/>
          <a:lstStyle/>
          <a:p>
            <a:fld id="{528FAE59-89AC-49B7-946B-98257ACC1C7D}" type="slidenum">
              <a:rPr lang="zh-CN" altLang="en-US" smtClean="0"/>
              <a:t>‹#›</a:t>
            </a:fld>
            <a:endParaRPr lang="zh-CN" altLang="en-US"/>
          </a:p>
        </p:txBody>
      </p:sp>
    </p:spTree>
    <p:extLst>
      <p:ext uri="{BB962C8B-B14F-4D97-AF65-F5344CB8AC3E}">
        <p14:creationId xmlns:p14="http://schemas.microsoft.com/office/powerpoint/2010/main" val="3950505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4AAE5EE-0FE0-1476-9C27-F9C78BF2155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18A648D4-578F-B68B-4AA4-805375A6AE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8FB84DBE-B0F5-6AFA-2451-F08483BF2B0E}"/>
              </a:ext>
            </a:extLst>
          </p:cNvPr>
          <p:cNvSpPr>
            <a:spLocks noGrp="1"/>
          </p:cNvSpPr>
          <p:nvPr>
            <p:ph type="dt" sz="half" idx="10"/>
          </p:nvPr>
        </p:nvSpPr>
        <p:spPr/>
        <p:txBody>
          <a:bodyPr/>
          <a:lstStyle/>
          <a:p>
            <a:fld id="{4BBA2D3A-6438-4F32-934A-243FD4BC45A2}" type="datetimeFigureOut">
              <a:rPr lang="zh-CN" altLang="en-US" smtClean="0"/>
              <a:t>2023/12/18</a:t>
            </a:fld>
            <a:endParaRPr lang="zh-CN" altLang="en-US"/>
          </a:p>
        </p:txBody>
      </p:sp>
      <p:sp>
        <p:nvSpPr>
          <p:cNvPr id="5" name="页脚占位符 4">
            <a:extLst>
              <a:ext uri="{FF2B5EF4-FFF2-40B4-BE49-F238E27FC236}">
                <a16:creationId xmlns:a16="http://schemas.microsoft.com/office/drawing/2014/main" id="{CED2A95A-FD5A-1855-DA85-36F88CECAE6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2DBCF09-A23E-26F2-18FC-7251438E7597}"/>
              </a:ext>
            </a:extLst>
          </p:cNvPr>
          <p:cNvSpPr>
            <a:spLocks noGrp="1"/>
          </p:cNvSpPr>
          <p:nvPr>
            <p:ph type="sldNum" sz="quarter" idx="12"/>
          </p:nvPr>
        </p:nvSpPr>
        <p:spPr/>
        <p:txBody>
          <a:bodyPr/>
          <a:lstStyle/>
          <a:p>
            <a:fld id="{528FAE59-89AC-49B7-946B-98257ACC1C7D}" type="slidenum">
              <a:rPr lang="zh-CN" altLang="en-US" smtClean="0"/>
              <a:t>‹#›</a:t>
            </a:fld>
            <a:endParaRPr lang="zh-CN" altLang="en-US"/>
          </a:p>
        </p:txBody>
      </p:sp>
    </p:spTree>
    <p:extLst>
      <p:ext uri="{BB962C8B-B14F-4D97-AF65-F5344CB8AC3E}">
        <p14:creationId xmlns:p14="http://schemas.microsoft.com/office/powerpoint/2010/main" val="3010562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D92117-01E0-A257-0DB1-F06B0B132DB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FBF2CE3-FB3D-F224-DBF3-C7A6A7966699}"/>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5EDC531D-B177-B5C0-935A-B59364CE2B28}"/>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55590624-CFD2-DD93-78A7-49FFBDAD223D}"/>
              </a:ext>
            </a:extLst>
          </p:cNvPr>
          <p:cNvSpPr>
            <a:spLocks noGrp="1"/>
          </p:cNvSpPr>
          <p:nvPr>
            <p:ph type="dt" sz="half" idx="10"/>
          </p:nvPr>
        </p:nvSpPr>
        <p:spPr/>
        <p:txBody>
          <a:bodyPr/>
          <a:lstStyle/>
          <a:p>
            <a:fld id="{4BBA2D3A-6438-4F32-934A-243FD4BC45A2}" type="datetimeFigureOut">
              <a:rPr lang="zh-CN" altLang="en-US" smtClean="0"/>
              <a:t>2023/12/18</a:t>
            </a:fld>
            <a:endParaRPr lang="zh-CN" altLang="en-US"/>
          </a:p>
        </p:txBody>
      </p:sp>
      <p:sp>
        <p:nvSpPr>
          <p:cNvPr id="6" name="页脚占位符 5">
            <a:extLst>
              <a:ext uri="{FF2B5EF4-FFF2-40B4-BE49-F238E27FC236}">
                <a16:creationId xmlns:a16="http://schemas.microsoft.com/office/drawing/2014/main" id="{AE477204-DCBA-8848-8C5A-EF7091D868F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54B168C-52A7-93BB-274A-8C6039DFBF78}"/>
              </a:ext>
            </a:extLst>
          </p:cNvPr>
          <p:cNvSpPr>
            <a:spLocks noGrp="1"/>
          </p:cNvSpPr>
          <p:nvPr>
            <p:ph type="sldNum" sz="quarter" idx="12"/>
          </p:nvPr>
        </p:nvSpPr>
        <p:spPr/>
        <p:txBody>
          <a:bodyPr/>
          <a:lstStyle/>
          <a:p>
            <a:fld id="{528FAE59-89AC-49B7-946B-98257ACC1C7D}" type="slidenum">
              <a:rPr lang="zh-CN" altLang="en-US" smtClean="0"/>
              <a:t>‹#›</a:t>
            </a:fld>
            <a:endParaRPr lang="zh-CN" altLang="en-US"/>
          </a:p>
        </p:txBody>
      </p:sp>
    </p:spTree>
    <p:extLst>
      <p:ext uri="{BB962C8B-B14F-4D97-AF65-F5344CB8AC3E}">
        <p14:creationId xmlns:p14="http://schemas.microsoft.com/office/powerpoint/2010/main" val="3853240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F1318A-6619-CC25-157F-7B7BFC6674C5}"/>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DEC99D2-85D8-0664-24C6-104ECBC7A7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163A6B46-8135-71CE-6512-B6E1692EEE06}"/>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5638958B-2A1F-7B5A-023D-9A1004C6B0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5B076CF2-05DF-1DF7-3274-FB6F10A7A466}"/>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885A330-1D58-4117-A5D0-B3FC2B447139}"/>
              </a:ext>
            </a:extLst>
          </p:cNvPr>
          <p:cNvSpPr>
            <a:spLocks noGrp="1"/>
          </p:cNvSpPr>
          <p:nvPr>
            <p:ph type="dt" sz="half" idx="10"/>
          </p:nvPr>
        </p:nvSpPr>
        <p:spPr/>
        <p:txBody>
          <a:bodyPr/>
          <a:lstStyle/>
          <a:p>
            <a:fld id="{4BBA2D3A-6438-4F32-934A-243FD4BC45A2}" type="datetimeFigureOut">
              <a:rPr lang="zh-CN" altLang="en-US" smtClean="0"/>
              <a:t>2023/12/18</a:t>
            </a:fld>
            <a:endParaRPr lang="zh-CN" altLang="en-US"/>
          </a:p>
        </p:txBody>
      </p:sp>
      <p:sp>
        <p:nvSpPr>
          <p:cNvPr id="8" name="页脚占位符 7">
            <a:extLst>
              <a:ext uri="{FF2B5EF4-FFF2-40B4-BE49-F238E27FC236}">
                <a16:creationId xmlns:a16="http://schemas.microsoft.com/office/drawing/2014/main" id="{4E44ED67-5084-CCF2-4C27-8B48DBD6A6BF}"/>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77143F2E-2026-2D0A-8202-547242BA9071}"/>
              </a:ext>
            </a:extLst>
          </p:cNvPr>
          <p:cNvSpPr>
            <a:spLocks noGrp="1"/>
          </p:cNvSpPr>
          <p:nvPr>
            <p:ph type="sldNum" sz="quarter" idx="12"/>
          </p:nvPr>
        </p:nvSpPr>
        <p:spPr/>
        <p:txBody>
          <a:bodyPr/>
          <a:lstStyle/>
          <a:p>
            <a:fld id="{528FAE59-89AC-49B7-946B-98257ACC1C7D}" type="slidenum">
              <a:rPr lang="zh-CN" altLang="en-US" smtClean="0"/>
              <a:t>‹#›</a:t>
            </a:fld>
            <a:endParaRPr lang="zh-CN" altLang="en-US"/>
          </a:p>
        </p:txBody>
      </p:sp>
    </p:spTree>
    <p:extLst>
      <p:ext uri="{BB962C8B-B14F-4D97-AF65-F5344CB8AC3E}">
        <p14:creationId xmlns:p14="http://schemas.microsoft.com/office/powerpoint/2010/main" val="313588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082E62-6A0E-F8BC-1D0C-1E5C9D29E6E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08E6A36C-3BAD-81EF-6C8B-3A8AD570CF1A}"/>
              </a:ext>
            </a:extLst>
          </p:cNvPr>
          <p:cNvSpPr>
            <a:spLocks noGrp="1"/>
          </p:cNvSpPr>
          <p:nvPr>
            <p:ph type="dt" sz="half" idx="10"/>
          </p:nvPr>
        </p:nvSpPr>
        <p:spPr/>
        <p:txBody>
          <a:bodyPr/>
          <a:lstStyle/>
          <a:p>
            <a:fld id="{4BBA2D3A-6438-4F32-934A-243FD4BC45A2}" type="datetimeFigureOut">
              <a:rPr lang="zh-CN" altLang="en-US" smtClean="0"/>
              <a:t>2023/12/18</a:t>
            </a:fld>
            <a:endParaRPr lang="zh-CN" altLang="en-US"/>
          </a:p>
        </p:txBody>
      </p:sp>
      <p:sp>
        <p:nvSpPr>
          <p:cNvPr id="4" name="页脚占位符 3">
            <a:extLst>
              <a:ext uri="{FF2B5EF4-FFF2-40B4-BE49-F238E27FC236}">
                <a16:creationId xmlns:a16="http://schemas.microsoft.com/office/drawing/2014/main" id="{804870E3-F7CB-DEFB-ED2E-A8247CA8182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B1CB9611-2031-045C-CD26-306799DE1057}"/>
              </a:ext>
            </a:extLst>
          </p:cNvPr>
          <p:cNvSpPr>
            <a:spLocks noGrp="1"/>
          </p:cNvSpPr>
          <p:nvPr>
            <p:ph type="sldNum" sz="quarter" idx="12"/>
          </p:nvPr>
        </p:nvSpPr>
        <p:spPr/>
        <p:txBody>
          <a:bodyPr/>
          <a:lstStyle/>
          <a:p>
            <a:fld id="{528FAE59-89AC-49B7-946B-98257ACC1C7D}" type="slidenum">
              <a:rPr lang="zh-CN" altLang="en-US" smtClean="0"/>
              <a:t>‹#›</a:t>
            </a:fld>
            <a:endParaRPr lang="zh-CN" altLang="en-US"/>
          </a:p>
        </p:txBody>
      </p:sp>
    </p:spTree>
    <p:extLst>
      <p:ext uri="{BB962C8B-B14F-4D97-AF65-F5344CB8AC3E}">
        <p14:creationId xmlns:p14="http://schemas.microsoft.com/office/powerpoint/2010/main" val="3002859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75A744B-34C8-BD56-FCF5-101279F782D1}"/>
              </a:ext>
            </a:extLst>
          </p:cNvPr>
          <p:cNvSpPr>
            <a:spLocks noGrp="1"/>
          </p:cNvSpPr>
          <p:nvPr>
            <p:ph type="dt" sz="half" idx="10"/>
          </p:nvPr>
        </p:nvSpPr>
        <p:spPr/>
        <p:txBody>
          <a:bodyPr/>
          <a:lstStyle/>
          <a:p>
            <a:fld id="{4BBA2D3A-6438-4F32-934A-243FD4BC45A2}" type="datetimeFigureOut">
              <a:rPr lang="zh-CN" altLang="en-US" smtClean="0"/>
              <a:t>2023/12/18</a:t>
            </a:fld>
            <a:endParaRPr lang="zh-CN" altLang="en-US"/>
          </a:p>
        </p:txBody>
      </p:sp>
      <p:sp>
        <p:nvSpPr>
          <p:cNvPr id="3" name="页脚占位符 2">
            <a:extLst>
              <a:ext uri="{FF2B5EF4-FFF2-40B4-BE49-F238E27FC236}">
                <a16:creationId xmlns:a16="http://schemas.microsoft.com/office/drawing/2014/main" id="{FCAEA06F-F840-7039-7A90-6542C8A8C939}"/>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3739AB0F-6339-CA2C-1C02-937DFD4938BD}"/>
              </a:ext>
            </a:extLst>
          </p:cNvPr>
          <p:cNvSpPr>
            <a:spLocks noGrp="1"/>
          </p:cNvSpPr>
          <p:nvPr>
            <p:ph type="sldNum" sz="quarter" idx="12"/>
          </p:nvPr>
        </p:nvSpPr>
        <p:spPr/>
        <p:txBody>
          <a:bodyPr/>
          <a:lstStyle/>
          <a:p>
            <a:fld id="{528FAE59-89AC-49B7-946B-98257ACC1C7D}" type="slidenum">
              <a:rPr lang="zh-CN" altLang="en-US" smtClean="0"/>
              <a:t>‹#›</a:t>
            </a:fld>
            <a:endParaRPr lang="zh-CN" altLang="en-US"/>
          </a:p>
        </p:txBody>
      </p:sp>
    </p:spTree>
    <p:extLst>
      <p:ext uri="{BB962C8B-B14F-4D97-AF65-F5344CB8AC3E}">
        <p14:creationId xmlns:p14="http://schemas.microsoft.com/office/powerpoint/2010/main" val="1965143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52E23A-45DF-3A69-3496-DD2B5EE45661}"/>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DC22E134-EB81-8BC3-C2EE-B67511EB86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7B2BCDA8-B075-AB79-C920-96FFD7C6DC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0C20A47-7FDA-7BA5-CAE7-29D65D58C2D4}"/>
              </a:ext>
            </a:extLst>
          </p:cNvPr>
          <p:cNvSpPr>
            <a:spLocks noGrp="1"/>
          </p:cNvSpPr>
          <p:nvPr>
            <p:ph type="dt" sz="half" idx="10"/>
          </p:nvPr>
        </p:nvSpPr>
        <p:spPr/>
        <p:txBody>
          <a:bodyPr/>
          <a:lstStyle/>
          <a:p>
            <a:fld id="{4BBA2D3A-6438-4F32-934A-243FD4BC45A2}" type="datetimeFigureOut">
              <a:rPr lang="zh-CN" altLang="en-US" smtClean="0"/>
              <a:t>2023/12/18</a:t>
            </a:fld>
            <a:endParaRPr lang="zh-CN" altLang="en-US"/>
          </a:p>
        </p:txBody>
      </p:sp>
      <p:sp>
        <p:nvSpPr>
          <p:cNvPr id="6" name="页脚占位符 5">
            <a:extLst>
              <a:ext uri="{FF2B5EF4-FFF2-40B4-BE49-F238E27FC236}">
                <a16:creationId xmlns:a16="http://schemas.microsoft.com/office/drawing/2014/main" id="{940E1ABD-9383-581C-DE82-17ECB6E5D29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9761CAA-DA38-7735-42D4-98FFC0F0E950}"/>
              </a:ext>
            </a:extLst>
          </p:cNvPr>
          <p:cNvSpPr>
            <a:spLocks noGrp="1"/>
          </p:cNvSpPr>
          <p:nvPr>
            <p:ph type="sldNum" sz="quarter" idx="12"/>
          </p:nvPr>
        </p:nvSpPr>
        <p:spPr/>
        <p:txBody>
          <a:bodyPr/>
          <a:lstStyle/>
          <a:p>
            <a:fld id="{528FAE59-89AC-49B7-946B-98257ACC1C7D}" type="slidenum">
              <a:rPr lang="zh-CN" altLang="en-US" smtClean="0"/>
              <a:t>‹#›</a:t>
            </a:fld>
            <a:endParaRPr lang="zh-CN" altLang="en-US"/>
          </a:p>
        </p:txBody>
      </p:sp>
    </p:spTree>
    <p:extLst>
      <p:ext uri="{BB962C8B-B14F-4D97-AF65-F5344CB8AC3E}">
        <p14:creationId xmlns:p14="http://schemas.microsoft.com/office/powerpoint/2010/main" val="77558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0AC16E-BD24-51CD-13CA-0EB8E9524541}"/>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2028E58-F9B3-8793-AEEB-6D13F767B7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E0B68747-9FFD-D601-02C7-6C816DB05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AC795F0-D86C-578F-AF5F-C6D428D6EDB9}"/>
              </a:ext>
            </a:extLst>
          </p:cNvPr>
          <p:cNvSpPr>
            <a:spLocks noGrp="1"/>
          </p:cNvSpPr>
          <p:nvPr>
            <p:ph type="dt" sz="half" idx="10"/>
          </p:nvPr>
        </p:nvSpPr>
        <p:spPr/>
        <p:txBody>
          <a:bodyPr/>
          <a:lstStyle/>
          <a:p>
            <a:fld id="{4BBA2D3A-6438-4F32-934A-243FD4BC45A2}" type="datetimeFigureOut">
              <a:rPr lang="zh-CN" altLang="en-US" smtClean="0"/>
              <a:t>2023/12/18</a:t>
            </a:fld>
            <a:endParaRPr lang="zh-CN" altLang="en-US"/>
          </a:p>
        </p:txBody>
      </p:sp>
      <p:sp>
        <p:nvSpPr>
          <p:cNvPr id="6" name="页脚占位符 5">
            <a:extLst>
              <a:ext uri="{FF2B5EF4-FFF2-40B4-BE49-F238E27FC236}">
                <a16:creationId xmlns:a16="http://schemas.microsoft.com/office/drawing/2014/main" id="{7B443FAF-2228-56E8-8DD0-96351781163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8C137A0-F0E4-E981-78B9-A68142FB6FCC}"/>
              </a:ext>
            </a:extLst>
          </p:cNvPr>
          <p:cNvSpPr>
            <a:spLocks noGrp="1"/>
          </p:cNvSpPr>
          <p:nvPr>
            <p:ph type="sldNum" sz="quarter" idx="12"/>
          </p:nvPr>
        </p:nvSpPr>
        <p:spPr/>
        <p:txBody>
          <a:bodyPr/>
          <a:lstStyle/>
          <a:p>
            <a:fld id="{528FAE59-89AC-49B7-946B-98257ACC1C7D}" type="slidenum">
              <a:rPr lang="zh-CN" altLang="en-US" smtClean="0"/>
              <a:t>‹#›</a:t>
            </a:fld>
            <a:endParaRPr lang="zh-CN" altLang="en-US"/>
          </a:p>
        </p:txBody>
      </p:sp>
    </p:spTree>
    <p:extLst>
      <p:ext uri="{BB962C8B-B14F-4D97-AF65-F5344CB8AC3E}">
        <p14:creationId xmlns:p14="http://schemas.microsoft.com/office/powerpoint/2010/main" val="2555088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458118D9-4D73-09EC-E558-7636E40D90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cs-CZ" noProof="0" dirty="0"/>
              <a:t>单击此处编辑母版标题样式</a:t>
            </a:r>
            <a:endParaRPr lang="cs-CZ" altLang="zh-CN" noProof="0" dirty="0"/>
          </a:p>
        </p:txBody>
      </p:sp>
      <p:sp>
        <p:nvSpPr>
          <p:cNvPr id="3" name="文本占位符 2">
            <a:extLst>
              <a:ext uri="{FF2B5EF4-FFF2-40B4-BE49-F238E27FC236}">
                <a16:creationId xmlns:a16="http://schemas.microsoft.com/office/drawing/2014/main" id="{A0F0644C-7A56-F80E-43E0-63E60BBDF8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cs-CZ" noProof="0" dirty="0"/>
              <a:t>单击此处编辑母版文本样式</a:t>
            </a:r>
          </a:p>
          <a:p>
            <a:pPr lvl="1"/>
            <a:r>
              <a:rPr lang="zh-CN" altLang="cs-CZ" noProof="0" dirty="0"/>
              <a:t>二级</a:t>
            </a:r>
            <a:endParaRPr lang="cs-CZ" altLang="zh-CN" noProof="0" dirty="0"/>
          </a:p>
          <a:p>
            <a:pPr lvl="2"/>
            <a:r>
              <a:rPr lang="zh-CN" altLang="cs-CZ" noProof="0" dirty="0"/>
              <a:t>三级</a:t>
            </a:r>
            <a:endParaRPr lang="cs-CZ" altLang="zh-CN" noProof="0" dirty="0"/>
          </a:p>
          <a:p>
            <a:pPr lvl="3"/>
            <a:r>
              <a:rPr lang="zh-CN" altLang="cs-CZ" noProof="0" dirty="0"/>
              <a:t>四级</a:t>
            </a:r>
            <a:endParaRPr lang="cs-CZ" altLang="zh-CN" noProof="0" dirty="0"/>
          </a:p>
          <a:p>
            <a:pPr lvl="4"/>
            <a:r>
              <a:rPr lang="zh-CN" altLang="cs-CZ" noProof="0" dirty="0"/>
              <a:t>五级</a:t>
            </a:r>
            <a:endParaRPr lang="cs-CZ" altLang="zh-CN" noProof="0" dirty="0"/>
          </a:p>
        </p:txBody>
      </p:sp>
      <p:sp>
        <p:nvSpPr>
          <p:cNvPr id="4" name="日期占位符 3">
            <a:extLst>
              <a:ext uri="{FF2B5EF4-FFF2-40B4-BE49-F238E27FC236}">
                <a16:creationId xmlns:a16="http://schemas.microsoft.com/office/drawing/2014/main" id="{CE6797D3-4EC3-A172-B38E-3B18576C7E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BA2D3A-6438-4F32-934A-243FD4BC45A2}" type="datetimeFigureOut">
              <a:rPr lang="zh-CN" altLang="en-US" smtClean="0"/>
              <a:t>2023/12/18</a:t>
            </a:fld>
            <a:endParaRPr lang="zh-CN" altLang="en-US"/>
          </a:p>
        </p:txBody>
      </p:sp>
      <p:sp>
        <p:nvSpPr>
          <p:cNvPr id="5" name="页脚占位符 4">
            <a:extLst>
              <a:ext uri="{FF2B5EF4-FFF2-40B4-BE49-F238E27FC236}">
                <a16:creationId xmlns:a16="http://schemas.microsoft.com/office/drawing/2014/main" id="{5E55E2D3-47A1-A679-E499-8861D65482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D2F8947E-E653-C832-D2A5-84864FE974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8FAE59-89AC-49B7-946B-98257ACC1C7D}" type="slidenum">
              <a:rPr lang="zh-CN" altLang="en-US" smtClean="0"/>
              <a:t>‹#›</a:t>
            </a:fld>
            <a:endParaRPr lang="zh-CN" altLang="en-US"/>
          </a:p>
        </p:txBody>
      </p:sp>
    </p:spTree>
    <p:extLst>
      <p:ext uri="{BB962C8B-B14F-4D97-AF65-F5344CB8AC3E}">
        <p14:creationId xmlns:p14="http://schemas.microsoft.com/office/powerpoint/2010/main" val="1008464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baseline="0">
          <a:solidFill>
            <a:schemeClr val="tx1"/>
          </a:solidFill>
          <a:latin typeface="Times New Roman" panose="02020603050405020304" pitchFamily="18" charset="0"/>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baseline="0">
          <a:solidFill>
            <a:schemeClr val="tx1"/>
          </a:solidFill>
          <a:latin typeface="Times New Roman" panose="02020603050405020304" pitchFamily="18" charset="0"/>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baseline="0">
          <a:solidFill>
            <a:schemeClr val="tx1"/>
          </a:solidFill>
          <a:latin typeface="Times New Roman" panose="02020603050405020304" pitchFamily="18" charset="0"/>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Arc 14">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标题 1">
            <a:extLst>
              <a:ext uri="{FF2B5EF4-FFF2-40B4-BE49-F238E27FC236}">
                <a16:creationId xmlns:a16="http://schemas.microsoft.com/office/drawing/2014/main" id="{7A93966B-9092-C995-7FD7-43D8D92EC06F}"/>
              </a:ext>
            </a:extLst>
          </p:cNvPr>
          <p:cNvSpPr>
            <a:spLocks noGrp="1"/>
          </p:cNvSpPr>
          <p:nvPr>
            <p:ph type="ctrTitle"/>
          </p:nvPr>
        </p:nvSpPr>
        <p:spPr>
          <a:xfrm>
            <a:off x="4038600" y="1939159"/>
            <a:ext cx="7644627" cy="2751086"/>
          </a:xfrm>
        </p:spPr>
        <p:txBody>
          <a:bodyPr>
            <a:normAutofit/>
          </a:bodyPr>
          <a:lstStyle/>
          <a:p>
            <a:pPr algn="r"/>
            <a:r>
              <a:rPr lang="en-US" altLang="zh-CN" dirty="0" err="1"/>
              <a:t>Partikule</a:t>
            </a:r>
            <a:r>
              <a:rPr lang="en-US" altLang="zh-CN" dirty="0"/>
              <a:t> v </a:t>
            </a:r>
            <a:r>
              <a:rPr lang="en-US" altLang="zh-CN" dirty="0" err="1"/>
              <a:t>Pražském</a:t>
            </a:r>
            <a:r>
              <a:rPr lang="en-US" altLang="zh-CN" dirty="0"/>
              <a:t> </a:t>
            </a:r>
            <a:r>
              <a:rPr lang="en-US" altLang="zh-CN" dirty="0" err="1"/>
              <a:t>mluveném</a:t>
            </a:r>
            <a:r>
              <a:rPr lang="en-US" altLang="zh-CN" dirty="0"/>
              <a:t> </a:t>
            </a:r>
            <a:r>
              <a:rPr lang="en-US" altLang="zh-CN" dirty="0" err="1"/>
              <a:t>korpusu</a:t>
            </a:r>
            <a:endParaRPr lang="zh-CN" altLang="en-US"/>
          </a:p>
        </p:txBody>
      </p:sp>
    </p:spTree>
    <p:extLst>
      <p:ext uri="{BB962C8B-B14F-4D97-AF65-F5344CB8AC3E}">
        <p14:creationId xmlns:p14="http://schemas.microsoft.com/office/powerpoint/2010/main" val="3003132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EFC920F-B85A-4068-BD93-41064EDE9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1C559108-BBAE-426C-8564-051D2BA6DD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21" name="Rectangle 20">
              <a:extLst>
                <a:ext uri="{FF2B5EF4-FFF2-40B4-BE49-F238E27FC236}">
                  <a16:creationId xmlns:a16="http://schemas.microsoft.com/office/drawing/2014/main" id="{42BC35EE-6650-42D2-AEFB-4B7CD1AFC9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52C743-9049-4DFB-878B-2AB07B6E4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1099425" y="1238081"/>
            <a:ext cx="4709345" cy="962953"/>
          </a:xfrm>
        </p:spPr>
        <p:txBody>
          <a:bodyPr anchor="b">
            <a:normAutofit/>
          </a:bodyPr>
          <a:lstStyle/>
          <a:p>
            <a:r>
              <a:rPr lang="en-US" altLang="zh-CN" sz="3800"/>
              <a:t>Lemmata partikulí</a:t>
            </a:r>
            <a:endParaRPr lang="zh-CN" altLang="en-US" sz="3800"/>
          </a:p>
        </p:txBody>
      </p:sp>
      <p:sp>
        <p:nvSpPr>
          <p:cNvPr id="26" name="Rectangle 25">
            <a:extLst>
              <a:ext uri="{FF2B5EF4-FFF2-40B4-BE49-F238E27FC236}">
                <a16:creationId xmlns:a16="http://schemas.microsoft.com/office/drawing/2014/main" id="{1382A32C-5B0C-4B1C-A074-76C6DBCC9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39885" y="2372170"/>
            <a:ext cx="438912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14">
            <a:extLst>
              <a:ext uri="{FF2B5EF4-FFF2-40B4-BE49-F238E27FC236}">
                <a16:creationId xmlns:a16="http://schemas.microsoft.com/office/drawing/2014/main" id="{561EBD8B-BF25-D0DB-5F1D-CB132403382D}"/>
              </a:ext>
            </a:extLst>
          </p:cNvPr>
          <p:cNvSpPr>
            <a:spLocks noGrp="1"/>
          </p:cNvSpPr>
          <p:nvPr>
            <p:ph idx="1"/>
          </p:nvPr>
        </p:nvSpPr>
        <p:spPr>
          <a:xfrm>
            <a:off x="853120" y="2516196"/>
            <a:ext cx="4709345" cy="3632493"/>
          </a:xfrm>
        </p:spPr>
        <p:txBody>
          <a:bodyPr anchor="ctr">
            <a:normAutofit lnSpcReduction="10000"/>
          </a:bodyPr>
          <a:lstStyle/>
          <a:p>
            <a:r>
              <a:rPr lang="cs-CZ" sz="2400" dirty="0"/>
              <a:t>V prvním sloupci, tedy v první třicítce nejfrekventovanějších tvarů, se převážně vyskytují velmi krátká slova s jedinou výjimkou slova</a:t>
            </a:r>
            <a:r>
              <a:rPr lang="cs-CZ" sz="2400" i="1" dirty="0"/>
              <a:t> samozřejmě</a:t>
            </a:r>
            <a:r>
              <a:rPr lang="cs-CZ" sz="2400" dirty="0"/>
              <a:t>. </a:t>
            </a:r>
            <a:endParaRPr lang="en-US" sz="2400" dirty="0"/>
          </a:p>
          <a:p>
            <a:r>
              <a:rPr lang="cs-CZ" sz="2400" dirty="0"/>
              <a:t>Počet jednoslabičných slov s klesající frekvencí pozvolna klesá (1.–4. sloupec: 12, 9, 7, 6).</a:t>
            </a:r>
          </a:p>
        </p:txBody>
      </p:sp>
      <p:pic>
        <p:nvPicPr>
          <p:cNvPr id="17" name="图片 16" descr="电脑屏幕的照片上有文字&#10;&#10;中度可信度描述已自动生成">
            <a:extLst>
              <a:ext uri="{FF2B5EF4-FFF2-40B4-BE49-F238E27FC236}">
                <a16:creationId xmlns:a16="http://schemas.microsoft.com/office/drawing/2014/main" id="{464EC674-6CA4-602F-F377-47071A177A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6312" y="-4055"/>
            <a:ext cx="6308309" cy="6857365"/>
          </a:xfrm>
          <a:prstGeom prst="rect">
            <a:avLst/>
          </a:prstGeom>
        </p:spPr>
      </p:pic>
    </p:spTree>
    <p:extLst>
      <p:ext uri="{BB962C8B-B14F-4D97-AF65-F5344CB8AC3E}">
        <p14:creationId xmlns:p14="http://schemas.microsoft.com/office/powerpoint/2010/main" val="1302981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EFC920F-B85A-4068-BD93-41064EDE9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1C559108-BBAE-426C-8564-051D2BA6DD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21" name="Rectangle 20">
              <a:extLst>
                <a:ext uri="{FF2B5EF4-FFF2-40B4-BE49-F238E27FC236}">
                  <a16:creationId xmlns:a16="http://schemas.microsoft.com/office/drawing/2014/main" id="{42BC35EE-6650-42D2-AEFB-4B7CD1AFC9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52C743-9049-4DFB-878B-2AB07B6E4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1099425" y="1238081"/>
            <a:ext cx="4709345" cy="962953"/>
          </a:xfrm>
        </p:spPr>
        <p:txBody>
          <a:bodyPr anchor="b">
            <a:normAutofit/>
          </a:bodyPr>
          <a:lstStyle/>
          <a:p>
            <a:r>
              <a:rPr lang="en-US" altLang="zh-CN" sz="3800"/>
              <a:t>Lemmata partikulí</a:t>
            </a:r>
            <a:endParaRPr lang="zh-CN" altLang="en-US" sz="3800"/>
          </a:p>
        </p:txBody>
      </p:sp>
      <p:sp>
        <p:nvSpPr>
          <p:cNvPr id="26" name="Rectangle 25">
            <a:extLst>
              <a:ext uri="{FF2B5EF4-FFF2-40B4-BE49-F238E27FC236}">
                <a16:creationId xmlns:a16="http://schemas.microsoft.com/office/drawing/2014/main" id="{1382A32C-5B0C-4B1C-A074-76C6DBCC9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39885" y="2372170"/>
            <a:ext cx="438912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14">
            <a:extLst>
              <a:ext uri="{FF2B5EF4-FFF2-40B4-BE49-F238E27FC236}">
                <a16:creationId xmlns:a16="http://schemas.microsoft.com/office/drawing/2014/main" id="{561EBD8B-BF25-D0DB-5F1D-CB132403382D}"/>
              </a:ext>
            </a:extLst>
          </p:cNvPr>
          <p:cNvSpPr>
            <a:spLocks noGrp="1"/>
          </p:cNvSpPr>
          <p:nvPr>
            <p:ph idx="1"/>
          </p:nvPr>
        </p:nvSpPr>
        <p:spPr>
          <a:xfrm>
            <a:off x="853120" y="2516196"/>
            <a:ext cx="4709345" cy="3632493"/>
          </a:xfrm>
        </p:spPr>
        <p:txBody>
          <a:bodyPr anchor="ctr">
            <a:normAutofit/>
          </a:bodyPr>
          <a:lstStyle/>
          <a:p>
            <a:r>
              <a:rPr lang="cs-CZ" sz="2400" dirty="0"/>
              <a:t>V každém sloupci je nejvíce dvouslabičných slov (1.–4. sloupec: 15, 17, 11, 12).</a:t>
            </a:r>
          </a:p>
        </p:txBody>
      </p:sp>
      <p:pic>
        <p:nvPicPr>
          <p:cNvPr id="17" name="图片 16" descr="电脑屏幕的照片上有文字&#10;&#10;中度可信度描述已自动生成">
            <a:extLst>
              <a:ext uri="{FF2B5EF4-FFF2-40B4-BE49-F238E27FC236}">
                <a16:creationId xmlns:a16="http://schemas.microsoft.com/office/drawing/2014/main" id="{464EC674-6CA4-602F-F377-47071A177A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6312" y="-4055"/>
            <a:ext cx="6308309" cy="6857365"/>
          </a:xfrm>
          <a:prstGeom prst="rect">
            <a:avLst/>
          </a:prstGeom>
        </p:spPr>
      </p:pic>
    </p:spTree>
    <p:extLst>
      <p:ext uri="{BB962C8B-B14F-4D97-AF65-F5344CB8AC3E}">
        <p14:creationId xmlns:p14="http://schemas.microsoft.com/office/powerpoint/2010/main" val="2130245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EFC920F-B85A-4068-BD93-41064EDE9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1C559108-BBAE-426C-8564-051D2BA6DD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21" name="Rectangle 20">
              <a:extLst>
                <a:ext uri="{FF2B5EF4-FFF2-40B4-BE49-F238E27FC236}">
                  <a16:creationId xmlns:a16="http://schemas.microsoft.com/office/drawing/2014/main" id="{42BC35EE-6650-42D2-AEFB-4B7CD1AFC9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52C743-9049-4DFB-878B-2AB07B6E4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1099425" y="1238081"/>
            <a:ext cx="4709345" cy="962953"/>
          </a:xfrm>
        </p:spPr>
        <p:txBody>
          <a:bodyPr anchor="b">
            <a:normAutofit/>
          </a:bodyPr>
          <a:lstStyle/>
          <a:p>
            <a:r>
              <a:rPr lang="en-US" altLang="zh-CN" sz="3800"/>
              <a:t>Lemmata partikulí</a:t>
            </a:r>
            <a:endParaRPr lang="zh-CN" altLang="en-US" sz="3800"/>
          </a:p>
        </p:txBody>
      </p:sp>
      <p:sp>
        <p:nvSpPr>
          <p:cNvPr id="26" name="Rectangle 25">
            <a:extLst>
              <a:ext uri="{FF2B5EF4-FFF2-40B4-BE49-F238E27FC236}">
                <a16:creationId xmlns:a16="http://schemas.microsoft.com/office/drawing/2014/main" id="{1382A32C-5B0C-4B1C-A074-76C6DBCC9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39885" y="2372170"/>
            <a:ext cx="438912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14">
            <a:extLst>
              <a:ext uri="{FF2B5EF4-FFF2-40B4-BE49-F238E27FC236}">
                <a16:creationId xmlns:a16="http://schemas.microsoft.com/office/drawing/2014/main" id="{561EBD8B-BF25-D0DB-5F1D-CB132403382D}"/>
              </a:ext>
            </a:extLst>
          </p:cNvPr>
          <p:cNvSpPr>
            <a:spLocks noGrp="1"/>
          </p:cNvSpPr>
          <p:nvPr>
            <p:ph idx="1"/>
          </p:nvPr>
        </p:nvSpPr>
        <p:spPr>
          <a:xfrm>
            <a:off x="853120" y="2516196"/>
            <a:ext cx="4709345" cy="3632493"/>
          </a:xfrm>
        </p:spPr>
        <p:txBody>
          <a:bodyPr anchor="ctr">
            <a:normAutofit/>
          </a:bodyPr>
          <a:lstStyle/>
          <a:p>
            <a:r>
              <a:rPr lang="cs-CZ" sz="2400" dirty="0"/>
              <a:t>Tříslabičných slov je nejvíce ve 3. sloupci (10), čtyřslabičných ve 4. sloupci (4), jde o slova </a:t>
            </a:r>
            <a:r>
              <a:rPr lang="cs-CZ" sz="2400" i="1" dirty="0"/>
              <a:t>absolutně, víceméně, každopádně a náhodou</a:t>
            </a:r>
            <a:r>
              <a:rPr lang="cs-CZ" sz="2400" dirty="0"/>
              <a:t>. </a:t>
            </a:r>
            <a:endParaRPr lang="en-US" sz="2400" dirty="0"/>
          </a:p>
          <a:p>
            <a:r>
              <a:rPr lang="cs-CZ" sz="2400" dirty="0"/>
              <a:t>Ve 3. sloupci je jen jedno čtyřslabičné slovo — </a:t>
            </a:r>
            <a:r>
              <a:rPr lang="cs-CZ" sz="2400" i="1" dirty="0"/>
              <a:t>vyloženě</a:t>
            </a:r>
            <a:r>
              <a:rPr lang="cs-CZ" sz="2400" dirty="0"/>
              <a:t>.</a:t>
            </a:r>
          </a:p>
        </p:txBody>
      </p:sp>
      <p:pic>
        <p:nvPicPr>
          <p:cNvPr id="17" name="图片 16" descr="电脑屏幕的照片上有文字&#10;&#10;中度可信度描述已自动生成">
            <a:extLst>
              <a:ext uri="{FF2B5EF4-FFF2-40B4-BE49-F238E27FC236}">
                <a16:creationId xmlns:a16="http://schemas.microsoft.com/office/drawing/2014/main" id="{464EC674-6CA4-602F-F377-47071A177A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6312" y="-4055"/>
            <a:ext cx="6308309" cy="6857365"/>
          </a:xfrm>
          <a:prstGeom prst="rect">
            <a:avLst/>
          </a:prstGeom>
        </p:spPr>
      </p:pic>
    </p:spTree>
    <p:extLst>
      <p:ext uri="{BB962C8B-B14F-4D97-AF65-F5344CB8AC3E}">
        <p14:creationId xmlns:p14="http://schemas.microsoft.com/office/powerpoint/2010/main" val="3418198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EFC920F-B85A-4068-BD93-41064EDE9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1C559108-BBAE-426C-8564-051D2BA6DD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21" name="Rectangle 20">
              <a:extLst>
                <a:ext uri="{FF2B5EF4-FFF2-40B4-BE49-F238E27FC236}">
                  <a16:creationId xmlns:a16="http://schemas.microsoft.com/office/drawing/2014/main" id="{42BC35EE-6650-42D2-AEFB-4B7CD1AFC9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52C743-9049-4DFB-878B-2AB07B6E4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1099425" y="1238081"/>
            <a:ext cx="4709345" cy="962953"/>
          </a:xfrm>
        </p:spPr>
        <p:txBody>
          <a:bodyPr anchor="b">
            <a:normAutofit/>
          </a:bodyPr>
          <a:lstStyle/>
          <a:p>
            <a:r>
              <a:rPr lang="en-US" altLang="zh-CN" sz="3800"/>
              <a:t>Lemmata partikulí</a:t>
            </a:r>
            <a:endParaRPr lang="zh-CN" altLang="en-US" sz="3800"/>
          </a:p>
        </p:txBody>
      </p:sp>
      <p:sp>
        <p:nvSpPr>
          <p:cNvPr id="26" name="Rectangle 25">
            <a:extLst>
              <a:ext uri="{FF2B5EF4-FFF2-40B4-BE49-F238E27FC236}">
                <a16:creationId xmlns:a16="http://schemas.microsoft.com/office/drawing/2014/main" id="{1382A32C-5B0C-4B1C-A074-76C6DBCC9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39885" y="2372170"/>
            <a:ext cx="438912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14">
            <a:extLst>
              <a:ext uri="{FF2B5EF4-FFF2-40B4-BE49-F238E27FC236}">
                <a16:creationId xmlns:a16="http://schemas.microsoft.com/office/drawing/2014/main" id="{561EBD8B-BF25-D0DB-5F1D-CB132403382D}"/>
              </a:ext>
            </a:extLst>
          </p:cNvPr>
          <p:cNvSpPr>
            <a:spLocks noGrp="1"/>
          </p:cNvSpPr>
          <p:nvPr>
            <p:ph idx="1"/>
          </p:nvPr>
        </p:nvSpPr>
        <p:spPr>
          <a:xfrm>
            <a:off x="853120" y="2516196"/>
            <a:ext cx="4709345" cy="3632493"/>
          </a:xfrm>
        </p:spPr>
        <p:txBody>
          <a:bodyPr anchor="ctr">
            <a:normAutofit/>
          </a:bodyPr>
          <a:lstStyle/>
          <a:p>
            <a:r>
              <a:rPr lang="cs-CZ" sz="2400" dirty="0"/>
              <a:t>Pětislabičná slova jsou spíše výjimkou — vyskytla se pouze dvě: </a:t>
            </a:r>
            <a:r>
              <a:rPr lang="cs-CZ" sz="2400" i="1" dirty="0"/>
              <a:t>pochopitelně</a:t>
            </a:r>
            <a:r>
              <a:rPr lang="cs-CZ" sz="2400" dirty="0"/>
              <a:t> ve 3. sloupci a </a:t>
            </a:r>
            <a:r>
              <a:rPr lang="cs-CZ" sz="2400" i="1" dirty="0"/>
              <a:t>pravděpodobně</a:t>
            </a:r>
            <a:r>
              <a:rPr lang="cs-CZ" sz="2400" dirty="0"/>
              <a:t> ve 4. sloupci.</a:t>
            </a:r>
          </a:p>
        </p:txBody>
      </p:sp>
      <p:pic>
        <p:nvPicPr>
          <p:cNvPr id="17" name="图片 16" descr="电脑屏幕的照片上有文字&#10;&#10;中度可信度描述已自动生成">
            <a:extLst>
              <a:ext uri="{FF2B5EF4-FFF2-40B4-BE49-F238E27FC236}">
                <a16:creationId xmlns:a16="http://schemas.microsoft.com/office/drawing/2014/main" id="{464EC674-6CA4-602F-F377-47071A177A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6312" y="-4055"/>
            <a:ext cx="6308309" cy="6857365"/>
          </a:xfrm>
          <a:prstGeom prst="rect">
            <a:avLst/>
          </a:prstGeom>
        </p:spPr>
      </p:pic>
    </p:spTree>
    <p:extLst>
      <p:ext uri="{BB962C8B-B14F-4D97-AF65-F5344CB8AC3E}">
        <p14:creationId xmlns:p14="http://schemas.microsoft.com/office/powerpoint/2010/main" val="2820023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EFC920F-B85A-4068-BD93-41064EDE9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1C559108-BBAE-426C-8564-051D2BA6DD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21" name="Rectangle 20">
              <a:extLst>
                <a:ext uri="{FF2B5EF4-FFF2-40B4-BE49-F238E27FC236}">
                  <a16:creationId xmlns:a16="http://schemas.microsoft.com/office/drawing/2014/main" id="{42BC35EE-6650-42D2-AEFB-4B7CD1AFC9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52C743-9049-4DFB-878B-2AB07B6E4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1099425" y="1238081"/>
            <a:ext cx="4709345" cy="962953"/>
          </a:xfrm>
        </p:spPr>
        <p:txBody>
          <a:bodyPr anchor="b">
            <a:normAutofit/>
          </a:bodyPr>
          <a:lstStyle/>
          <a:p>
            <a:r>
              <a:rPr lang="en-US" altLang="zh-CN" sz="3800"/>
              <a:t>Lemmata partikulí</a:t>
            </a:r>
            <a:endParaRPr lang="zh-CN" altLang="en-US" sz="3800"/>
          </a:p>
        </p:txBody>
      </p:sp>
      <p:sp>
        <p:nvSpPr>
          <p:cNvPr id="26" name="Rectangle 25">
            <a:extLst>
              <a:ext uri="{FF2B5EF4-FFF2-40B4-BE49-F238E27FC236}">
                <a16:creationId xmlns:a16="http://schemas.microsoft.com/office/drawing/2014/main" id="{1382A32C-5B0C-4B1C-A074-76C6DBCC9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39885" y="2372170"/>
            <a:ext cx="438912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14">
            <a:extLst>
              <a:ext uri="{FF2B5EF4-FFF2-40B4-BE49-F238E27FC236}">
                <a16:creationId xmlns:a16="http://schemas.microsoft.com/office/drawing/2014/main" id="{561EBD8B-BF25-D0DB-5F1D-CB132403382D}"/>
              </a:ext>
            </a:extLst>
          </p:cNvPr>
          <p:cNvSpPr>
            <a:spLocks noGrp="1"/>
          </p:cNvSpPr>
          <p:nvPr>
            <p:ph idx="1"/>
          </p:nvPr>
        </p:nvSpPr>
        <p:spPr>
          <a:xfrm>
            <a:off x="853120" y="2516196"/>
            <a:ext cx="4709345" cy="3632493"/>
          </a:xfrm>
        </p:spPr>
        <p:txBody>
          <a:bodyPr anchor="ctr">
            <a:normAutofit fontScale="92500"/>
          </a:bodyPr>
          <a:lstStyle/>
          <a:p>
            <a:r>
              <a:rPr lang="cs-CZ" sz="2400" dirty="0"/>
              <a:t>Dohromady tříslabičná (23 tvarů, 19,1 %), čtyřslabičná (6 tvarů, 5 %) a pětislabičná slova (2 tvary, 1,6 %) mají tedy jen 31 výskytů čili tvoří 25,7 % všech tvarů. </a:t>
            </a:r>
            <a:endParaRPr lang="en-US" sz="2400" dirty="0"/>
          </a:p>
          <a:p>
            <a:r>
              <a:rPr lang="cs-CZ" sz="2400" dirty="0"/>
              <a:t>Dalších téměř 75 % všech tvarů tvoří slova jednoslabičná (34 tvarů, 28,3 %) a dvouslabičná (55 tvarů, 46 %).</a:t>
            </a:r>
          </a:p>
        </p:txBody>
      </p:sp>
      <p:pic>
        <p:nvPicPr>
          <p:cNvPr id="17" name="图片 16" descr="电脑屏幕的照片上有文字&#10;&#10;中度可信度描述已自动生成">
            <a:extLst>
              <a:ext uri="{FF2B5EF4-FFF2-40B4-BE49-F238E27FC236}">
                <a16:creationId xmlns:a16="http://schemas.microsoft.com/office/drawing/2014/main" id="{464EC674-6CA4-602F-F377-47071A177A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6312" y="-4055"/>
            <a:ext cx="6308309" cy="6857365"/>
          </a:xfrm>
          <a:prstGeom prst="rect">
            <a:avLst/>
          </a:prstGeom>
        </p:spPr>
      </p:pic>
    </p:spTree>
    <p:extLst>
      <p:ext uri="{BB962C8B-B14F-4D97-AF65-F5344CB8AC3E}">
        <p14:creationId xmlns:p14="http://schemas.microsoft.com/office/powerpoint/2010/main" val="2270473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EFC920F-B85A-4068-BD93-41064EDE9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1C559108-BBAE-426C-8564-051D2BA6DD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21" name="Rectangle 20">
              <a:extLst>
                <a:ext uri="{FF2B5EF4-FFF2-40B4-BE49-F238E27FC236}">
                  <a16:creationId xmlns:a16="http://schemas.microsoft.com/office/drawing/2014/main" id="{42BC35EE-6650-42D2-AEFB-4B7CD1AFC9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52C743-9049-4DFB-878B-2AB07B6E4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1099425" y="1238081"/>
            <a:ext cx="4709345" cy="962953"/>
          </a:xfrm>
        </p:spPr>
        <p:txBody>
          <a:bodyPr anchor="b">
            <a:normAutofit/>
          </a:bodyPr>
          <a:lstStyle/>
          <a:p>
            <a:r>
              <a:rPr lang="en-US" altLang="zh-CN" sz="3800"/>
              <a:t>Lemmata partikulí</a:t>
            </a:r>
            <a:endParaRPr lang="zh-CN" altLang="en-US" sz="3800"/>
          </a:p>
        </p:txBody>
      </p:sp>
      <p:sp>
        <p:nvSpPr>
          <p:cNvPr id="26" name="Rectangle 25">
            <a:extLst>
              <a:ext uri="{FF2B5EF4-FFF2-40B4-BE49-F238E27FC236}">
                <a16:creationId xmlns:a16="http://schemas.microsoft.com/office/drawing/2014/main" id="{1382A32C-5B0C-4B1C-A074-76C6DBCC9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39885" y="2372170"/>
            <a:ext cx="438912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14">
            <a:extLst>
              <a:ext uri="{FF2B5EF4-FFF2-40B4-BE49-F238E27FC236}">
                <a16:creationId xmlns:a16="http://schemas.microsoft.com/office/drawing/2014/main" id="{561EBD8B-BF25-D0DB-5F1D-CB132403382D}"/>
              </a:ext>
            </a:extLst>
          </p:cNvPr>
          <p:cNvSpPr>
            <a:spLocks noGrp="1"/>
          </p:cNvSpPr>
          <p:nvPr>
            <p:ph idx="1"/>
          </p:nvPr>
        </p:nvSpPr>
        <p:spPr>
          <a:xfrm>
            <a:off x="853120" y="2516196"/>
            <a:ext cx="4709345" cy="3632493"/>
          </a:xfrm>
        </p:spPr>
        <p:txBody>
          <a:bodyPr anchor="ctr">
            <a:normAutofit/>
          </a:bodyPr>
          <a:lstStyle/>
          <a:p>
            <a:r>
              <a:rPr lang="cs-CZ" sz="2400" dirty="0"/>
              <a:t>Preference krátkých slov z hlediska jejich četnosti je zcela v souladu s jednou ze základních jazykových zákonitostí, a sice </a:t>
            </a:r>
            <a:r>
              <a:rPr lang="cs-CZ" sz="2400" b="1" dirty="0"/>
              <a:t>jazykovou ekonomií</a:t>
            </a:r>
            <a:r>
              <a:rPr lang="cs-CZ" sz="2400" dirty="0"/>
              <a:t>.</a:t>
            </a:r>
          </a:p>
        </p:txBody>
      </p:sp>
      <p:pic>
        <p:nvPicPr>
          <p:cNvPr id="17" name="图片 16" descr="电脑屏幕的照片上有文字&#10;&#10;中度可信度描述已自动生成">
            <a:extLst>
              <a:ext uri="{FF2B5EF4-FFF2-40B4-BE49-F238E27FC236}">
                <a16:creationId xmlns:a16="http://schemas.microsoft.com/office/drawing/2014/main" id="{464EC674-6CA4-602F-F377-47071A177A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6312" y="-4055"/>
            <a:ext cx="6308309" cy="6857365"/>
          </a:xfrm>
          <a:prstGeom prst="rect">
            <a:avLst/>
          </a:prstGeom>
        </p:spPr>
      </p:pic>
    </p:spTree>
    <p:extLst>
      <p:ext uri="{BB962C8B-B14F-4D97-AF65-F5344CB8AC3E}">
        <p14:creationId xmlns:p14="http://schemas.microsoft.com/office/powerpoint/2010/main" val="4206085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EFC920F-B85A-4068-BD93-41064EDE9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1C559108-BBAE-426C-8564-051D2BA6DD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21" name="Rectangle 20">
              <a:extLst>
                <a:ext uri="{FF2B5EF4-FFF2-40B4-BE49-F238E27FC236}">
                  <a16:creationId xmlns:a16="http://schemas.microsoft.com/office/drawing/2014/main" id="{42BC35EE-6650-42D2-AEFB-4B7CD1AFC9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52C743-9049-4DFB-878B-2AB07B6E4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1099425" y="1238081"/>
            <a:ext cx="4709345" cy="962953"/>
          </a:xfrm>
        </p:spPr>
        <p:txBody>
          <a:bodyPr anchor="b">
            <a:normAutofit/>
          </a:bodyPr>
          <a:lstStyle/>
          <a:p>
            <a:r>
              <a:rPr lang="en-US" altLang="zh-CN" sz="3800"/>
              <a:t>Lemmata partikulí</a:t>
            </a:r>
            <a:endParaRPr lang="zh-CN" altLang="en-US" sz="3800"/>
          </a:p>
        </p:txBody>
      </p:sp>
      <p:sp>
        <p:nvSpPr>
          <p:cNvPr id="26" name="Rectangle 25">
            <a:extLst>
              <a:ext uri="{FF2B5EF4-FFF2-40B4-BE49-F238E27FC236}">
                <a16:creationId xmlns:a16="http://schemas.microsoft.com/office/drawing/2014/main" id="{1382A32C-5B0C-4B1C-A074-76C6DBCC9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39885" y="2372170"/>
            <a:ext cx="438912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14">
            <a:extLst>
              <a:ext uri="{FF2B5EF4-FFF2-40B4-BE49-F238E27FC236}">
                <a16:creationId xmlns:a16="http://schemas.microsoft.com/office/drawing/2014/main" id="{561EBD8B-BF25-D0DB-5F1D-CB132403382D}"/>
              </a:ext>
            </a:extLst>
          </p:cNvPr>
          <p:cNvSpPr>
            <a:spLocks noGrp="1"/>
          </p:cNvSpPr>
          <p:nvPr>
            <p:ph idx="1"/>
          </p:nvPr>
        </p:nvSpPr>
        <p:spPr>
          <a:xfrm>
            <a:off x="853120" y="2516196"/>
            <a:ext cx="4709345" cy="3632493"/>
          </a:xfrm>
        </p:spPr>
        <p:txBody>
          <a:bodyPr anchor="ctr">
            <a:normAutofit/>
          </a:bodyPr>
          <a:lstStyle/>
          <a:p>
            <a:r>
              <a:rPr lang="cs-CZ" sz="2400" dirty="0"/>
              <a:t>Prvních 11 partikulí má velmi vysokou frekvenci, která pozvolna začíná klesat. </a:t>
            </a:r>
          </a:p>
        </p:txBody>
      </p:sp>
      <p:pic>
        <p:nvPicPr>
          <p:cNvPr id="17" name="图片 16" descr="电脑屏幕的照片上有文字&#10;&#10;中度可信度描述已自动生成">
            <a:extLst>
              <a:ext uri="{FF2B5EF4-FFF2-40B4-BE49-F238E27FC236}">
                <a16:creationId xmlns:a16="http://schemas.microsoft.com/office/drawing/2014/main" id="{464EC674-6CA4-602F-F377-47071A177A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6312" y="-4055"/>
            <a:ext cx="6308309" cy="6857365"/>
          </a:xfrm>
          <a:prstGeom prst="rect">
            <a:avLst/>
          </a:prstGeom>
        </p:spPr>
      </p:pic>
    </p:spTree>
    <p:extLst>
      <p:ext uri="{BB962C8B-B14F-4D97-AF65-F5344CB8AC3E}">
        <p14:creationId xmlns:p14="http://schemas.microsoft.com/office/powerpoint/2010/main" val="3159204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EFC920F-B85A-4068-BD93-41064EDE9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1C559108-BBAE-426C-8564-051D2BA6DD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21" name="Rectangle 20">
              <a:extLst>
                <a:ext uri="{FF2B5EF4-FFF2-40B4-BE49-F238E27FC236}">
                  <a16:creationId xmlns:a16="http://schemas.microsoft.com/office/drawing/2014/main" id="{42BC35EE-6650-42D2-AEFB-4B7CD1AFC9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52C743-9049-4DFB-878B-2AB07B6E4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1099425" y="1238081"/>
            <a:ext cx="4709345" cy="962953"/>
          </a:xfrm>
        </p:spPr>
        <p:txBody>
          <a:bodyPr anchor="b">
            <a:normAutofit/>
          </a:bodyPr>
          <a:lstStyle/>
          <a:p>
            <a:r>
              <a:rPr lang="en-US" altLang="zh-CN" sz="3800"/>
              <a:t>Lemmata partikulí</a:t>
            </a:r>
            <a:endParaRPr lang="zh-CN" altLang="en-US" sz="3800"/>
          </a:p>
        </p:txBody>
      </p:sp>
      <p:sp>
        <p:nvSpPr>
          <p:cNvPr id="26" name="Rectangle 25">
            <a:extLst>
              <a:ext uri="{FF2B5EF4-FFF2-40B4-BE49-F238E27FC236}">
                <a16:creationId xmlns:a16="http://schemas.microsoft.com/office/drawing/2014/main" id="{1382A32C-5B0C-4B1C-A074-76C6DBCC9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39885" y="2372170"/>
            <a:ext cx="438912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14">
            <a:extLst>
              <a:ext uri="{FF2B5EF4-FFF2-40B4-BE49-F238E27FC236}">
                <a16:creationId xmlns:a16="http://schemas.microsoft.com/office/drawing/2014/main" id="{561EBD8B-BF25-D0DB-5F1D-CB132403382D}"/>
              </a:ext>
            </a:extLst>
          </p:cNvPr>
          <p:cNvSpPr>
            <a:spLocks noGrp="1"/>
          </p:cNvSpPr>
          <p:nvPr>
            <p:ph idx="1"/>
          </p:nvPr>
        </p:nvSpPr>
        <p:spPr>
          <a:xfrm>
            <a:off x="853120" y="2516196"/>
            <a:ext cx="4709345" cy="3632493"/>
          </a:xfrm>
        </p:spPr>
        <p:txBody>
          <a:bodyPr anchor="ctr">
            <a:normAutofit fontScale="92500"/>
          </a:bodyPr>
          <a:lstStyle/>
          <a:p>
            <a:r>
              <a:rPr lang="cs-CZ" sz="2400" dirty="0"/>
              <a:t>Více než 1000 výskytů najdeme u prvních 17 partikulí, v pořadí 80. partikule nakonec se vyskytla už jen 101×. Přes 300 všech doložených tvarů má frekvenci nižší než 100.</a:t>
            </a:r>
            <a:endParaRPr lang="en-US" sz="2400" dirty="0"/>
          </a:p>
          <a:p>
            <a:r>
              <a:rPr lang="cs-CZ" sz="2400" dirty="0"/>
              <a:t>Jinými slovy — pouze 20 % partikulí má frekvenci vyšší než 100 výskytů.</a:t>
            </a:r>
          </a:p>
        </p:txBody>
      </p:sp>
      <p:pic>
        <p:nvPicPr>
          <p:cNvPr id="17" name="图片 16" descr="电脑屏幕的照片上有文字&#10;&#10;中度可信度描述已自动生成">
            <a:extLst>
              <a:ext uri="{FF2B5EF4-FFF2-40B4-BE49-F238E27FC236}">
                <a16:creationId xmlns:a16="http://schemas.microsoft.com/office/drawing/2014/main" id="{464EC674-6CA4-602F-F377-47071A177A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6312" y="-4055"/>
            <a:ext cx="6308309" cy="6857365"/>
          </a:xfrm>
          <a:prstGeom prst="rect">
            <a:avLst/>
          </a:prstGeom>
        </p:spPr>
      </p:pic>
    </p:spTree>
    <p:extLst>
      <p:ext uri="{BB962C8B-B14F-4D97-AF65-F5344CB8AC3E}">
        <p14:creationId xmlns:p14="http://schemas.microsoft.com/office/powerpoint/2010/main" val="420931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5400"/>
              <a:t>Jednoslovné a víceslovné partikule</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8200" y="1929384"/>
            <a:ext cx="10684764" cy="4251960"/>
          </a:xfrm>
        </p:spPr>
        <p:txBody>
          <a:bodyPr>
            <a:normAutofit/>
          </a:bodyPr>
          <a:lstStyle/>
          <a:p>
            <a:r>
              <a:rPr lang="cs-CZ" altLang="zh-CN" sz="2400" dirty="0"/>
              <a:t>V materiálu PMK byly poprvé označeny též víceslovné partikule.</a:t>
            </a:r>
            <a:endParaRPr lang="en-US" altLang="zh-CN" sz="2400" dirty="0"/>
          </a:p>
          <a:p>
            <a:r>
              <a:rPr lang="cs-CZ" altLang="zh-CN" sz="2400" dirty="0"/>
              <a:t>V našem materiálu se vlastních víceslovných partikulí vyskytlo 54, což je 13,5 % výskytu všech lemmat partikulí. </a:t>
            </a:r>
            <a:endParaRPr lang="en-US" altLang="zh-CN" sz="2400" dirty="0"/>
          </a:p>
          <a:p>
            <a:r>
              <a:rPr lang="cs-CZ" altLang="zh-CN" sz="2400" dirty="0"/>
              <a:t>Je však nutné zdůraznit, že se v materiálu kromě těchto výrazů vyskytuje ještě dalších 14 slovních spojení označených jako víceslovné partikule, jež však ve výpovědi mohou mít i jiné funkce — převážně se jedná o frazémy, víceslovné/korelované spojky a adverbia</a:t>
            </a:r>
            <a:r>
              <a:rPr lang="cs-CZ" altLang="zh-CN" sz="2200" dirty="0"/>
              <a:t>. </a:t>
            </a:r>
          </a:p>
        </p:txBody>
      </p:sp>
    </p:spTree>
    <p:extLst>
      <p:ext uri="{BB962C8B-B14F-4D97-AF65-F5344CB8AC3E}">
        <p14:creationId xmlns:p14="http://schemas.microsoft.com/office/powerpoint/2010/main" val="737767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793662" y="386930"/>
            <a:ext cx="10066122" cy="1298448"/>
          </a:xfrm>
        </p:spPr>
        <p:txBody>
          <a:bodyPr anchor="b">
            <a:normAutofit/>
          </a:bodyPr>
          <a:lstStyle/>
          <a:p>
            <a:r>
              <a:rPr lang="en-US" altLang="zh-CN" sz="4800"/>
              <a:t>Jednoslovné a víceslovné partikule</a:t>
            </a:r>
            <a:endParaRPr lang="zh-CN" altLang="en-US" sz="4800"/>
          </a:p>
        </p:txBody>
      </p:sp>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793661" y="2599509"/>
            <a:ext cx="4530898" cy="3639450"/>
          </a:xfrm>
        </p:spPr>
        <p:txBody>
          <a:bodyPr anchor="ctr">
            <a:normAutofit/>
          </a:bodyPr>
          <a:lstStyle/>
          <a:p>
            <a:r>
              <a:rPr lang="cs-CZ" altLang="zh-CN" sz="2400" dirty="0"/>
              <a:t>Poměr všech jednoslovných a více slovných lemmat partikulí v PMK je tedy 201 : 68.</a:t>
            </a:r>
          </a:p>
        </p:txBody>
      </p:sp>
      <p:pic>
        <p:nvPicPr>
          <p:cNvPr id="4" name="图片 3" descr="图表&#10;&#10;描述已自动生成">
            <a:extLst>
              <a:ext uri="{FF2B5EF4-FFF2-40B4-BE49-F238E27FC236}">
                <a16:creationId xmlns:a16="http://schemas.microsoft.com/office/drawing/2014/main" id="{BBE944D0-D3F7-86F4-21FF-868B57EF45DA}"/>
              </a:ext>
            </a:extLst>
          </p:cNvPr>
          <p:cNvPicPr>
            <a:picLocks noChangeAspect="1"/>
          </p:cNvPicPr>
          <p:nvPr/>
        </p:nvPicPr>
        <p:blipFill rotWithShape="1">
          <a:blip r:embed="rId2">
            <a:extLst>
              <a:ext uri="{28A0092B-C50C-407E-A947-70E740481C1C}">
                <a14:useLocalDpi xmlns:a14="http://schemas.microsoft.com/office/drawing/2010/main" val="0"/>
              </a:ext>
            </a:extLst>
          </a:blip>
          <a:srcRect l="5871" r="3111"/>
          <a:stretch/>
        </p:blipFill>
        <p:spPr bwMode="auto">
          <a:xfrm>
            <a:off x="6242837" y="2484255"/>
            <a:ext cx="4487666" cy="3714244"/>
          </a:xfrm>
          <a:prstGeom prst="rect">
            <a:avLst/>
          </a:prstGeom>
          <a:extLst>
            <a:ext uri="{53640926-AAD7-44D8-BBD7-CCE9431645EC}">
              <a14:shadowObscured xmlns:a14="http://schemas.microsoft.com/office/drawing/2010/main"/>
            </a:ext>
          </a:extLst>
        </p:spPr>
      </p:pic>
      <p:sp>
        <p:nvSpPr>
          <p:cNvPr id="15"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2609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0D1149E2-30EE-7D16-F605-D0FBBB41D29E}"/>
              </a:ext>
            </a:extLst>
          </p:cNvPr>
          <p:cNvSpPr>
            <a:spLocks noGrp="1"/>
          </p:cNvSpPr>
          <p:nvPr>
            <p:ph type="title"/>
          </p:nvPr>
        </p:nvSpPr>
        <p:spPr>
          <a:xfrm>
            <a:off x="838200" y="365125"/>
            <a:ext cx="10515600" cy="1325563"/>
          </a:xfrm>
        </p:spPr>
        <p:txBody>
          <a:bodyPr>
            <a:normAutofit/>
          </a:bodyPr>
          <a:lstStyle/>
          <a:p>
            <a:r>
              <a:rPr lang="en-US" altLang="zh-CN" sz="5400"/>
              <a:t>Vymezení partikulí</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DF437B5-D8E9-49D7-4052-D72DE00352E8}"/>
              </a:ext>
            </a:extLst>
          </p:cNvPr>
          <p:cNvSpPr>
            <a:spLocks noGrp="1"/>
          </p:cNvSpPr>
          <p:nvPr>
            <p:ph idx="1"/>
          </p:nvPr>
        </p:nvSpPr>
        <p:spPr>
          <a:xfrm>
            <a:off x="838200" y="1929384"/>
            <a:ext cx="10515600" cy="4251960"/>
          </a:xfrm>
        </p:spPr>
        <p:txBody>
          <a:bodyPr>
            <a:normAutofit/>
          </a:bodyPr>
          <a:lstStyle/>
          <a:p>
            <a:r>
              <a:rPr lang="cs-CZ" altLang="zh-CN" sz="2200"/>
              <a:t>Partikule jsou jistými pragmatickými komentáři, referujícími formálně i sémanticky k rozličným aspektům promluvy/textu, k postojům mluvčího, často však i k širší mimojazykové situaci. </a:t>
            </a:r>
            <a:endParaRPr lang="en-US" altLang="zh-CN" sz="2200"/>
          </a:p>
          <a:p>
            <a:r>
              <a:rPr lang="cs-CZ" altLang="zh-CN" sz="2200"/>
              <a:t>Obecně vzato by se dalo říct, že je partikule specifickým „kořením“ jazyka a má, na rozdíl od adverbia, především komunikační význam, který se realizuje v kontextu. </a:t>
            </a:r>
            <a:endParaRPr lang="en-US" altLang="zh-CN" sz="2200"/>
          </a:p>
          <a:p>
            <a:r>
              <a:rPr lang="cs-CZ" altLang="zh-CN" sz="2200"/>
              <a:t>Zároveň je třeba zdůraznit, že se partikule, na rozdíl od interjekce, nikdy nevyskytuje samostatně, nýbrž v kombinaci s dalším slovem či větou a přitom může stát na různých místech v promluvě.</a:t>
            </a:r>
          </a:p>
        </p:txBody>
      </p:sp>
    </p:spTree>
    <p:extLst>
      <p:ext uri="{BB962C8B-B14F-4D97-AF65-F5344CB8AC3E}">
        <p14:creationId xmlns:p14="http://schemas.microsoft.com/office/powerpoint/2010/main" val="16083709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589560" y="856180"/>
            <a:ext cx="4560584" cy="1128068"/>
          </a:xfrm>
        </p:spPr>
        <p:txBody>
          <a:bodyPr anchor="ctr">
            <a:normAutofit/>
          </a:bodyPr>
          <a:lstStyle/>
          <a:p>
            <a:r>
              <a:rPr lang="en-US" altLang="zh-CN" sz="3700"/>
              <a:t>Jednoslovné a víceslovné partikule</a:t>
            </a:r>
            <a:endParaRPr lang="zh-CN" altLang="en-US" sz="3700"/>
          </a:p>
        </p:txBody>
      </p:sp>
      <p:grpSp>
        <p:nvGrpSpPr>
          <p:cNvPr id="12" name="Group 11">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3" name="Rectangle 12">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590719" y="2330505"/>
            <a:ext cx="4559425" cy="3979585"/>
          </a:xfrm>
        </p:spPr>
        <p:txBody>
          <a:bodyPr anchor="ctr">
            <a:normAutofit/>
          </a:bodyPr>
          <a:lstStyle/>
          <a:p>
            <a:r>
              <a:rPr lang="cs-CZ" altLang="zh-CN" sz="2400" dirty="0"/>
              <a:t>Pokud jde o kombinace, je zřejmé, že se většinou kombinují krátké spojky: </a:t>
            </a:r>
            <a:r>
              <a:rPr lang="cs-CZ" altLang="zh-CN" sz="2400" i="1" dirty="0"/>
              <a:t>a, i, aby, ani, ať, </a:t>
            </a:r>
            <a:r>
              <a:rPr lang="cs-CZ" altLang="zh-CN" sz="2400" i="1" dirty="0" err="1"/>
              <a:t>dyž</a:t>
            </a:r>
            <a:r>
              <a:rPr lang="cs-CZ" altLang="zh-CN" sz="2400" i="1" dirty="0"/>
              <a:t>, </a:t>
            </a:r>
            <a:r>
              <a:rPr lang="cs-CZ" altLang="zh-CN" sz="2400" i="1" dirty="0" err="1"/>
              <a:t>dyby</a:t>
            </a:r>
            <a:r>
              <a:rPr lang="cs-CZ" altLang="zh-CN" sz="2400" i="1" dirty="0"/>
              <a:t>, jak, nebo, že a partikule, případně adverbia: eště, jen, možná, </a:t>
            </a:r>
            <a:r>
              <a:rPr lang="cs-CZ" altLang="zh-CN" sz="2400" i="1" dirty="0" err="1"/>
              <a:t>ňák</a:t>
            </a:r>
            <a:r>
              <a:rPr lang="cs-CZ" altLang="zh-CN" sz="2400" i="1" dirty="0"/>
              <a:t>, přece, spíš, </a:t>
            </a:r>
            <a:r>
              <a:rPr lang="cs-CZ" altLang="zh-CN" sz="2400" i="1" dirty="0" err="1"/>
              <a:t>takle</a:t>
            </a:r>
            <a:r>
              <a:rPr lang="cs-CZ" altLang="zh-CN" sz="2400" i="1" dirty="0"/>
              <a:t>, už</a:t>
            </a:r>
            <a:r>
              <a:rPr lang="cs-CZ" altLang="zh-CN" sz="2400" dirty="0"/>
              <a:t>.</a:t>
            </a:r>
          </a:p>
        </p:txBody>
      </p:sp>
      <p:sp>
        <p:nvSpPr>
          <p:cNvPr id="18" name="Rectangle 17">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图片 4" descr="图片包含 饼图&#10;&#10;描述已自动生成">
            <a:extLst>
              <a:ext uri="{FF2B5EF4-FFF2-40B4-BE49-F238E27FC236}">
                <a16:creationId xmlns:a16="http://schemas.microsoft.com/office/drawing/2014/main" id="{047F5211-F0B2-D57B-B68B-A771E19C8BBF}"/>
              </a:ext>
            </a:extLst>
          </p:cNvPr>
          <p:cNvPicPr>
            <a:picLocks noChangeAspect="1"/>
          </p:cNvPicPr>
          <p:nvPr/>
        </p:nvPicPr>
        <p:blipFill rotWithShape="1">
          <a:blip r:embed="rId2">
            <a:extLst>
              <a:ext uri="{28A0092B-C50C-407E-A947-70E740481C1C}">
                <a14:useLocalDpi xmlns:a14="http://schemas.microsoft.com/office/drawing/2010/main" val="0"/>
              </a:ext>
            </a:extLst>
          </a:blip>
          <a:srcRect r="20050" b="-3"/>
          <a:stretch/>
        </p:blipFill>
        <p:spPr>
          <a:xfrm>
            <a:off x="5977788" y="799352"/>
            <a:ext cx="5425410" cy="5259296"/>
          </a:xfrm>
          <a:prstGeom prst="rect">
            <a:avLst/>
          </a:prstGeom>
        </p:spPr>
      </p:pic>
    </p:spTree>
    <p:extLst>
      <p:ext uri="{BB962C8B-B14F-4D97-AF65-F5344CB8AC3E}">
        <p14:creationId xmlns:p14="http://schemas.microsoft.com/office/powerpoint/2010/main" val="2797999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5400"/>
              <a:t>Varianty lemmat</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8200" y="2055813"/>
            <a:ext cx="10515600" cy="3743325"/>
          </a:xfrm>
        </p:spPr>
        <p:txBody>
          <a:bodyPr>
            <a:normAutofit/>
          </a:bodyPr>
          <a:lstStyle/>
          <a:p>
            <a:r>
              <a:rPr lang="cs-CZ" altLang="zh-CN" dirty="0"/>
              <a:t>Z celkového počtu 400 lemmat, respektive 385 po vyloučení překlepů (15), je </a:t>
            </a:r>
            <a:r>
              <a:rPr lang="cs-CZ" altLang="zh-CN" dirty="0" err="1"/>
              <a:t>dolože</a:t>
            </a:r>
            <a:r>
              <a:rPr lang="cs-CZ" altLang="zh-CN" dirty="0"/>
              <a:t> </a:t>
            </a:r>
            <a:r>
              <a:rPr lang="cs-CZ" altLang="zh-CN" dirty="0" err="1"/>
              <a:t>ných</a:t>
            </a:r>
            <a:r>
              <a:rPr lang="cs-CZ" altLang="zh-CN" dirty="0"/>
              <a:t> 269 původních lemmat (67,25 %) a 116 variant (29 %)</a:t>
            </a:r>
            <a:endParaRPr lang="en-US" altLang="zh-CN" dirty="0"/>
          </a:p>
          <a:p>
            <a:r>
              <a:rPr lang="cs-CZ" altLang="zh-CN" dirty="0"/>
              <a:t>Podíl variant je skutečně nesmírně vysoký a tvoří téměř třetinu všech lemmat.</a:t>
            </a:r>
            <a:endParaRPr lang="en-US" altLang="zh-CN" dirty="0"/>
          </a:p>
          <a:p>
            <a:r>
              <a:rPr lang="cs-CZ" altLang="zh-CN" dirty="0"/>
              <a:t>Čím vyšší pořadí seznamu, tím nižší frekvence a vyšší podíl variant.</a:t>
            </a:r>
            <a:endParaRPr lang="en-US" altLang="zh-CN" dirty="0"/>
          </a:p>
          <a:p>
            <a:endParaRPr lang="cs-CZ" altLang="zh-CN" sz="2200" dirty="0"/>
          </a:p>
        </p:txBody>
      </p:sp>
    </p:spTree>
    <p:extLst>
      <p:ext uri="{BB962C8B-B14F-4D97-AF65-F5344CB8AC3E}">
        <p14:creationId xmlns:p14="http://schemas.microsoft.com/office/powerpoint/2010/main" val="2754911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5400"/>
              <a:t>Varianty lemmat</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8200" y="2280179"/>
            <a:ext cx="10515600" cy="3938778"/>
          </a:xfrm>
        </p:spPr>
        <p:txBody>
          <a:bodyPr>
            <a:normAutofit/>
          </a:bodyPr>
          <a:lstStyle/>
          <a:p>
            <a:r>
              <a:rPr lang="cs-CZ" altLang="zh-CN" dirty="0"/>
              <a:t>Varianty lze dále členit na základě dvou hledisek:</a:t>
            </a:r>
            <a:endParaRPr lang="en-US" altLang="zh-CN" dirty="0"/>
          </a:p>
          <a:p>
            <a:pPr>
              <a:buFont typeface="Wingdings" panose="05000000000000000000" pitchFamily="2" charset="2"/>
              <a:buChar char="Ø"/>
            </a:pPr>
            <a:r>
              <a:rPr lang="en-US" altLang="zh-CN" b="1" dirty="0"/>
              <a:t> </a:t>
            </a:r>
            <a:r>
              <a:rPr lang="cs-CZ" altLang="zh-CN" b="1" dirty="0"/>
              <a:t> ustálenosti, uzuálnosti </a:t>
            </a:r>
            <a:r>
              <a:rPr lang="cs-CZ" altLang="zh-CN" dirty="0"/>
              <a:t>(určené frekvencí a územ; toto hledisko je rozhodující) na </a:t>
            </a:r>
            <a:r>
              <a:rPr lang="cs-CZ" altLang="zh-CN" b="1" dirty="0">
                <a:solidFill>
                  <a:schemeClr val="accent1"/>
                </a:solidFill>
              </a:rPr>
              <a:t>ustálené</a:t>
            </a:r>
            <a:r>
              <a:rPr lang="cs-CZ" altLang="zh-CN" b="1" dirty="0"/>
              <a:t> </a:t>
            </a:r>
            <a:r>
              <a:rPr lang="cs-CZ" altLang="zh-CN" dirty="0"/>
              <a:t>vs. </a:t>
            </a:r>
            <a:r>
              <a:rPr lang="cs-CZ" altLang="zh-CN" b="1" dirty="0">
                <a:solidFill>
                  <a:schemeClr val="accent1"/>
                </a:solidFill>
              </a:rPr>
              <a:t>neustálené</a:t>
            </a:r>
            <a:r>
              <a:rPr lang="cs-CZ" altLang="zh-CN" dirty="0"/>
              <a:t> (nahodilé, individuální) a z hlediska </a:t>
            </a:r>
            <a:r>
              <a:rPr lang="cs-CZ" altLang="zh-CN" b="1" dirty="0"/>
              <a:t>druhu</a:t>
            </a:r>
            <a:r>
              <a:rPr lang="cs-CZ" altLang="zh-CN" dirty="0"/>
              <a:t> na </a:t>
            </a:r>
            <a:r>
              <a:rPr lang="cs-CZ" altLang="zh-CN" b="1" dirty="0">
                <a:solidFill>
                  <a:schemeClr val="accent1"/>
                </a:solidFill>
              </a:rPr>
              <a:t>fonetické</a:t>
            </a:r>
            <a:r>
              <a:rPr lang="cs-CZ" altLang="zh-CN" b="1" dirty="0"/>
              <a:t> </a:t>
            </a:r>
            <a:r>
              <a:rPr lang="cs-CZ" altLang="zh-CN" dirty="0"/>
              <a:t>vs. </a:t>
            </a:r>
            <a:r>
              <a:rPr lang="cs-CZ" altLang="zh-CN" b="1" dirty="0">
                <a:solidFill>
                  <a:schemeClr val="accent1"/>
                </a:solidFill>
              </a:rPr>
              <a:t>lexikální</a:t>
            </a:r>
            <a:r>
              <a:rPr lang="cs-CZ" altLang="zh-CN" dirty="0"/>
              <a:t>. Obě hlediska se vzájemně prolínají.</a:t>
            </a:r>
            <a:endParaRPr lang="en-US" altLang="zh-CN" dirty="0"/>
          </a:p>
          <a:p>
            <a:pPr>
              <a:buFont typeface="Wingdings" panose="05000000000000000000" pitchFamily="2" charset="2"/>
              <a:buChar char="Ø"/>
            </a:pPr>
            <a:endParaRPr lang="en-US" altLang="zh-CN" sz="2200" dirty="0"/>
          </a:p>
          <a:p>
            <a:endParaRPr lang="cs-CZ" altLang="zh-CN" sz="2200" dirty="0"/>
          </a:p>
        </p:txBody>
      </p:sp>
    </p:spTree>
    <p:extLst>
      <p:ext uri="{BB962C8B-B14F-4D97-AF65-F5344CB8AC3E}">
        <p14:creationId xmlns:p14="http://schemas.microsoft.com/office/powerpoint/2010/main" val="4110347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5400"/>
              <a:t>Varianty lemmat</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8200" y="1929384"/>
            <a:ext cx="10515600" cy="4251960"/>
          </a:xfrm>
        </p:spPr>
        <p:txBody>
          <a:bodyPr>
            <a:normAutofit/>
          </a:bodyPr>
          <a:lstStyle/>
          <a:p>
            <a:r>
              <a:rPr lang="cs-CZ" altLang="zh-CN" sz="2200"/>
              <a:t>Za </a:t>
            </a:r>
            <a:r>
              <a:rPr lang="cs-CZ" altLang="zh-CN" sz="2200" b="1"/>
              <a:t>ustálené varianty</a:t>
            </a:r>
            <a:r>
              <a:rPr lang="cs-CZ" altLang="zh-CN" sz="2200"/>
              <a:t>, někdy s mírným stylovým rozdílem:</a:t>
            </a:r>
            <a:endParaRPr lang="en-US" altLang="zh-CN" sz="2200"/>
          </a:p>
          <a:p>
            <a:pPr marL="0" indent="0">
              <a:buNone/>
            </a:pPr>
            <a:r>
              <a:rPr lang="en-US" altLang="zh-CN" sz="2200"/>
              <a:t>      -  </a:t>
            </a:r>
            <a:r>
              <a:rPr lang="cs-CZ" altLang="zh-CN" sz="2200"/>
              <a:t>přece vs. přeci, nikoli vs. nikoliv, taky vs. také.</a:t>
            </a:r>
          </a:p>
          <a:p>
            <a:r>
              <a:rPr lang="cs-CZ" altLang="zh-CN" sz="2200" b="1"/>
              <a:t>Ustálená varianta</a:t>
            </a:r>
            <a:r>
              <a:rPr lang="cs-CZ" altLang="zh-CN" sz="2200"/>
              <a:t> se může natolik osamostatnit, že ji lze také považovat za samostatné lemma</a:t>
            </a:r>
            <a:endParaRPr lang="en-US" altLang="zh-CN" sz="2200"/>
          </a:p>
          <a:p>
            <a:r>
              <a:rPr lang="cs-CZ" altLang="zh-CN" sz="2200"/>
              <a:t>ve FSMČ jsou jako samostatná lemmata označeny </a:t>
            </a:r>
            <a:r>
              <a:rPr lang="cs-CZ" altLang="zh-CN" sz="2200" i="1"/>
              <a:t>aspoň</a:t>
            </a:r>
            <a:r>
              <a:rPr lang="cs-CZ" altLang="zh-CN" sz="2200"/>
              <a:t> a </a:t>
            </a:r>
            <a:r>
              <a:rPr lang="cs-CZ" altLang="zh-CN" sz="2200" i="1"/>
              <a:t>alespoň</a:t>
            </a:r>
            <a:r>
              <a:rPr lang="cs-CZ" altLang="zh-CN" sz="2200"/>
              <a:t>, </a:t>
            </a:r>
            <a:r>
              <a:rPr lang="cs-CZ" altLang="zh-CN" sz="2200" i="1"/>
              <a:t>taky</a:t>
            </a:r>
            <a:r>
              <a:rPr lang="cs-CZ" altLang="zh-CN" sz="2200"/>
              <a:t> a </a:t>
            </a:r>
            <a:r>
              <a:rPr lang="cs-CZ" altLang="zh-CN" sz="2200" i="1"/>
              <a:t>také</a:t>
            </a:r>
            <a:r>
              <a:rPr lang="cs-CZ" altLang="zh-CN" sz="2200"/>
              <a:t>, </a:t>
            </a:r>
            <a:r>
              <a:rPr lang="cs-CZ" altLang="zh-CN" sz="2200" i="1"/>
              <a:t>jen</a:t>
            </a:r>
            <a:r>
              <a:rPr lang="cs-CZ" altLang="zh-CN" sz="2200"/>
              <a:t> a </a:t>
            </a:r>
            <a:r>
              <a:rPr lang="cs-CZ" altLang="zh-CN" sz="2200" i="1"/>
              <a:t>jenom</a:t>
            </a:r>
            <a:r>
              <a:rPr lang="cs-CZ" altLang="zh-CN" sz="2200"/>
              <a:t>, </a:t>
            </a:r>
            <a:r>
              <a:rPr lang="cs-CZ" altLang="zh-CN" sz="2200" i="1"/>
              <a:t>jo</a:t>
            </a:r>
            <a:r>
              <a:rPr lang="cs-CZ" altLang="zh-CN" sz="2200"/>
              <a:t> a </a:t>
            </a:r>
            <a:r>
              <a:rPr lang="cs-CZ" altLang="zh-CN" sz="2200" i="1"/>
              <a:t>jó</a:t>
            </a:r>
            <a:r>
              <a:rPr lang="cs-CZ" altLang="zh-CN" sz="2200"/>
              <a:t>.</a:t>
            </a:r>
          </a:p>
          <a:p>
            <a:pPr marL="0" indent="0">
              <a:buNone/>
            </a:pPr>
            <a:endParaRPr lang="en-US" altLang="zh-CN" sz="2200"/>
          </a:p>
          <a:p>
            <a:endParaRPr lang="cs-CZ" altLang="zh-CN" sz="2200"/>
          </a:p>
        </p:txBody>
      </p:sp>
    </p:spTree>
    <p:extLst>
      <p:ext uri="{BB962C8B-B14F-4D97-AF65-F5344CB8AC3E}">
        <p14:creationId xmlns:p14="http://schemas.microsoft.com/office/powerpoint/2010/main" val="1476186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5400"/>
              <a:t>Varianty lemmat</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8200" y="1929384"/>
            <a:ext cx="10515600" cy="4251960"/>
          </a:xfrm>
        </p:spPr>
        <p:txBody>
          <a:bodyPr>
            <a:normAutofit/>
          </a:bodyPr>
          <a:lstStyle/>
          <a:p>
            <a:r>
              <a:rPr lang="cs-CZ" altLang="zh-CN" sz="2400" dirty="0"/>
              <a:t>Druhé hledisko bere v potaz </a:t>
            </a:r>
            <a:r>
              <a:rPr lang="cs-CZ" altLang="zh-CN" sz="2400" b="1" dirty="0"/>
              <a:t>původ</a:t>
            </a:r>
            <a:r>
              <a:rPr lang="cs-CZ" altLang="zh-CN" sz="2400" dirty="0"/>
              <a:t>: </a:t>
            </a:r>
            <a:endParaRPr lang="en-US" altLang="zh-CN" sz="2400" dirty="0"/>
          </a:p>
          <a:p>
            <a:r>
              <a:rPr lang="en-US" altLang="zh-CN" sz="2400" dirty="0"/>
              <a:t>1) V</a:t>
            </a:r>
            <a:r>
              <a:rPr lang="cs-CZ" altLang="zh-CN" sz="2400" dirty="0" err="1"/>
              <a:t>ychází</a:t>
            </a:r>
            <a:r>
              <a:rPr lang="cs-CZ" altLang="zh-CN" sz="2400" dirty="0"/>
              <a:t> z </a:t>
            </a:r>
            <a:r>
              <a:rPr lang="cs-CZ" altLang="zh-CN" sz="2400" dirty="0" err="1"/>
              <a:t>obecněčeského</a:t>
            </a:r>
            <a:r>
              <a:rPr lang="cs-CZ" altLang="zh-CN" sz="2400" dirty="0"/>
              <a:t> hláskosloví a běžné </a:t>
            </a:r>
            <a:r>
              <a:rPr lang="cs-CZ" altLang="zh-CN" sz="2400" dirty="0" err="1"/>
              <a:t>obecněčeské</a:t>
            </a:r>
            <a:r>
              <a:rPr lang="cs-CZ" altLang="zh-CN" sz="2400" dirty="0"/>
              <a:t> výslovnosti typické pro konsonantické shluky (</a:t>
            </a:r>
            <a:r>
              <a:rPr lang="cs-CZ" altLang="zh-CN" sz="2400" b="1" dirty="0"/>
              <a:t>varianta čistě fonetická</a:t>
            </a:r>
            <a:r>
              <a:rPr lang="cs-CZ" altLang="zh-CN" sz="2400" dirty="0"/>
              <a:t>)</a:t>
            </a:r>
            <a:endParaRPr lang="en-US" altLang="zh-CN" sz="2400" dirty="0"/>
          </a:p>
          <a:p>
            <a:pPr marL="0" indent="0">
              <a:buNone/>
            </a:pPr>
            <a:r>
              <a:rPr lang="en-US" altLang="zh-CN" sz="2400" dirty="0"/>
              <a:t>   —— </a:t>
            </a:r>
            <a:r>
              <a:rPr lang="en-US" altLang="zh-CN" sz="2400" dirty="0" err="1"/>
              <a:t>dyž</a:t>
            </a:r>
            <a:r>
              <a:rPr lang="en-US" altLang="zh-CN" sz="2400" dirty="0"/>
              <a:t> vs. </a:t>
            </a:r>
            <a:r>
              <a:rPr lang="en-US" altLang="zh-CN" sz="2400" dirty="0" err="1"/>
              <a:t>když</a:t>
            </a:r>
            <a:r>
              <a:rPr lang="en-US" altLang="zh-CN" sz="2400" dirty="0"/>
              <a:t>, </a:t>
            </a:r>
            <a:r>
              <a:rPr lang="en-US" altLang="zh-CN" sz="2400" dirty="0" err="1"/>
              <a:t>dyť</a:t>
            </a:r>
            <a:r>
              <a:rPr lang="en-US" altLang="zh-CN" sz="2400" dirty="0"/>
              <a:t> vs. </a:t>
            </a:r>
            <a:r>
              <a:rPr lang="en-US" altLang="zh-CN" sz="2400" dirty="0" err="1"/>
              <a:t>vždyť</a:t>
            </a:r>
            <a:r>
              <a:rPr lang="en-US" altLang="zh-CN" sz="2400" dirty="0"/>
              <a:t>, </a:t>
            </a:r>
            <a:r>
              <a:rPr lang="en-US" altLang="zh-CN" sz="2400" dirty="0" err="1"/>
              <a:t>vopravdu</a:t>
            </a:r>
            <a:r>
              <a:rPr lang="en-US" altLang="zh-CN" sz="2400" dirty="0"/>
              <a:t> vs. </a:t>
            </a:r>
            <a:r>
              <a:rPr lang="en-US" altLang="zh-CN" sz="2400" dirty="0" err="1"/>
              <a:t>opravdu</a:t>
            </a:r>
            <a:endParaRPr lang="en-US" altLang="zh-CN" sz="2400" dirty="0"/>
          </a:p>
          <a:p>
            <a:r>
              <a:rPr lang="en-US" altLang="zh-CN" sz="2400" dirty="0"/>
              <a:t>2)</a:t>
            </a:r>
            <a:r>
              <a:rPr lang="cs-CZ" altLang="zh-CN" sz="2400" dirty="0"/>
              <a:t> </a:t>
            </a:r>
            <a:r>
              <a:rPr lang="en-US" altLang="zh-CN" sz="2400" dirty="0"/>
              <a:t>J</a:t>
            </a:r>
            <a:r>
              <a:rPr lang="cs-CZ" altLang="zh-CN" sz="2400" dirty="0"/>
              <a:t>de o </a:t>
            </a:r>
            <a:r>
              <a:rPr lang="cs-CZ" altLang="zh-CN" sz="2400" b="1" dirty="0"/>
              <a:t>charakteristickou variantu</a:t>
            </a:r>
            <a:r>
              <a:rPr lang="cs-CZ" altLang="zh-CN" sz="2400" dirty="0"/>
              <a:t> pro to které slovo</a:t>
            </a:r>
            <a:endParaRPr lang="en-US" altLang="zh-CN" sz="2400" dirty="0"/>
          </a:p>
          <a:p>
            <a:pPr marL="0" indent="0">
              <a:buNone/>
            </a:pPr>
            <a:r>
              <a:rPr lang="en-US" altLang="zh-CN" sz="2400" dirty="0"/>
              <a:t>   —— </a:t>
            </a:r>
            <a:r>
              <a:rPr lang="en-US" altLang="zh-CN" sz="2400" dirty="0" err="1"/>
              <a:t>teď</a:t>
            </a:r>
            <a:r>
              <a:rPr lang="en-US" altLang="zh-CN" sz="2400" dirty="0"/>
              <a:t>, </a:t>
            </a:r>
            <a:r>
              <a:rPr lang="en-US" altLang="zh-CN" sz="2400" dirty="0" err="1"/>
              <a:t>teďka</a:t>
            </a:r>
            <a:r>
              <a:rPr lang="en-US" altLang="zh-CN" sz="2400" dirty="0"/>
              <a:t>, </a:t>
            </a:r>
            <a:r>
              <a:rPr lang="en-US" altLang="zh-CN" sz="2400" dirty="0" err="1"/>
              <a:t>teďko</a:t>
            </a:r>
            <a:r>
              <a:rPr lang="en-US" altLang="zh-CN" sz="2400" dirty="0"/>
              <a:t>, </a:t>
            </a:r>
            <a:r>
              <a:rPr lang="en-US" altLang="zh-CN" sz="2400" dirty="0" err="1"/>
              <a:t>teďkon</a:t>
            </a:r>
            <a:r>
              <a:rPr lang="en-US" altLang="zh-CN" sz="2400" dirty="0"/>
              <a:t>, </a:t>
            </a:r>
            <a:r>
              <a:rPr lang="en-US" altLang="zh-CN" sz="2400" dirty="0" err="1"/>
              <a:t>teďkonc</a:t>
            </a:r>
            <a:r>
              <a:rPr lang="en-US" altLang="zh-CN" sz="2400" dirty="0"/>
              <a:t> </a:t>
            </a:r>
            <a:r>
              <a:rPr lang="en-US" altLang="zh-CN" sz="2400" dirty="0" err="1"/>
              <a:t>nebo</a:t>
            </a:r>
            <a:r>
              <a:rPr lang="en-US" altLang="zh-CN" sz="2400" dirty="0"/>
              <a:t> </a:t>
            </a:r>
            <a:r>
              <a:rPr lang="en-US" altLang="zh-CN" sz="2400" dirty="0" err="1"/>
              <a:t>hned</a:t>
            </a:r>
            <a:r>
              <a:rPr lang="en-US" altLang="zh-CN" sz="2400" dirty="0"/>
              <a:t>, </a:t>
            </a:r>
            <a:r>
              <a:rPr lang="en-US" altLang="zh-CN" sz="2400" dirty="0" err="1"/>
              <a:t>hnedka</a:t>
            </a:r>
            <a:r>
              <a:rPr lang="en-US" altLang="zh-CN" sz="2400" dirty="0"/>
              <a:t>, </a:t>
            </a:r>
            <a:r>
              <a:rPr lang="en-US" altLang="zh-CN" sz="2400" dirty="0" err="1"/>
              <a:t>hnedle</a:t>
            </a:r>
            <a:endParaRPr lang="en-US" altLang="zh-CN" sz="2400" dirty="0"/>
          </a:p>
          <a:p>
            <a:endParaRPr lang="cs-CZ" altLang="zh-CN" sz="2200" dirty="0"/>
          </a:p>
        </p:txBody>
      </p:sp>
    </p:spTree>
    <p:extLst>
      <p:ext uri="{BB962C8B-B14F-4D97-AF65-F5344CB8AC3E}">
        <p14:creationId xmlns:p14="http://schemas.microsoft.com/office/powerpoint/2010/main" val="20714078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5400"/>
              <a:t>Lemmatizace slovních tvarů</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8200" y="1929384"/>
            <a:ext cx="10515600" cy="4251960"/>
          </a:xfrm>
        </p:spPr>
        <p:txBody>
          <a:bodyPr>
            <a:normAutofit/>
          </a:bodyPr>
          <a:lstStyle/>
          <a:p>
            <a:r>
              <a:rPr lang="cs-CZ" altLang="zh-CN" sz="2200"/>
              <a:t>Annotátoři používali značkovací program EDITIN k lematizaci korpusu.</a:t>
            </a:r>
            <a:endParaRPr lang="en-US" altLang="zh-CN" sz="2200"/>
          </a:p>
          <a:p>
            <a:r>
              <a:rPr lang="cs-CZ" altLang="zh-CN" sz="2200"/>
              <a:t>Proces lematizace zahrnoval tři kroky</a:t>
            </a:r>
            <a:r>
              <a:rPr lang="en-US" altLang="zh-CN" sz="2200"/>
              <a:t>:</a:t>
            </a:r>
          </a:p>
          <a:p>
            <a:r>
              <a:rPr lang="cs-CZ" altLang="zh-CN" sz="2200"/>
              <a:t>1. oprava případných překlepů v textu</a:t>
            </a:r>
            <a:endParaRPr lang="en-US" altLang="zh-CN" sz="2200"/>
          </a:p>
          <a:p>
            <a:r>
              <a:rPr lang="cs-CZ" altLang="zh-CN" sz="2200"/>
              <a:t>2. převod tvaru na základní normu (infinitiv u sloves, 1. pád u jmen, pozitiv u adjektiv a adverbií, nevokalizovaný tvar u předložek)</a:t>
            </a:r>
            <a:endParaRPr lang="en-US" altLang="zh-CN" sz="2200"/>
          </a:p>
          <a:p>
            <a:r>
              <a:rPr lang="cs-CZ" altLang="zh-CN" sz="2200"/>
              <a:t>3. dodání spisovného lemmatu pro srovnání. Spisovné lemma reprezentuje základní tvar ve spisovné podobě. Partikule mohly mít spisovnou podobu u některých variant. </a:t>
            </a:r>
          </a:p>
        </p:txBody>
      </p:sp>
    </p:spTree>
    <p:extLst>
      <p:ext uri="{BB962C8B-B14F-4D97-AF65-F5344CB8AC3E}">
        <p14:creationId xmlns:p14="http://schemas.microsoft.com/office/powerpoint/2010/main" val="1016913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912876" y="518985"/>
            <a:ext cx="9566148" cy="1325563"/>
          </a:xfrm>
        </p:spPr>
        <p:txBody>
          <a:bodyPr/>
          <a:lstStyle/>
          <a:p>
            <a:r>
              <a:rPr lang="en-US" altLang="zh-CN" dirty="0" err="1"/>
              <a:t>Lemmatizace</a:t>
            </a:r>
            <a:r>
              <a:rPr lang="en-US" altLang="zh-CN" dirty="0"/>
              <a:t> </a:t>
            </a:r>
            <a:r>
              <a:rPr lang="en-US" altLang="zh-CN" dirty="0" err="1"/>
              <a:t>slovních</a:t>
            </a:r>
            <a:r>
              <a:rPr lang="en-US" altLang="zh-CN" dirty="0"/>
              <a:t> </a:t>
            </a:r>
            <a:r>
              <a:rPr lang="en-US" altLang="zh-CN" dirty="0" err="1"/>
              <a:t>tvarů</a:t>
            </a:r>
            <a:endParaRPr lang="zh-CN" altLang="en-US" dirty="0"/>
          </a:p>
        </p:txBody>
      </p:sp>
      <p:pic>
        <p:nvPicPr>
          <p:cNvPr id="4" name="内容占位符 3" descr="表格&#10;&#10;描述已自动生成">
            <a:extLst>
              <a:ext uri="{FF2B5EF4-FFF2-40B4-BE49-F238E27FC236}">
                <a16:creationId xmlns:a16="http://schemas.microsoft.com/office/drawing/2014/main" id="{0D6181EF-269D-9F21-09AC-71403C5F54C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049" y="2717236"/>
            <a:ext cx="11957901" cy="1829308"/>
          </a:xfrm>
          <a:prstGeom prst="rect">
            <a:avLst/>
          </a:prstGeom>
        </p:spPr>
      </p:pic>
    </p:spTree>
    <p:extLst>
      <p:ext uri="{BB962C8B-B14F-4D97-AF65-F5344CB8AC3E}">
        <p14:creationId xmlns:p14="http://schemas.microsoft.com/office/powerpoint/2010/main" val="3255013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5400"/>
              <a:t>Lemmatizace slovních tvarů</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8200" y="1929384"/>
            <a:ext cx="10515600" cy="4251960"/>
          </a:xfrm>
        </p:spPr>
        <p:txBody>
          <a:bodyPr>
            <a:normAutofit/>
          </a:bodyPr>
          <a:lstStyle/>
          <a:p>
            <a:r>
              <a:rPr lang="cs-CZ" altLang="zh-CN" dirty="0"/>
              <a:t>Slovníkové lemma představuje souhrn více frekventovaných tvarů lemmat.</a:t>
            </a:r>
            <a:endParaRPr lang="en-US" altLang="zh-CN" dirty="0"/>
          </a:p>
          <a:p>
            <a:r>
              <a:rPr lang="cs-CZ" altLang="zh-CN" dirty="0"/>
              <a:t>Situace s některými tvary byla jednodušší, například "teda" bylo uváděno 10× častěji než "tedy", "</a:t>
            </a:r>
            <a:r>
              <a:rPr lang="cs-CZ" altLang="zh-CN" dirty="0" err="1"/>
              <a:t>prej</a:t>
            </a:r>
            <a:r>
              <a:rPr lang="cs-CZ" altLang="zh-CN" dirty="0"/>
              <a:t>" 26× častěji než "prý". Tyto varianty, především, "teda" a "</a:t>
            </a:r>
            <a:r>
              <a:rPr lang="cs-CZ" altLang="zh-CN" dirty="0" err="1"/>
              <a:t>prej</a:t>
            </a:r>
            <a:r>
              <a:rPr lang="cs-CZ" altLang="zh-CN" dirty="0"/>
              <a:t>", byly zvoleny jako slovníková lemmata, která reprezentují standardní formu mluveného jazyka.</a:t>
            </a:r>
          </a:p>
        </p:txBody>
      </p:sp>
    </p:spTree>
    <p:extLst>
      <p:ext uri="{BB962C8B-B14F-4D97-AF65-F5344CB8AC3E}">
        <p14:creationId xmlns:p14="http://schemas.microsoft.com/office/powerpoint/2010/main" val="988602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5400"/>
              <a:t>Partikule podle kódovníku PMK</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6676" y="2055813"/>
            <a:ext cx="10853928" cy="4437062"/>
          </a:xfrm>
        </p:spPr>
        <p:txBody>
          <a:bodyPr>
            <a:normAutofit fontScale="92500"/>
          </a:bodyPr>
          <a:lstStyle/>
          <a:p>
            <a:pPr>
              <a:lnSpc>
                <a:spcPct val="115000"/>
              </a:lnSpc>
            </a:pPr>
            <a:r>
              <a:rPr lang="cs-CZ" altLang="zh-CN" sz="2000" dirty="0"/>
              <a:t>Kódovník pro slovní druh částice obsahuje 6 pozic, podle kterých proběhla ruční anotace celého materiálu. </a:t>
            </a:r>
            <a:endParaRPr lang="en-US" altLang="zh-CN" sz="2000" dirty="0"/>
          </a:p>
          <a:p>
            <a:pPr>
              <a:lnSpc>
                <a:spcPct val="115000"/>
              </a:lnSpc>
            </a:pPr>
            <a:r>
              <a:rPr lang="cs-CZ" altLang="zh-CN" sz="2000" dirty="0"/>
              <a:t>Na 1. pozici je uveden slovní druh (partikule), </a:t>
            </a:r>
            <a:endParaRPr lang="en-US" altLang="zh-CN" sz="2000" dirty="0"/>
          </a:p>
          <a:p>
            <a:pPr>
              <a:lnSpc>
                <a:spcPct val="115000"/>
              </a:lnSpc>
            </a:pPr>
            <a:r>
              <a:rPr lang="cs-CZ" altLang="zh-CN" sz="2000" dirty="0">
                <a:solidFill>
                  <a:schemeClr val="accent1"/>
                </a:solidFill>
              </a:rPr>
              <a:t>na 2. pozici druh partikulí </a:t>
            </a:r>
            <a:r>
              <a:rPr lang="cs-CZ" altLang="zh-CN" sz="2000" dirty="0"/>
              <a:t>(</a:t>
            </a:r>
            <a:r>
              <a:rPr lang="cs-CZ" altLang="zh-CN" sz="2000" dirty="0" err="1"/>
              <a:t>blížší</a:t>
            </a:r>
            <a:r>
              <a:rPr lang="cs-CZ" altLang="zh-CN" sz="2000" dirty="0"/>
              <a:t> určení původu), </a:t>
            </a:r>
            <a:endParaRPr lang="en-US" altLang="zh-CN" sz="2000" dirty="0"/>
          </a:p>
          <a:p>
            <a:pPr>
              <a:lnSpc>
                <a:spcPct val="115000"/>
              </a:lnSpc>
            </a:pPr>
            <a:r>
              <a:rPr lang="cs-CZ" altLang="zh-CN" sz="2000" dirty="0"/>
              <a:t>na 3. pozici třída (informace o funkcích a sémantických vlastnostech), </a:t>
            </a:r>
            <a:endParaRPr lang="en-US" altLang="zh-CN" sz="2000" dirty="0"/>
          </a:p>
          <a:p>
            <a:pPr>
              <a:lnSpc>
                <a:spcPct val="115000"/>
              </a:lnSpc>
            </a:pPr>
            <a:r>
              <a:rPr lang="cs-CZ" altLang="zh-CN" sz="2000" dirty="0"/>
              <a:t>na 4. pozici valence (místo výskytu částice v promluvě), </a:t>
            </a:r>
            <a:endParaRPr lang="en-US" altLang="zh-CN" sz="2000" dirty="0"/>
          </a:p>
          <a:p>
            <a:pPr>
              <a:lnSpc>
                <a:spcPct val="115000"/>
              </a:lnSpc>
            </a:pPr>
            <a:r>
              <a:rPr lang="cs-CZ" altLang="zh-CN" sz="2000" dirty="0"/>
              <a:t>na 5. pozici modus věty (oznamovací, tázací, zvolací) </a:t>
            </a:r>
            <a:endParaRPr lang="en-US" altLang="zh-CN" sz="2000" dirty="0"/>
          </a:p>
          <a:p>
            <a:pPr>
              <a:lnSpc>
                <a:spcPct val="115000"/>
              </a:lnSpc>
            </a:pPr>
            <a:r>
              <a:rPr lang="cs-CZ" altLang="zh-CN" sz="2000" dirty="0"/>
              <a:t>na 6. pozici stylová charakteristika partikulí (odráží stylovou charakteristiku slova s přihlédnutím k celkovému vyznění promluvy).</a:t>
            </a:r>
            <a:endParaRPr lang="en-US" altLang="zh-CN" sz="2000" dirty="0"/>
          </a:p>
          <a:p>
            <a:pPr>
              <a:lnSpc>
                <a:spcPct val="115000"/>
              </a:lnSpc>
            </a:pPr>
            <a:r>
              <a:rPr lang="cs-CZ" altLang="zh-CN" sz="2000" dirty="0"/>
              <a:t>První a šestá pozice jsou pro všechny slovní druhy stejné. Nyní se zaměříme na druhou pozici v </a:t>
            </a:r>
            <a:r>
              <a:rPr lang="cs-CZ" altLang="zh-CN" sz="2000" dirty="0" err="1"/>
              <a:t>kódovníku</a:t>
            </a:r>
            <a:r>
              <a:rPr lang="cs-CZ" altLang="zh-CN" sz="2000" dirty="0"/>
              <a:t>.</a:t>
            </a:r>
          </a:p>
        </p:txBody>
      </p:sp>
    </p:spTree>
    <p:extLst>
      <p:ext uri="{BB962C8B-B14F-4D97-AF65-F5344CB8AC3E}">
        <p14:creationId xmlns:p14="http://schemas.microsoft.com/office/powerpoint/2010/main" val="2558199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5400"/>
              <a:t>Druh partikulí</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8200" y="1929384"/>
            <a:ext cx="10515600" cy="4251960"/>
          </a:xfrm>
        </p:spPr>
        <p:txBody>
          <a:bodyPr>
            <a:normAutofit/>
          </a:bodyPr>
          <a:lstStyle/>
          <a:p>
            <a:r>
              <a:rPr lang="cs-CZ" altLang="zh-CN" sz="2200"/>
              <a:t>Na druhé pozici kódovníku</a:t>
            </a:r>
            <a:r>
              <a:rPr lang="en-US" altLang="zh-CN" sz="2200"/>
              <a:t> </a:t>
            </a:r>
            <a:r>
              <a:rPr lang="cs-CZ" altLang="zh-CN" sz="2200"/>
              <a:t>rozlišujeme 5 podtříd partikulí:.</a:t>
            </a:r>
            <a:endParaRPr lang="en-US" altLang="zh-CN" sz="2200"/>
          </a:p>
          <a:p>
            <a:r>
              <a:rPr lang="cs-CZ" altLang="zh-CN" sz="2200"/>
              <a:t>1) Vlastní, nehomonymní partikule: ať, asi, prej.</a:t>
            </a:r>
          </a:p>
          <a:p>
            <a:r>
              <a:rPr lang="cs-CZ" altLang="zh-CN" sz="2200"/>
              <a:t>2)</a:t>
            </a:r>
            <a:r>
              <a:rPr lang="en-US" altLang="zh-CN" sz="2200"/>
              <a:t> Partikule homonymní s adverbiem: jistě, klidně, stejně, dovopravdy, zvlášť, jen.</a:t>
            </a:r>
            <a:endParaRPr lang="cs-CZ" altLang="zh-CN" sz="2200"/>
          </a:p>
          <a:p>
            <a:r>
              <a:rPr lang="cs-CZ" altLang="zh-CN" sz="2200"/>
              <a:t>3)</a:t>
            </a:r>
            <a:r>
              <a:rPr lang="en-US" altLang="zh-CN" sz="2200"/>
              <a:t> Partikule homonymní se spojkou: však, tedy.</a:t>
            </a:r>
            <a:endParaRPr lang="cs-CZ" altLang="zh-CN" sz="2200"/>
          </a:p>
          <a:p>
            <a:r>
              <a:rPr lang="cs-CZ" altLang="zh-CN" sz="2200"/>
              <a:t>4)</a:t>
            </a:r>
            <a:r>
              <a:rPr lang="en-US" altLang="zh-CN" sz="2200"/>
              <a:t> Partikule víceslovné: že jo, dejme tomu, no tak, nějak tak, (k)dyž tak, když už, přece jenom, hlavně že.</a:t>
            </a:r>
            <a:endParaRPr lang="cs-CZ" altLang="zh-CN" sz="2200"/>
          </a:p>
          <a:p>
            <a:r>
              <a:rPr lang="cs-CZ" altLang="zh-CN" sz="2200"/>
              <a:t>5)</a:t>
            </a:r>
            <a:r>
              <a:rPr lang="en-US" altLang="zh-CN" sz="2200"/>
              <a:t> Jiné partikule</a:t>
            </a:r>
            <a:endParaRPr lang="cs-CZ" altLang="zh-CN" sz="2200"/>
          </a:p>
        </p:txBody>
      </p:sp>
    </p:spTree>
    <p:extLst>
      <p:ext uri="{BB962C8B-B14F-4D97-AF65-F5344CB8AC3E}">
        <p14:creationId xmlns:p14="http://schemas.microsoft.com/office/powerpoint/2010/main" val="1349640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5400"/>
              <a:t>O Partikulích</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8200" y="1929384"/>
            <a:ext cx="10515600" cy="4251960"/>
          </a:xfrm>
        </p:spPr>
        <p:txBody>
          <a:bodyPr>
            <a:normAutofit/>
          </a:bodyPr>
          <a:lstStyle/>
          <a:p>
            <a:r>
              <a:rPr lang="cs-CZ" altLang="zh-CN" dirty="0"/>
              <a:t>O partikulích jako o slovním druhu se začalo uvažovat poměrně pozdě</a:t>
            </a:r>
          </a:p>
          <a:p>
            <a:r>
              <a:rPr lang="cs-CZ" altLang="zh-CN" dirty="0"/>
              <a:t>První zmínka o partikulích se objevuje v Číně, a to dost pozdě, až ve 14. století.</a:t>
            </a:r>
          </a:p>
          <a:p>
            <a:r>
              <a:rPr lang="cs-CZ" altLang="zh-CN" dirty="0"/>
              <a:t>Partikule v čínštině nebo v japonštině nelze srovnávat s pojetím partikulí, které je rozšířeno v Evropě. Do evropské lingvistiky se úvahy o partikulích dostávají až začátkem 20. století, a to spíše okrajově.</a:t>
            </a:r>
          </a:p>
        </p:txBody>
      </p:sp>
    </p:spTree>
    <p:extLst>
      <p:ext uri="{BB962C8B-B14F-4D97-AF65-F5344CB8AC3E}">
        <p14:creationId xmlns:p14="http://schemas.microsoft.com/office/powerpoint/2010/main" val="3977708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5400"/>
              <a:t>Druh partikulí</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8200" y="1929383"/>
            <a:ext cx="10515600" cy="4563491"/>
          </a:xfrm>
        </p:spPr>
        <p:txBody>
          <a:bodyPr>
            <a:normAutofit fontScale="92500" lnSpcReduction="10000"/>
          </a:bodyPr>
          <a:lstStyle/>
          <a:p>
            <a:pPr>
              <a:lnSpc>
                <a:spcPct val="115000"/>
              </a:lnSpc>
            </a:pPr>
            <a:r>
              <a:rPr lang="cs-CZ" altLang="zh-CN" sz="2400" dirty="0"/>
              <a:t>Na druhé pozici </a:t>
            </a:r>
            <a:r>
              <a:rPr lang="cs-CZ" altLang="zh-CN" sz="2400" dirty="0" err="1"/>
              <a:t>kódovníku</a:t>
            </a:r>
            <a:r>
              <a:rPr lang="en-US" altLang="zh-CN" sz="2400" dirty="0"/>
              <a:t> </a:t>
            </a:r>
            <a:r>
              <a:rPr lang="cs-CZ" altLang="zh-CN" sz="2400" dirty="0"/>
              <a:t>rozlišujeme 5 podtříd partikulí:.</a:t>
            </a:r>
            <a:endParaRPr lang="en-US" altLang="zh-CN" sz="2400" dirty="0"/>
          </a:p>
          <a:p>
            <a:pPr>
              <a:lnSpc>
                <a:spcPct val="115000"/>
              </a:lnSpc>
            </a:pPr>
            <a:r>
              <a:rPr lang="cs-CZ" altLang="zh-CN" sz="2400" dirty="0"/>
              <a:t>5)</a:t>
            </a:r>
            <a:r>
              <a:rPr lang="en-US" altLang="zh-CN" sz="2400" dirty="0"/>
              <a:t> </a:t>
            </a:r>
            <a:r>
              <a:rPr lang="en-US" altLang="zh-CN" sz="2400" dirty="0" err="1"/>
              <a:t>Jiné</a:t>
            </a:r>
            <a:r>
              <a:rPr lang="en-US" altLang="zh-CN" sz="2400" dirty="0"/>
              <a:t> </a:t>
            </a:r>
            <a:r>
              <a:rPr lang="en-US" altLang="zh-CN" sz="2400" dirty="0" err="1"/>
              <a:t>partikule</a:t>
            </a:r>
            <a:r>
              <a:rPr lang="en-US" altLang="zh-CN" sz="2400" dirty="0"/>
              <a:t>, a to:</a:t>
            </a:r>
          </a:p>
          <a:p>
            <a:pPr lvl="1">
              <a:lnSpc>
                <a:spcPct val="115000"/>
              </a:lnSpc>
            </a:pPr>
            <a:r>
              <a:rPr lang="cs-CZ" altLang="zh-CN" dirty="0"/>
              <a:t>a) Homonymní se substantivem nebo jeho předložkovým pádem: fakt, celkem, například, dokonce.</a:t>
            </a:r>
            <a:endParaRPr lang="en-US" altLang="zh-CN" dirty="0"/>
          </a:p>
          <a:p>
            <a:pPr lvl="1">
              <a:lnSpc>
                <a:spcPct val="115000"/>
              </a:lnSpc>
            </a:pPr>
            <a:r>
              <a:rPr lang="cs-CZ" altLang="zh-CN" dirty="0"/>
              <a:t>b) Homonymní se zájmenem nebo jeho předložkovým pádem: což, copak, </a:t>
            </a:r>
            <a:r>
              <a:rPr lang="cs-CZ" altLang="zh-CN" dirty="0" err="1"/>
              <a:t>vono</a:t>
            </a:r>
            <a:r>
              <a:rPr lang="cs-CZ" altLang="zh-CN" dirty="0"/>
              <a:t> (von, </a:t>
            </a:r>
            <a:r>
              <a:rPr lang="cs-CZ" altLang="zh-CN" dirty="0" err="1"/>
              <a:t>voni</a:t>
            </a:r>
            <a:r>
              <a:rPr lang="cs-CZ" altLang="zh-CN" dirty="0"/>
              <a:t>), to, ovšem.</a:t>
            </a:r>
            <a:endParaRPr lang="en-US" altLang="zh-CN" dirty="0"/>
          </a:p>
          <a:p>
            <a:pPr lvl="1">
              <a:lnSpc>
                <a:spcPct val="115000"/>
              </a:lnSpc>
            </a:pPr>
            <a:r>
              <a:rPr lang="cs-CZ" altLang="zh-CN" dirty="0"/>
              <a:t>c) Homonymní se slovesným tvarem: myslím, prosím.</a:t>
            </a:r>
            <a:endParaRPr lang="en-US" altLang="zh-CN" dirty="0"/>
          </a:p>
          <a:p>
            <a:pPr lvl="1">
              <a:lnSpc>
                <a:spcPct val="115000"/>
              </a:lnSpc>
            </a:pPr>
            <a:r>
              <a:rPr lang="cs-CZ" altLang="zh-CN" dirty="0"/>
              <a:t>d) Mající formu adverbia, ale nehomonymní s adverbiem užívaným jako </a:t>
            </a:r>
            <a:r>
              <a:rPr lang="cs-CZ" altLang="zh-CN" dirty="0" err="1"/>
              <a:t>deadjektivní</a:t>
            </a:r>
            <a:r>
              <a:rPr lang="cs-CZ" altLang="zh-CN" dirty="0"/>
              <a:t> adverbiale: hlavně, vlastně.</a:t>
            </a:r>
            <a:endParaRPr lang="en-US" altLang="zh-CN" dirty="0"/>
          </a:p>
          <a:p>
            <a:pPr lvl="1">
              <a:lnSpc>
                <a:spcPct val="115000"/>
              </a:lnSpc>
            </a:pPr>
            <a:r>
              <a:rPr lang="cs-CZ" altLang="zh-CN" dirty="0"/>
              <a:t>e) Homonymní s citoslovcem nebo citoslovečným </a:t>
            </a:r>
            <a:r>
              <a:rPr lang="cs-CZ" altLang="zh-CN" dirty="0" err="1"/>
              <a:t>frázémem</a:t>
            </a:r>
            <a:r>
              <a:rPr lang="cs-CZ" altLang="zh-CN" dirty="0"/>
              <a:t>: vid', víš, bohužel.</a:t>
            </a:r>
            <a:endParaRPr lang="en-US" altLang="zh-CN" dirty="0"/>
          </a:p>
          <a:p>
            <a:pPr lvl="1">
              <a:lnSpc>
                <a:spcPct val="115000"/>
              </a:lnSpc>
            </a:pPr>
            <a:r>
              <a:rPr lang="cs-CZ" altLang="zh-CN" dirty="0"/>
              <a:t>f) Jinojazyčného původu: holt, </a:t>
            </a:r>
            <a:r>
              <a:rPr lang="cs-CZ" altLang="zh-CN" dirty="0" err="1"/>
              <a:t>kór</a:t>
            </a:r>
            <a:r>
              <a:rPr lang="cs-CZ" altLang="zh-CN" dirty="0"/>
              <a:t>.</a:t>
            </a:r>
          </a:p>
        </p:txBody>
      </p:sp>
    </p:spTree>
    <p:extLst>
      <p:ext uri="{BB962C8B-B14F-4D97-AF65-F5344CB8AC3E}">
        <p14:creationId xmlns:p14="http://schemas.microsoft.com/office/powerpoint/2010/main" val="18360265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ED8E54F9-849C-4865-8C5E-FD967B81D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91AE6B3-1D2D-4C67-A4DB-888635B527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1524000" y="929452"/>
            <a:ext cx="9144000" cy="2526738"/>
          </a:xfrm>
        </p:spPr>
        <p:txBody>
          <a:bodyPr vert="horz" lIns="91440" tIns="45720" rIns="91440" bIns="45720" rtlCol="0" anchor="b">
            <a:normAutofit/>
          </a:bodyPr>
          <a:lstStyle/>
          <a:p>
            <a:pPr algn="ctr"/>
            <a:r>
              <a:rPr lang="en-US" altLang="zh-CN" sz="6600" kern="1200">
                <a:solidFill>
                  <a:srgbClr val="FFFFFF"/>
                </a:solidFill>
                <a:latin typeface="+mj-lt"/>
                <a:ea typeface="+mj-ea"/>
                <a:cs typeface="+mj-cs"/>
              </a:rPr>
              <a:t>DĚKUJI ZA POZORNOST!</a:t>
            </a:r>
          </a:p>
        </p:txBody>
      </p:sp>
      <p:sp>
        <p:nvSpPr>
          <p:cNvPr id="11" name="sketch line">
            <a:extLst>
              <a:ext uri="{FF2B5EF4-FFF2-40B4-BE49-F238E27FC236}">
                <a16:creationId xmlns:a16="http://schemas.microsoft.com/office/drawing/2014/main" id="{6D080EC2-42B5-4E04-BBF7-F0BC5CB7C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3566566"/>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8924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4200"/>
              <a:t>Několik poznámek k současnému stavu bádání</a:t>
            </a:r>
            <a:endParaRPr lang="zh-CN" altLang="en-US" sz="42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8200" y="1929384"/>
            <a:ext cx="10515600" cy="4251960"/>
          </a:xfrm>
        </p:spPr>
        <p:txBody>
          <a:bodyPr>
            <a:normAutofit/>
          </a:bodyPr>
          <a:lstStyle/>
          <a:p>
            <a:r>
              <a:rPr lang="cs-CZ" altLang="zh-CN" sz="2200" dirty="0"/>
              <a:t>Průlom v nahlížení na partikule přináší až orientace lingvistiky k pragmatice a běžně mluvenému jazyku.</a:t>
            </a:r>
            <a:endParaRPr lang="en-US" altLang="zh-CN" sz="2200" dirty="0"/>
          </a:p>
          <a:p>
            <a:r>
              <a:rPr lang="cs-CZ" altLang="zh-CN" sz="2200" dirty="0"/>
              <a:t>Při postupném odklonu lingvistiky od gramatiky (morfologie či syntaxe) a zvýšené orientaci na sémantiku, pragmatiku a textovou lingvistiku se začalo uvažovat o komunikačních funkcích jazyka, na jejichž realizaci se ve velké míře podílejí též partikule. </a:t>
            </a:r>
            <a:endParaRPr lang="en-US" altLang="zh-CN" sz="2200" dirty="0"/>
          </a:p>
          <a:p>
            <a:r>
              <a:rPr lang="cs-CZ" altLang="zh-CN" sz="2200" dirty="0"/>
              <a:t>Zlom, který do lingvistiky vneslo korpusové zpracování jazykových dat, je tak obrovský, že právem lze mluvit o mezníku rozdělujícím lingvistická bádání na éru před vznikem korpusové lingvistiky a na éru zahájenou po jejím vzniku. Korpusový materiál je také nepřeberným zdrojem dat poskytujícím cenné informace právě při studiu partikulí. </a:t>
            </a:r>
          </a:p>
        </p:txBody>
      </p:sp>
    </p:spTree>
    <p:extLst>
      <p:ext uri="{BB962C8B-B14F-4D97-AF65-F5344CB8AC3E}">
        <p14:creationId xmlns:p14="http://schemas.microsoft.com/office/powerpoint/2010/main" val="1626738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5400"/>
              <a:t>Pražský mluvený korpus (PMK)</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8199" y="1929384"/>
            <a:ext cx="10977563" cy="4251960"/>
          </a:xfrm>
        </p:spPr>
        <p:txBody>
          <a:bodyPr>
            <a:normAutofit/>
          </a:bodyPr>
          <a:lstStyle/>
          <a:p>
            <a:r>
              <a:rPr lang="cs-CZ" altLang="zh-CN" sz="2400" dirty="0"/>
              <a:t>začal vznikat koncem 80. let minulého století</a:t>
            </a:r>
            <a:endParaRPr lang="en-US" altLang="zh-CN" sz="2400" dirty="0"/>
          </a:p>
          <a:p>
            <a:r>
              <a:rPr lang="en-US" altLang="zh-CN" sz="2400" dirty="0"/>
              <a:t>J</a:t>
            </a:r>
            <a:r>
              <a:rPr lang="cs-CZ" altLang="zh-CN" sz="2400" dirty="0"/>
              <a:t>e prvním korpusem mluvené češtiny zachycujícím autentický a spontánní mluvený jazyk. </a:t>
            </a:r>
            <a:endParaRPr lang="en-US" altLang="zh-CN" sz="2400" dirty="0"/>
          </a:p>
          <a:p>
            <a:r>
              <a:rPr lang="en-US" altLang="zh-CN" sz="2400" dirty="0"/>
              <a:t>J</a:t>
            </a:r>
            <a:r>
              <a:rPr lang="cs-CZ" altLang="zh-CN" sz="2400" dirty="0"/>
              <a:t>e první český korpus, který nabízí plné, systematické a pečlivě ověřované </a:t>
            </a:r>
            <a:r>
              <a:rPr lang="cs-CZ" altLang="zh-CN" sz="2400" dirty="0" err="1"/>
              <a:t>tagování</a:t>
            </a:r>
            <a:r>
              <a:rPr lang="cs-CZ" altLang="zh-CN" sz="2400" dirty="0"/>
              <a:t> všech svých forem.</a:t>
            </a:r>
            <a:endParaRPr lang="en-US" altLang="zh-CN" sz="2400" dirty="0"/>
          </a:p>
          <a:p>
            <a:r>
              <a:rPr lang="cs-CZ" altLang="zh-CN" sz="2400" dirty="0"/>
              <a:t>PMK se stal podkladem pro vytvoření </a:t>
            </a:r>
            <a:r>
              <a:rPr lang="cs-CZ" altLang="zh-CN" sz="2400" i="1" dirty="0"/>
              <a:t>Frekvenčního slovníku mluvené češtiny</a:t>
            </a:r>
            <a:r>
              <a:rPr lang="cs-CZ" altLang="zh-CN" sz="2400" dirty="0"/>
              <a:t> (FSMČ), vydaného nakladatelstvím Karolinum v roce 2007. </a:t>
            </a:r>
          </a:p>
        </p:txBody>
      </p:sp>
    </p:spTree>
    <p:extLst>
      <p:ext uri="{BB962C8B-B14F-4D97-AF65-F5344CB8AC3E}">
        <p14:creationId xmlns:p14="http://schemas.microsoft.com/office/powerpoint/2010/main" val="1997759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838200" y="365125"/>
            <a:ext cx="10515600" cy="1325563"/>
          </a:xfrm>
        </p:spPr>
        <p:txBody>
          <a:bodyPr>
            <a:normAutofit/>
          </a:bodyPr>
          <a:lstStyle/>
          <a:p>
            <a:r>
              <a:rPr lang="en-US" altLang="zh-CN" sz="5400"/>
              <a:t>Pražský mluvený korpus (PMK)</a:t>
            </a:r>
            <a:endParaRPr lang="zh-CN" altLang="en-US"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1AA0DCE3-E803-58E2-867C-7CCFF16F24EE}"/>
              </a:ext>
            </a:extLst>
          </p:cNvPr>
          <p:cNvSpPr>
            <a:spLocks noGrp="1"/>
          </p:cNvSpPr>
          <p:nvPr>
            <p:ph idx="1"/>
          </p:nvPr>
        </p:nvSpPr>
        <p:spPr>
          <a:xfrm>
            <a:off x="838200" y="1929384"/>
            <a:ext cx="10515600" cy="4251960"/>
          </a:xfrm>
        </p:spPr>
        <p:txBody>
          <a:bodyPr>
            <a:normAutofit/>
          </a:bodyPr>
          <a:lstStyle/>
          <a:p>
            <a:r>
              <a:rPr lang="cs-CZ" altLang="zh-CN" sz="2200"/>
              <a:t>Korpus má přídomek „pražský“, protože se vycházelo z představy, že Praha, vzhledem ke svému centrálnímu postavení, svým způsobem reprezentuje běžnou českou mluvu v Čechách a zčásti i na Moravě, mj. i vzhledem k množství původem mimopražských Pražanů.</a:t>
            </a:r>
            <a:endParaRPr lang="en-US" altLang="zh-CN" sz="2200"/>
          </a:p>
          <a:p>
            <a:r>
              <a:rPr lang="cs-CZ" altLang="zh-CN" sz="2200"/>
              <a:t>PMK díky této strategii — systematickému pokrytí jazykové oblasti obohacenému o intenzivní anotaci — skýtá zcela ojedinělý obraz české mluvené situace z konce 20. století, přičemž odráží jak jazyk předchozího společenského uspořádání, tak začátek nového. Přestože lze namítat, že je daný rozsah pokrytí omezený, slovník představuje cennou materiálovou bázi pro studium běžně mluvené češtiny.</a:t>
            </a:r>
          </a:p>
        </p:txBody>
      </p:sp>
    </p:spTree>
    <p:extLst>
      <p:ext uri="{BB962C8B-B14F-4D97-AF65-F5344CB8AC3E}">
        <p14:creationId xmlns:p14="http://schemas.microsoft.com/office/powerpoint/2010/main" val="3949426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D80C9EF-3CC6-4ECC-9C2D-9D0396C96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795528" y="386930"/>
            <a:ext cx="10141799" cy="1300554"/>
          </a:xfrm>
        </p:spPr>
        <p:txBody>
          <a:bodyPr anchor="b">
            <a:normAutofit/>
          </a:bodyPr>
          <a:lstStyle/>
          <a:p>
            <a:r>
              <a:rPr lang="en-US" altLang="zh-CN"/>
              <a:t>Partikule</a:t>
            </a:r>
            <a:r>
              <a:rPr lang="en-US" altLang="zh-CN" dirty="0"/>
              <a:t> v </a:t>
            </a:r>
            <a:r>
              <a:rPr lang="en-US" altLang="zh-CN"/>
              <a:t>pražském</a:t>
            </a:r>
            <a:r>
              <a:rPr lang="en-US" altLang="zh-CN" dirty="0"/>
              <a:t> </a:t>
            </a:r>
            <a:r>
              <a:rPr lang="en-US" altLang="zh-CN"/>
              <a:t>mluveném</a:t>
            </a:r>
            <a:r>
              <a:rPr lang="en-US" altLang="zh-CN" dirty="0"/>
              <a:t> </a:t>
            </a:r>
            <a:r>
              <a:rPr lang="en-US" altLang="zh-CN"/>
              <a:t>korpusu</a:t>
            </a:r>
            <a:endParaRPr lang="zh-CN" altLang="en-US" dirty="0"/>
          </a:p>
        </p:txBody>
      </p:sp>
      <p:sp>
        <p:nvSpPr>
          <p:cNvPr id="13" name="Rectangle 12">
            <a:extLst>
              <a:ext uri="{FF2B5EF4-FFF2-40B4-BE49-F238E27FC236}">
                <a16:creationId xmlns:a16="http://schemas.microsoft.com/office/drawing/2014/main" id="{5DA32751-37A2-45C0-BE94-63D375E27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内容占位符 3" descr="图表, 条形图&#10;&#10;描述已自动生成">
            <a:extLst>
              <a:ext uri="{FF2B5EF4-FFF2-40B4-BE49-F238E27FC236}">
                <a16:creationId xmlns:a16="http://schemas.microsoft.com/office/drawing/2014/main" id="{B03A5842-3DAD-C4A3-FF43-4D9F800DED6F}"/>
              </a:ext>
            </a:extLst>
          </p:cNvPr>
          <p:cNvPicPr>
            <a:picLocks noChangeAspect="1"/>
          </p:cNvPicPr>
          <p:nvPr/>
        </p:nvPicPr>
        <p:blipFill rotWithShape="1">
          <a:blip r:embed="rId2"/>
          <a:srcRect r="2242" b="-1"/>
          <a:stretch/>
        </p:blipFill>
        <p:spPr>
          <a:xfrm>
            <a:off x="110530" y="1998368"/>
            <a:ext cx="6350564" cy="4472702"/>
          </a:xfrm>
          <a:prstGeom prst="rect">
            <a:avLst/>
          </a:prstGeom>
        </p:spPr>
      </p:pic>
      <p:sp>
        <p:nvSpPr>
          <p:cNvPr id="8" name="Content Placeholder 7">
            <a:extLst>
              <a:ext uri="{FF2B5EF4-FFF2-40B4-BE49-F238E27FC236}">
                <a16:creationId xmlns:a16="http://schemas.microsoft.com/office/drawing/2014/main" id="{CCF4982E-A60A-AA89-ED1B-5D63B53E8242}"/>
              </a:ext>
            </a:extLst>
          </p:cNvPr>
          <p:cNvSpPr>
            <a:spLocks noGrp="1"/>
          </p:cNvSpPr>
          <p:nvPr>
            <p:ph idx="1"/>
          </p:nvPr>
        </p:nvSpPr>
        <p:spPr>
          <a:xfrm>
            <a:off x="6701116" y="2517349"/>
            <a:ext cx="4513455" cy="3639450"/>
          </a:xfrm>
        </p:spPr>
        <p:txBody>
          <a:bodyPr anchor="ctr">
            <a:normAutofit/>
          </a:bodyPr>
          <a:lstStyle/>
          <a:p>
            <a:r>
              <a:rPr lang="en-US" sz="2000" dirty="0" err="1"/>
              <a:t>Počet</a:t>
            </a:r>
            <a:r>
              <a:rPr lang="en-US" sz="2000" dirty="0"/>
              <a:t> </a:t>
            </a:r>
            <a:r>
              <a:rPr lang="en-US" sz="2000" dirty="0" err="1"/>
              <a:t>různých</a:t>
            </a:r>
            <a:r>
              <a:rPr lang="en-US" sz="2000" dirty="0"/>
              <a:t> </a:t>
            </a:r>
            <a:r>
              <a:rPr lang="en-US" sz="2000" dirty="0" err="1"/>
              <a:t>lemmat</a:t>
            </a:r>
            <a:r>
              <a:rPr lang="en-US" sz="2000" dirty="0"/>
              <a:t> u </a:t>
            </a:r>
            <a:r>
              <a:rPr lang="en-US" sz="2000" dirty="0" err="1"/>
              <a:t>partikulí</a:t>
            </a:r>
            <a:r>
              <a:rPr lang="en-US" sz="2000" dirty="0"/>
              <a:t> je 400</a:t>
            </a:r>
          </a:p>
          <a:p>
            <a:pPr marL="0" indent="0">
              <a:buNone/>
            </a:pPr>
            <a:endParaRPr lang="en-US" sz="2000" dirty="0"/>
          </a:p>
        </p:txBody>
      </p:sp>
      <p:sp>
        <p:nvSpPr>
          <p:cNvPr id="17" name="Rectangle 16">
            <a:extLst>
              <a:ext uri="{FF2B5EF4-FFF2-40B4-BE49-F238E27FC236}">
                <a16:creationId xmlns:a16="http://schemas.microsoft.com/office/drawing/2014/main" id="{5A55FBCD-CD42-40F5-8A1B-3203F9CAE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655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0">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630936" y="639520"/>
            <a:ext cx="3429000" cy="1719072"/>
          </a:xfrm>
        </p:spPr>
        <p:txBody>
          <a:bodyPr anchor="b">
            <a:normAutofit/>
          </a:bodyPr>
          <a:lstStyle/>
          <a:p>
            <a:r>
              <a:rPr lang="en-US" altLang="zh-CN" sz="3000"/>
              <a:t>Partikule v pražském mluveném korpusu</a:t>
            </a:r>
            <a:endParaRPr lang="zh-CN" altLang="en-US" sz="3000"/>
          </a:p>
        </p:txBody>
      </p:sp>
      <p:sp>
        <p:nvSpPr>
          <p:cNvPr id="20"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7">
            <a:extLst>
              <a:ext uri="{FF2B5EF4-FFF2-40B4-BE49-F238E27FC236}">
                <a16:creationId xmlns:a16="http://schemas.microsoft.com/office/drawing/2014/main" id="{15466EC1-26E2-1172-2907-54368521707D}"/>
              </a:ext>
            </a:extLst>
          </p:cNvPr>
          <p:cNvSpPr>
            <a:spLocks noGrp="1"/>
          </p:cNvSpPr>
          <p:nvPr>
            <p:ph idx="1"/>
          </p:nvPr>
        </p:nvSpPr>
        <p:spPr>
          <a:xfrm>
            <a:off x="200025" y="2807207"/>
            <a:ext cx="4000500" cy="3522155"/>
          </a:xfrm>
        </p:spPr>
        <p:txBody>
          <a:bodyPr anchor="t">
            <a:normAutofit fontScale="92500" lnSpcReduction="20000"/>
          </a:bodyPr>
          <a:lstStyle/>
          <a:p>
            <a:r>
              <a:rPr lang="cs-CZ" sz="2200" dirty="0"/>
              <a:t>Těchto 400 různých lemmat partikulí představuje </a:t>
            </a:r>
            <a:r>
              <a:rPr lang="cs-CZ" sz="2200" dirty="0">
                <a:solidFill>
                  <a:schemeClr val="accent1"/>
                </a:solidFill>
              </a:rPr>
              <a:t>jen 1,32 % </a:t>
            </a:r>
            <a:r>
              <a:rPr lang="cs-CZ" sz="2200" dirty="0"/>
              <a:t>slovníku. </a:t>
            </a:r>
          </a:p>
          <a:p>
            <a:r>
              <a:rPr lang="cs-CZ" sz="2200" dirty="0"/>
              <a:t>Tato slova však, jak už víme, vykazují tak vysokou frekvenci, že partikule jsou celkově třetím nejfrekventovanějším slovním druhem v mluveném jazyce, respektive každým 8. slovem v promluvě (13,51 % slovníku).</a:t>
            </a:r>
          </a:p>
        </p:txBody>
      </p:sp>
      <p:pic>
        <p:nvPicPr>
          <p:cNvPr id="4" name="内容占位符 3">
            <a:extLst>
              <a:ext uri="{FF2B5EF4-FFF2-40B4-BE49-F238E27FC236}">
                <a16:creationId xmlns:a16="http://schemas.microsoft.com/office/drawing/2014/main" id="{BFEF38C3-36D8-5141-479B-95B45F9F3A94}"/>
              </a:ext>
            </a:extLst>
          </p:cNvPr>
          <p:cNvPicPr>
            <a:picLocks noChangeAspect="1"/>
          </p:cNvPicPr>
          <p:nvPr/>
        </p:nvPicPr>
        <p:blipFill>
          <a:blip r:embed="rId2"/>
          <a:stretch>
            <a:fillRect/>
          </a:stretch>
        </p:blipFill>
        <p:spPr>
          <a:xfrm>
            <a:off x="4401549" y="2827782"/>
            <a:ext cx="7461033" cy="2704625"/>
          </a:xfrm>
          <a:prstGeom prst="rect">
            <a:avLst/>
          </a:prstGeom>
        </p:spPr>
      </p:pic>
    </p:spTree>
    <p:extLst>
      <p:ext uri="{BB962C8B-B14F-4D97-AF65-F5344CB8AC3E}">
        <p14:creationId xmlns:p14="http://schemas.microsoft.com/office/powerpoint/2010/main" val="2204591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EFC920F-B85A-4068-BD93-41064EDE9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1C559108-BBAE-426C-8564-051D2BA6DD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21" name="Rectangle 20">
              <a:extLst>
                <a:ext uri="{FF2B5EF4-FFF2-40B4-BE49-F238E27FC236}">
                  <a16:creationId xmlns:a16="http://schemas.microsoft.com/office/drawing/2014/main" id="{42BC35EE-6650-42D2-AEFB-4B7CD1AFC9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52C743-9049-4DFB-878B-2AB07B6E4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D081AAA-F4EA-588F-37F0-E98C50BBFE7F}"/>
              </a:ext>
            </a:extLst>
          </p:cNvPr>
          <p:cNvSpPr>
            <a:spLocks noGrp="1"/>
          </p:cNvSpPr>
          <p:nvPr>
            <p:ph type="title"/>
          </p:nvPr>
        </p:nvSpPr>
        <p:spPr>
          <a:xfrm>
            <a:off x="1099425" y="1238081"/>
            <a:ext cx="4709345" cy="962953"/>
          </a:xfrm>
        </p:spPr>
        <p:txBody>
          <a:bodyPr anchor="b">
            <a:normAutofit/>
          </a:bodyPr>
          <a:lstStyle/>
          <a:p>
            <a:r>
              <a:rPr lang="en-US" altLang="zh-CN" sz="3800"/>
              <a:t>Lemmata partikulí</a:t>
            </a:r>
            <a:endParaRPr lang="zh-CN" altLang="en-US" sz="3800"/>
          </a:p>
        </p:txBody>
      </p:sp>
      <p:sp>
        <p:nvSpPr>
          <p:cNvPr id="26" name="Rectangle 25">
            <a:extLst>
              <a:ext uri="{FF2B5EF4-FFF2-40B4-BE49-F238E27FC236}">
                <a16:creationId xmlns:a16="http://schemas.microsoft.com/office/drawing/2014/main" id="{1382A32C-5B0C-4B1C-A074-76C6DBCC9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39885" y="2372170"/>
            <a:ext cx="438912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14">
            <a:extLst>
              <a:ext uri="{FF2B5EF4-FFF2-40B4-BE49-F238E27FC236}">
                <a16:creationId xmlns:a16="http://schemas.microsoft.com/office/drawing/2014/main" id="{561EBD8B-BF25-D0DB-5F1D-CB132403382D}"/>
              </a:ext>
            </a:extLst>
          </p:cNvPr>
          <p:cNvSpPr>
            <a:spLocks noGrp="1"/>
          </p:cNvSpPr>
          <p:nvPr>
            <p:ph idx="1"/>
          </p:nvPr>
        </p:nvSpPr>
        <p:spPr>
          <a:xfrm>
            <a:off x="853120" y="2516196"/>
            <a:ext cx="4709345" cy="3632493"/>
          </a:xfrm>
        </p:spPr>
        <p:txBody>
          <a:bodyPr anchor="ctr">
            <a:normAutofit/>
          </a:bodyPr>
          <a:lstStyle/>
          <a:p>
            <a:r>
              <a:rPr lang="cs-CZ" sz="2400" dirty="0"/>
              <a:t>V uvedené tabulce zobrazíme prvních 120 nejfrekventovanějších tvarů partikulí, tedy zhruba první čtvrtinu všech jejich doložených tvarů </a:t>
            </a:r>
          </a:p>
        </p:txBody>
      </p:sp>
      <p:pic>
        <p:nvPicPr>
          <p:cNvPr id="17" name="图片 16" descr="电脑屏幕的照片上有文字&#10;&#10;中度可信度描述已自动生成">
            <a:extLst>
              <a:ext uri="{FF2B5EF4-FFF2-40B4-BE49-F238E27FC236}">
                <a16:creationId xmlns:a16="http://schemas.microsoft.com/office/drawing/2014/main" id="{464EC674-6CA4-602F-F377-47071A177A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6312" y="-4055"/>
            <a:ext cx="6308309" cy="6857365"/>
          </a:xfrm>
          <a:prstGeom prst="rect">
            <a:avLst/>
          </a:prstGeom>
        </p:spPr>
      </p:pic>
    </p:spTree>
    <p:extLst>
      <p:ext uri="{BB962C8B-B14F-4D97-AF65-F5344CB8AC3E}">
        <p14:creationId xmlns:p14="http://schemas.microsoft.com/office/powerpoint/2010/main" val="268904755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TotalTime>
  <Words>1731</Words>
  <Application>Microsoft Office PowerPoint</Application>
  <PresentationFormat>宽屏</PresentationFormat>
  <Paragraphs>110</Paragraphs>
  <Slides>31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31</vt:i4>
      </vt:variant>
    </vt:vector>
  </HeadingPairs>
  <TitlesOfParts>
    <vt:vector size="38" baseType="lpstr">
      <vt:lpstr>等线</vt:lpstr>
      <vt:lpstr>等线 Light</vt:lpstr>
      <vt:lpstr>Arial</vt:lpstr>
      <vt:lpstr>Calibri</vt:lpstr>
      <vt:lpstr>Times New Roman</vt:lpstr>
      <vt:lpstr>Wingdings</vt:lpstr>
      <vt:lpstr>Office 主题​​</vt:lpstr>
      <vt:lpstr>Partikule v Pražském mluveném korpusu</vt:lpstr>
      <vt:lpstr>Vymezení partikulí</vt:lpstr>
      <vt:lpstr>O Partikulích</vt:lpstr>
      <vt:lpstr>Několik poznámek k současnému stavu bádání</vt:lpstr>
      <vt:lpstr>Pražský mluvený korpus (PMK)</vt:lpstr>
      <vt:lpstr>Pražský mluvený korpus (PMK)</vt:lpstr>
      <vt:lpstr>Partikule v pražském mluveném korpusu</vt:lpstr>
      <vt:lpstr>Partikule v pražském mluveném korpusu</vt:lpstr>
      <vt:lpstr>Lemmata partikulí</vt:lpstr>
      <vt:lpstr>Lemmata partikulí</vt:lpstr>
      <vt:lpstr>Lemmata partikulí</vt:lpstr>
      <vt:lpstr>Lemmata partikulí</vt:lpstr>
      <vt:lpstr>Lemmata partikulí</vt:lpstr>
      <vt:lpstr>Lemmata partikulí</vt:lpstr>
      <vt:lpstr>Lemmata partikulí</vt:lpstr>
      <vt:lpstr>Lemmata partikulí</vt:lpstr>
      <vt:lpstr>Lemmata partikulí</vt:lpstr>
      <vt:lpstr>Jednoslovné a víceslovné partikule</vt:lpstr>
      <vt:lpstr>Jednoslovné a víceslovné partikule</vt:lpstr>
      <vt:lpstr>Jednoslovné a víceslovné partikule</vt:lpstr>
      <vt:lpstr>Varianty lemmat</vt:lpstr>
      <vt:lpstr>Varianty lemmat</vt:lpstr>
      <vt:lpstr>Varianty lemmat</vt:lpstr>
      <vt:lpstr>Varianty lemmat</vt:lpstr>
      <vt:lpstr>Lemmatizace slovních tvarů</vt:lpstr>
      <vt:lpstr>Lemmatizace slovních tvarů</vt:lpstr>
      <vt:lpstr>Lemmatizace slovních tvarů</vt:lpstr>
      <vt:lpstr>Partikule podle kódovníku PMK</vt:lpstr>
      <vt:lpstr>Druh partikulí</vt:lpstr>
      <vt:lpstr>Druh partikulí</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Partikule v Pražském mluveném korpusu</dc:title>
  <dc:creator>Li Wansong</dc:creator>
  <cp:lastModifiedBy>Li Wansong</cp:lastModifiedBy>
  <cp:revision>4</cp:revision>
  <dcterms:created xsi:type="dcterms:W3CDTF">2023-12-18T04:36:47Z</dcterms:created>
  <dcterms:modified xsi:type="dcterms:W3CDTF">2023-12-18T08:53:16Z</dcterms:modified>
</cp:coreProperties>
</file>