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336600"/>
    <a:srgbClr val="666633"/>
    <a:srgbClr val="009900"/>
    <a:srgbClr val="000000"/>
    <a:srgbClr val="C5E0E9"/>
    <a:srgbClr val="BBECFD"/>
    <a:srgbClr val="288886"/>
    <a:srgbClr val="00C6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nds\AppData\Roaming\Microsoft\Excel\Se&#353;it1%20(version%202).xlsb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3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inds\AppData\Roaming\Microsoft\Excel\Se&#353;it1%20(version%202).xlsb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Přítomen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18713019805629511"/>
          <c:w val="0.94170941622418469"/>
          <c:h val="0.7000330865272689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List1!$A$1:$B$1</c:f>
              <c:strCache>
                <c:ptCount val="2"/>
                <c:pt idx="0">
                  <c:v>SUBSTANCE</c:v>
                </c:pt>
                <c:pt idx="1">
                  <c:v>DĚJE</c:v>
                </c:pt>
              </c:strCache>
            </c:strRef>
          </c:cat>
          <c:val>
            <c:numRef>
              <c:f>List1!$A$2:$B$2</c:f>
              <c:numCache>
                <c:formatCode>0.0%</c:formatCode>
                <c:ptCount val="2"/>
                <c:pt idx="0">
                  <c:v>0.78600000000000003</c:v>
                </c:pt>
                <c:pt idx="1">
                  <c:v>0.25700000000000001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E1-4C72-9CC8-FC9E2B8660B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139055744"/>
        <c:axId val="2139059904"/>
      </c:barChart>
      <c:catAx>
        <c:axId val="213905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39059904"/>
        <c:crosses val="autoZero"/>
        <c:auto val="1"/>
        <c:lblAlgn val="ctr"/>
        <c:lblOffset val="100"/>
        <c:noMultiLvlLbl val="0"/>
      </c:catAx>
      <c:valAx>
        <c:axId val="213905990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213905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0"/>
              <a:t>auslan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List1!$A$1:$B$1</c:f>
              <c:strCache>
                <c:ptCount val="2"/>
                <c:pt idx="0">
                  <c:v>SUBSTANCE</c:v>
                </c:pt>
                <c:pt idx="1">
                  <c:v>DĚJE</c:v>
                </c:pt>
              </c:strCache>
            </c:strRef>
          </c:cat>
          <c:val>
            <c:numRef>
              <c:f>List1!$A$2:$B$2</c:f>
              <c:numCache>
                <c:formatCode>0%</c:formatCode>
                <c:ptCount val="2"/>
                <c:pt idx="0" formatCode="0.00%">
                  <c:v>0.69899999999999995</c:v>
                </c:pt>
                <c:pt idx="1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83-4F78-B887-9EBE870856A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544239007"/>
        <c:axId val="1544239423"/>
      </c:barChart>
      <c:catAx>
        <c:axId val="1544239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44239423"/>
        <c:crosses val="autoZero"/>
        <c:auto val="1"/>
        <c:lblAlgn val="ctr"/>
        <c:lblOffset val="100"/>
        <c:noMultiLvlLbl val="0"/>
      </c:catAx>
      <c:valAx>
        <c:axId val="1544239423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15442390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Přítomna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List1!$A$1:$B$1</c:f>
              <c:strCache>
                <c:ptCount val="2"/>
                <c:pt idx="0">
                  <c:v>SUBSTANCE</c:v>
                </c:pt>
                <c:pt idx="1">
                  <c:v>DĚJE</c:v>
                </c:pt>
              </c:strCache>
            </c:strRef>
          </c:cat>
          <c:val>
            <c:numRef>
              <c:f>List1!$A$2:$B$2</c:f>
              <c:numCache>
                <c:formatCode>0.00%</c:formatCode>
                <c:ptCount val="2"/>
                <c:pt idx="0" formatCode="0.0%">
                  <c:v>3.5999999999999997E-2</c:v>
                </c:pt>
                <c:pt idx="1">
                  <c:v>0.218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FA-45BB-A44F-9B1C753C5AB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139055744"/>
        <c:axId val="2139059904"/>
      </c:barChart>
      <c:catAx>
        <c:axId val="213905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39059904"/>
        <c:crosses val="autoZero"/>
        <c:auto val="1"/>
        <c:lblAlgn val="ctr"/>
        <c:lblOffset val="100"/>
        <c:noMultiLvlLbl val="0"/>
      </c:catAx>
      <c:valAx>
        <c:axId val="213905990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213905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7.1811778738773271E-2"/>
          <c:w val="0.95010970864355548"/>
          <c:h val="0.703223316180446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List2!$A$2</c:f>
              <c:strCache>
                <c:ptCount val="1"/>
                <c:pt idx="0">
                  <c:v>Opakovaný a ohraničený pohyb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List2!$B$1:$C$1</c:f>
              <c:strCache>
                <c:ptCount val="2"/>
                <c:pt idx="0">
                  <c:v>SUBSTANCE</c:v>
                </c:pt>
                <c:pt idx="1">
                  <c:v>DĚJE</c:v>
                </c:pt>
              </c:strCache>
            </c:strRef>
          </c:cat>
          <c:val>
            <c:numRef>
              <c:f>List2!$B$2:$C$2</c:f>
              <c:numCache>
                <c:formatCode>0.00%</c:formatCode>
                <c:ptCount val="2"/>
                <c:pt idx="0">
                  <c:v>0.68200000000000005</c:v>
                </c:pt>
                <c:pt idx="1">
                  <c:v>0.45500000000000002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05-4F46-82D9-1B97BFEEFE76}"/>
            </c:ext>
          </c:extLst>
        </c:ser>
        <c:ser>
          <c:idx val="1"/>
          <c:order val="1"/>
          <c:tx>
            <c:strRef>
              <c:f>List2!$A$3</c:f>
              <c:strCache>
                <c:ptCount val="1"/>
                <c:pt idx="0">
                  <c:v>Jednoduchý pohyb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List2!$B$1:$C$1</c:f>
              <c:strCache>
                <c:ptCount val="2"/>
                <c:pt idx="0">
                  <c:v>SUBSTANCE</c:v>
                </c:pt>
                <c:pt idx="1">
                  <c:v>DĚJE</c:v>
                </c:pt>
              </c:strCache>
            </c:strRef>
          </c:cat>
          <c:val>
            <c:numRef>
              <c:f>List2!$B$3:$C$3</c:f>
              <c:numCache>
                <c:formatCode>0%</c:formatCode>
                <c:ptCount val="2"/>
                <c:pt idx="0" formatCode="0.00%">
                  <c:v>0.182</c:v>
                </c:pt>
                <c:pt idx="1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05-4F46-82D9-1B97BFEEFE7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640703296"/>
        <c:axId val="640700800"/>
      </c:barChart>
      <c:catAx>
        <c:axId val="64070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40700800"/>
        <c:crosses val="autoZero"/>
        <c:auto val="1"/>
        <c:lblAlgn val="ctr"/>
        <c:lblOffset val="100"/>
        <c:noMultiLvlLbl val="0"/>
      </c:catAx>
      <c:valAx>
        <c:axId val="64070080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640703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400" b="0"/>
              <a:t>auslan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List2!$A$2</c:f>
              <c:strCache>
                <c:ptCount val="1"/>
                <c:pt idx="0">
                  <c:v>Opakovaný a ohraničený pohyb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List2!$B$1:$C$1</c:f>
              <c:strCache>
                <c:ptCount val="2"/>
                <c:pt idx="0">
                  <c:v>SUBSTANCE</c:v>
                </c:pt>
                <c:pt idx="1">
                  <c:v>DĚJE</c:v>
                </c:pt>
              </c:strCache>
            </c:strRef>
          </c:cat>
          <c:val>
            <c:numRef>
              <c:f>List2!$B$2:$C$2</c:f>
              <c:numCache>
                <c:formatCode>0%</c:formatCode>
                <c:ptCount val="2"/>
                <c:pt idx="0">
                  <c:v>0.56999999999999995</c:v>
                </c:pt>
                <c:pt idx="1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67-4891-B9DA-E2736A95E886}"/>
            </c:ext>
          </c:extLst>
        </c:ser>
        <c:ser>
          <c:idx val="1"/>
          <c:order val="1"/>
          <c:tx>
            <c:strRef>
              <c:f>List2!$A$3</c:f>
              <c:strCache>
                <c:ptCount val="1"/>
                <c:pt idx="0">
                  <c:v>Jednoduchý pohyb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List2!$B$1:$C$1</c:f>
              <c:strCache>
                <c:ptCount val="2"/>
                <c:pt idx="0">
                  <c:v>SUBSTANCE</c:v>
                </c:pt>
                <c:pt idx="1">
                  <c:v>DĚJE</c:v>
                </c:pt>
              </c:strCache>
            </c:strRef>
          </c:cat>
          <c:val>
            <c:numRef>
              <c:f>List2!$B$3:$C$3</c:f>
              <c:numCache>
                <c:formatCode>0%</c:formatCode>
                <c:ptCount val="2"/>
                <c:pt idx="0">
                  <c:v>0.25</c:v>
                </c:pt>
                <c:pt idx="1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67-4891-B9DA-E2736A95E88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640703296"/>
        <c:axId val="640700800"/>
      </c:barChart>
      <c:catAx>
        <c:axId val="640703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40700800"/>
        <c:crosses val="autoZero"/>
        <c:auto val="1"/>
        <c:lblAlgn val="ctr"/>
        <c:lblOffset val="100"/>
        <c:noMultiLvlLbl val="0"/>
      </c:catAx>
      <c:valAx>
        <c:axId val="64070080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640703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7.5213685337328931E-2"/>
          <c:w val="0.94676335893862062"/>
          <c:h val="0.7956227263776467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List1!$A$1:$B$1</c:f>
              <c:strCache>
                <c:ptCount val="2"/>
                <c:pt idx="0">
                  <c:v>SUBSTANCE</c:v>
                </c:pt>
                <c:pt idx="1">
                  <c:v>DĚJE</c:v>
                </c:pt>
              </c:strCache>
            </c:strRef>
          </c:cat>
          <c:val>
            <c:numRef>
              <c:f>List1!$A$2:$B$2</c:f>
              <c:numCache>
                <c:formatCode>General</c:formatCode>
                <c:ptCount val="2"/>
                <c:pt idx="0">
                  <c:v>1</c:v>
                </c:pt>
                <c:pt idx="1">
                  <c:v>1.08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F7-4AED-BF67-86A0E5E0328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139055744"/>
        <c:axId val="2139059904"/>
      </c:barChart>
      <c:catAx>
        <c:axId val="213905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39059904"/>
        <c:crosses val="autoZero"/>
        <c:auto val="1"/>
        <c:lblAlgn val="ctr"/>
        <c:lblOffset val="100"/>
        <c:noMultiLvlLbl val="0"/>
      </c:catAx>
      <c:valAx>
        <c:axId val="2139059904"/>
        <c:scaling>
          <c:orientation val="minMax"/>
          <c:max val="2"/>
          <c:min val="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3905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600" b="0" dirty="0"/>
              <a:t>Rakouský ZJ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List1!$A$1:$B$1</c:f>
              <c:strCache>
                <c:ptCount val="2"/>
                <c:pt idx="0">
                  <c:v>SUBSTANCE</c:v>
                </c:pt>
                <c:pt idx="1">
                  <c:v>DĚJE</c:v>
                </c:pt>
              </c:strCache>
            </c:strRef>
          </c:cat>
          <c:val>
            <c:numRef>
              <c:f>List1!$A$2:$B$2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87-49FC-8B20-95276E85D8C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139055744"/>
        <c:axId val="2139059904"/>
      </c:barChart>
      <c:catAx>
        <c:axId val="213905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39059904"/>
        <c:crosses val="autoZero"/>
        <c:auto val="1"/>
        <c:lblAlgn val="ctr"/>
        <c:lblOffset val="100"/>
        <c:noMultiLvlLbl val="0"/>
      </c:catAx>
      <c:valAx>
        <c:axId val="2139059904"/>
        <c:scaling>
          <c:orientation val="minMax"/>
          <c:max val="2"/>
          <c:min val="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3905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219A5-CF9C-481C-B413-02184FCF6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CB5ED-2A61-4591-9AE6-2BCAD17C42B5}" type="datetimeFigureOut">
              <a:rPr lang="en-US"/>
              <a:pPr>
                <a:defRPr/>
              </a:pPr>
              <a:t>12/16/2020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EEFE5-84DD-4A38-93B7-9A574A33E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01832-0EF4-48CE-BFA2-22FD5547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425ED-E5FA-49E0-9BA6-B2C1050779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99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44934-65D6-4E1E-83DF-546F3BD20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57401-76D5-4814-BFE6-A31DB7E932AD}" type="datetimeFigureOut">
              <a:rPr lang="en-US"/>
              <a:pPr>
                <a:defRPr/>
              </a:pPr>
              <a:t>12/16/2020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3AD28-9F7F-4D2D-8B18-A0DC42523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85F70-5DCC-46C9-8BCF-D584AC0EF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75980-3EED-4079-BD50-44C20E51B2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327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0FFF6-53EC-4DC6-8258-B0B5717A7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6221E-26DD-44F2-BB4B-6FA5ACDFBBAA}" type="datetimeFigureOut">
              <a:rPr lang="en-US"/>
              <a:pPr>
                <a:defRPr/>
              </a:pPr>
              <a:t>12/16/2020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19590-F352-4C32-9CD7-E0613C1D8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6E192-B192-4AFB-B1DC-7A5A1F5A8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53DFA-4328-4413-8A2D-58F0A74685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603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3569A-D298-46E8-9969-A59920F2C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59258-FB5D-43B7-BDF5-13D3AE01BB47}" type="datetimeFigureOut">
              <a:rPr lang="en-US"/>
              <a:pPr>
                <a:defRPr/>
              </a:pPr>
              <a:t>12/16/2020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D45DB-91E5-4E5B-9BEF-B125B9A15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F0DA2-F9D5-4378-A8AF-BB4C48842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CE4D4-CCF4-4099-8E6D-972EC036F3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86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FAC85-33ED-408F-BA82-F31CB4766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00180-CFAF-4C3A-B03A-0AD26FBFA214}" type="datetimeFigureOut">
              <a:rPr lang="en-US"/>
              <a:pPr>
                <a:defRPr/>
              </a:pPr>
              <a:t>12/16/2020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0805E-C22C-48C9-A788-2D6254FAB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48D56-EC4D-4508-9341-1E991EA12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11624-4FE4-41EC-8863-E7C2D056B7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17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BCCF07-53DC-46B5-8D5C-D20677964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70111-D91B-4A38-B762-4F706E5BB14F}" type="datetimeFigureOut">
              <a:rPr lang="en-US"/>
              <a:pPr>
                <a:defRPr/>
              </a:pPr>
              <a:t>12/16/2020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9374496-9D5A-4035-BB57-0190A3AA4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5D227C5-78A0-4454-8522-5D235CB51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1F995-AA8C-4E3E-BFA0-4A611C5C53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84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A98C355-4340-45F1-A5AA-4E7BBF9A28F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25F8C-562C-4D2A-B4AD-660AA48763E2}" type="datetimeFigureOut">
              <a:rPr lang="en-US"/>
              <a:pPr>
                <a:defRPr/>
              </a:pPr>
              <a:t>12/16/2020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0B2C2A1-B916-4C3C-BF41-F973DFAC920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8A60F52-4480-4647-8719-26D373C1345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66184-BBCE-4888-A48E-2CFF236A83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54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0188425-4659-48F3-8BE2-7D9353F83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50986-938B-43CE-82BA-1615A4292C19}" type="datetimeFigureOut">
              <a:rPr lang="en-US"/>
              <a:pPr>
                <a:defRPr/>
              </a:pPr>
              <a:t>12/16/2020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EED50A1-EB2D-4230-ABA1-90312E4EE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5E27555-0DBD-4C8B-B331-7825DB2A3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70F60-38B6-4531-A809-240C49802C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89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BED44BB-8BEE-4D6B-85DA-92BE2F3B6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62D60-CBF9-4116-981A-5DCD481213DE}" type="datetimeFigureOut">
              <a:rPr lang="en-US"/>
              <a:pPr>
                <a:defRPr/>
              </a:pPr>
              <a:t>12/16/2020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D464D63-AC33-40F9-93EC-D7166DF57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7E745EB-10DB-465F-A79E-EC1B46AAC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91DA4-5D47-4B40-B480-4CF4855D45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204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5">
            <a:extLst>
              <a:ext uri="{FF2B5EF4-FFF2-40B4-BE49-F238E27FC236}">
                <a16:creationId xmlns:a16="http://schemas.microsoft.com/office/drawing/2014/main" id="{A48D3F01-DE15-40DF-837B-02F4ED4B5AA8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Ctr="1"/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Date Placeholder 8">
            <a:extLst>
              <a:ext uri="{FF2B5EF4-FFF2-40B4-BE49-F238E27FC236}">
                <a16:creationId xmlns:a16="http://schemas.microsoft.com/office/drawing/2014/main" id="{6766D1FE-B748-4C08-B165-EDC4B3AAA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7D3D9-50A5-49D1-8B9B-E95AE32203E9}" type="datetimeFigureOut">
              <a:rPr lang="en-US"/>
              <a:pPr>
                <a:defRPr/>
              </a:pPr>
              <a:t>12/16/2020</a:t>
            </a:fld>
            <a:endParaRPr lang="en-US" dirty="0"/>
          </a:p>
        </p:txBody>
      </p:sp>
      <p:sp>
        <p:nvSpPr>
          <p:cNvPr id="7" name="Footer Placeholder 9">
            <a:extLst>
              <a:ext uri="{FF2B5EF4-FFF2-40B4-BE49-F238E27FC236}">
                <a16:creationId xmlns:a16="http://schemas.microsoft.com/office/drawing/2014/main" id="{42586990-077A-42B5-9D6E-3C580C81A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4863" y="6235700"/>
            <a:ext cx="5124450" cy="320675"/>
          </a:xfrm>
        </p:spPr>
        <p:txBody>
          <a:bodyPr/>
          <a:lstStyle>
            <a:lvl1pPr>
              <a:defRPr dirty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008B6CC6-2F7D-473B-897A-C15FC7D95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95496-739F-4FDE-AB35-764004525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52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B31F6AFC-6D43-4695-96D1-ACD53358A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>
              <a:defRPr/>
            </a:pPr>
            <a:fld id="{49357131-8951-4B62-91CB-1267D3DF8610}" type="datetimeFigureOut">
              <a:rPr lang="en-US"/>
              <a:pPr>
                <a:defRPr/>
              </a:pPr>
              <a:t>12/16/2020</a:t>
            </a:fld>
            <a:endParaRPr lang="en-US" dirty="0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8BFC3549-7E93-42C4-A6B2-BC68A8D86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4863" y="6235700"/>
            <a:ext cx="5124450" cy="320675"/>
          </a:xfrm>
        </p:spPr>
        <p:txBody>
          <a:bodyPr/>
          <a:lstStyle>
            <a:lvl1pPr>
              <a:defRPr dirty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B31BB805-C39D-4F8F-A095-A11E7DF18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97F67-8645-406D-956C-43357A45E9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FB9907-2371-4C1D-AE2E-BDFE27CA2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438" y="965200"/>
            <a:ext cx="7731125" cy="118745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9E21660-B9F5-4967-BA7B-FBCC4FB670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30438" y="2638425"/>
            <a:ext cx="7731125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Po kliknutí můžete upravovat styly textu v předloze.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049C1-62DD-403E-B918-6E47F0FB76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821613" y="6238875"/>
            <a:ext cx="2754312" cy="323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 smtClean="0">
                <a:solidFill>
                  <a:schemeClr val="tx1">
                    <a:alpha val="7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0DB1C3-443E-4844-B755-A972D9F94271}" type="datetimeFigureOut">
              <a:rPr lang="en-US"/>
              <a:pPr>
                <a:defRPr/>
              </a:pPr>
              <a:t>12/16/2020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94BA8F-4CBF-4074-A1B6-BB24C38255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0200" y="6235700"/>
            <a:ext cx="5900738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 dirty="0">
                <a:solidFill>
                  <a:schemeClr val="tx1">
                    <a:alpha val="7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70EFB-B0A2-44E4-BB34-F862C02FD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8488" y="6218238"/>
            <a:ext cx="366712" cy="365125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100" spc="0" baseline="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B4118FFE-9240-4B34-B304-E5FF9EB57B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3" r:id="rId8"/>
    <p:sldLayoutId id="2147483744" r:id="rId9"/>
    <p:sldLayoutId id="2147483741" r:id="rId10"/>
    <p:sldLayoutId id="2147483742" r:id="rId11"/>
  </p:sldLayoutIdLst>
  <p:hf sldNum="0" hdr="0" ftr="0" dt="0"/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2800" kern="1200" cap="all" spc="200">
          <a:solidFill>
            <a:srgbClr val="262626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262626"/>
          </a:solidFill>
          <a:latin typeface="Gill Sans MT" panose="020B0502020104020203" pitchFamily="34" charset="-18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262626"/>
          </a:solidFill>
          <a:latin typeface="Gill Sans MT" panose="020B0502020104020203" pitchFamily="34" charset="-18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262626"/>
          </a:solidFill>
          <a:latin typeface="Gill Sans MT" panose="020B0502020104020203" pitchFamily="34" charset="-18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262626"/>
          </a:solidFill>
          <a:latin typeface="Gill Sans MT" panose="020B0502020104020203" pitchFamily="34" charset="-18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262626"/>
          </a:solidFill>
          <a:latin typeface="Gill Sans MT" panose="020B0502020104020203" pitchFamily="34" charset="-18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262626"/>
          </a:solidFill>
          <a:latin typeface="Gill Sans MT" panose="020B0502020104020203" pitchFamily="34" charset="-18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262626"/>
          </a:solidFill>
          <a:latin typeface="Gill Sans MT" panose="020B0502020104020203" pitchFamily="34" charset="-18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262626"/>
          </a:solidFill>
          <a:latin typeface="Gill Sans MT" panose="020B0502020104020203" pitchFamily="34" charset="-18"/>
        </a:defRPr>
      </a:lvl9pPr>
    </p:titleStyle>
    <p:bodyStyle>
      <a:lvl1pPr marL="228600" indent="-228600" algn="l" rtl="0" fontAlgn="base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1pPr>
      <a:lvl2pPr marL="457200" indent="-228600" algn="l" rtl="0" fontAlgn="base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2pPr>
      <a:lvl3pPr marL="685800" indent="-228600" algn="l" rtl="0" fontAlgn="base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3pPr>
      <a:lvl4pPr marL="914400" indent="-228600" algn="l" rtl="0" fontAlgn="base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4pPr>
      <a:lvl5pPr marL="1143000" indent="-228600" algn="l" rtl="0" fontAlgn="base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winds\OneDrive\Documents\25019.mp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28111-0903-427F-8614-0E9B450AC1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3311943"/>
            <a:ext cx="8991600" cy="1646237"/>
          </a:xfr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rgbClr val="000000"/>
                </a:solidFill>
                <a:latin typeface="palanquinmedium"/>
              </a:rPr>
              <a:t>Rozlišování substantiv a sloves v českém znakovém jazyce </a:t>
            </a:r>
            <a:r>
              <a:rPr lang="cs-CZ" sz="2200" dirty="0">
                <a:solidFill>
                  <a:srgbClr val="000000"/>
                </a:solidFill>
                <a:latin typeface="palanquinmedium"/>
              </a:rPr>
              <a:t>(Lišková, 2019)</a:t>
            </a: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B066CF1-F15C-48D2-B0E9-A87B5253BEFC}"/>
              </a:ext>
            </a:extLst>
          </p:cNvPr>
          <p:cNvSpPr/>
          <p:nvPr/>
        </p:nvSpPr>
        <p:spPr>
          <a:xfrm>
            <a:off x="0" y="0"/>
            <a:ext cx="12192000" cy="1899821"/>
          </a:xfrm>
          <a:prstGeom prst="rect">
            <a:avLst/>
          </a:prstGeom>
          <a:solidFill>
            <a:srgbClr val="000000">
              <a:alpha val="76863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F4196F3-C610-4F58-A5D5-3C6CCE8D8F40}"/>
              </a:ext>
            </a:extLst>
          </p:cNvPr>
          <p:cNvSpPr txBox="1"/>
          <p:nvPr/>
        </p:nvSpPr>
        <p:spPr>
          <a:xfrm>
            <a:off x="2057400" y="557338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Dobrý podvečer všem, 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dovolte, abych se vám nejprve představila.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1AC8959-93DF-4DAC-B9F2-42FAD6261478}"/>
              </a:ext>
            </a:extLst>
          </p:cNvPr>
          <p:cNvSpPr txBox="1"/>
          <p:nvPr/>
        </p:nvSpPr>
        <p:spPr>
          <a:xfrm>
            <a:off x="3708647" y="605134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Prezentace </a:t>
            </a:r>
            <a:r>
              <a:rPr lang="cs-CZ" sz="2400" dirty="0" err="1">
                <a:solidFill>
                  <a:schemeClr val="bg1"/>
                </a:solidFill>
              </a:rPr>
              <a:t>Powerpointová</a:t>
            </a:r>
            <a:r>
              <a:rPr lang="cs-CZ" sz="2400" dirty="0">
                <a:solidFill>
                  <a:schemeClr val="bg1"/>
                </a:solidFill>
              </a:rPr>
              <a:t>, jméno mé.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8EAC18A-6000-4C88-9FFC-14BF666FC032}"/>
              </a:ext>
            </a:extLst>
          </p:cNvPr>
          <p:cNvSpPr txBox="1"/>
          <p:nvPr/>
        </p:nvSpPr>
        <p:spPr>
          <a:xfrm>
            <a:off x="957580" y="573465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Jelikož ta studentka Holubová, co tu sedí mezi námi, jaksi nestihla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poslat tlumočnici a přepisovatelům prezentaci s min. třídenním předstihem,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E459030-3CE8-4554-BE15-D5E478E5215C}"/>
              </a:ext>
            </a:extLst>
          </p:cNvPr>
          <p:cNvSpPr txBox="1"/>
          <p:nvPr/>
        </p:nvSpPr>
        <p:spPr>
          <a:xfrm>
            <a:off x="1049514" y="607159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zkusíme to zvládnout takto spolu.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EB53018-0E4D-452A-B259-E420DB2C97C8}"/>
              </a:ext>
            </a:extLst>
          </p:cNvPr>
          <p:cNvSpPr txBox="1"/>
          <p:nvPr/>
        </p:nvSpPr>
        <p:spPr>
          <a:xfrm>
            <a:off x="1145787" y="599776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Dnes bych vám měla povědět něco málo o rozlišování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substantiv a sloves v ČZJ.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A74DE60-214B-49BC-B7F0-2CE508E2B80B}"/>
              </a:ext>
            </a:extLst>
          </p:cNvPr>
          <p:cNvSpPr txBox="1"/>
          <p:nvPr/>
        </p:nvSpPr>
        <p:spPr>
          <a:xfrm>
            <a:off x="1097651" y="583649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Budu vycházet z bakalářské práce Kačky Liškové, 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která se tímto tématem zabývala.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F866F4B-772A-4C14-8920-663772A08D64}"/>
              </a:ext>
            </a:extLst>
          </p:cNvPr>
          <p:cNvSpPr txBox="1"/>
          <p:nvPr/>
        </p:nvSpPr>
        <p:spPr>
          <a:xfrm>
            <a:off x="5276545" y="5232400"/>
            <a:ext cx="163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Holubová,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815BB-F2AB-4F02-8ACE-A5CA195BB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436" y="2176251"/>
            <a:ext cx="7731125" cy="646331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juxtapozice</a:t>
            </a:r>
          </a:p>
        </p:txBody>
      </p:sp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CED4ACFB-6E94-4B5B-8467-AF34B6E9C8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1716660"/>
              </p:ext>
            </p:extLst>
          </p:nvPr>
        </p:nvGraphicFramePr>
        <p:xfrm>
          <a:off x="3605979" y="3429000"/>
          <a:ext cx="4980042" cy="2989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Obdélník 11">
            <a:extLst>
              <a:ext uri="{FF2B5EF4-FFF2-40B4-BE49-F238E27FC236}">
                <a16:creationId xmlns:a16="http://schemas.microsoft.com/office/drawing/2014/main" id="{E8BEA744-B407-4698-9B2A-7AAAC93DBC9E}"/>
              </a:ext>
            </a:extLst>
          </p:cNvPr>
          <p:cNvSpPr/>
          <p:nvPr/>
        </p:nvSpPr>
        <p:spPr>
          <a:xfrm>
            <a:off x="0" y="8597"/>
            <a:ext cx="12192000" cy="1899821"/>
          </a:xfrm>
          <a:prstGeom prst="rect">
            <a:avLst/>
          </a:prstGeom>
          <a:solidFill>
            <a:srgbClr val="000000">
              <a:alpha val="76863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12593ED-5655-4F6E-BA36-3E61CD747BBB}"/>
              </a:ext>
            </a:extLst>
          </p:cNvPr>
          <p:cNvSpPr txBox="1"/>
          <p:nvPr/>
        </p:nvSpPr>
        <p:spPr>
          <a:xfrm>
            <a:off x="876298" y="589220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Juxtapozice se více vyskytovala u sloves.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Většinou se </a:t>
            </a:r>
            <a:r>
              <a:rPr lang="cs-CZ" sz="2400" dirty="0" err="1">
                <a:solidFill>
                  <a:schemeClr val="bg1"/>
                </a:solidFill>
              </a:rPr>
              <a:t>juxtaponovaný</a:t>
            </a:r>
            <a:r>
              <a:rPr lang="cs-CZ" sz="2400" dirty="0">
                <a:solidFill>
                  <a:schemeClr val="bg1"/>
                </a:solidFill>
              </a:rPr>
              <a:t> znak nacházel před cílovým znakem.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8A9F29A-1DE2-4D84-BF64-0943C5833839}"/>
              </a:ext>
            </a:extLst>
          </p:cNvPr>
          <p:cNvSpPr txBox="1"/>
          <p:nvPr/>
        </p:nvSpPr>
        <p:spPr>
          <a:xfrm>
            <a:off x="957578" y="773885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Nejvyšší počet výskytů byl u znaku NASADIT-SLUCHADLO.</a:t>
            </a:r>
          </a:p>
        </p:txBody>
      </p:sp>
    </p:spTree>
    <p:extLst>
      <p:ext uri="{BB962C8B-B14F-4D97-AF65-F5344CB8AC3E}">
        <p14:creationId xmlns:p14="http://schemas.microsoft.com/office/powerpoint/2010/main" val="125036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815BB-F2AB-4F02-8ACE-A5CA195BB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10" y="2254928"/>
            <a:ext cx="7731125" cy="646331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Způsob a frekvence pohybu</a:t>
            </a:r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04C8F892-2080-4AF2-8766-DC581476C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1670263"/>
              </p:ext>
            </p:extLst>
          </p:nvPr>
        </p:nvGraphicFramePr>
        <p:xfrm>
          <a:off x="648109" y="3110413"/>
          <a:ext cx="5600288" cy="3360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04C8F892-2080-4AF2-8766-DC581476C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7518489"/>
              </p:ext>
            </p:extLst>
          </p:nvPr>
        </p:nvGraphicFramePr>
        <p:xfrm>
          <a:off x="6538451" y="3185914"/>
          <a:ext cx="5180073" cy="3360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Obdélník 11">
            <a:extLst>
              <a:ext uri="{FF2B5EF4-FFF2-40B4-BE49-F238E27FC236}">
                <a16:creationId xmlns:a16="http://schemas.microsoft.com/office/drawing/2014/main" id="{EE170228-294E-4B34-B909-12DBB8225656}"/>
              </a:ext>
            </a:extLst>
          </p:cNvPr>
          <p:cNvSpPr/>
          <p:nvPr/>
        </p:nvSpPr>
        <p:spPr>
          <a:xfrm>
            <a:off x="0" y="-17435"/>
            <a:ext cx="12192000" cy="1899821"/>
          </a:xfrm>
          <a:prstGeom prst="rect">
            <a:avLst/>
          </a:prstGeom>
          <a:solidFill>
            <a:srgbClr val="000000">
              <a:alpha val="76863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348C757-6E48-4AA8-B1F0-C3F717C70EB8}"/>
              </a:ext>
            </a:extLst>
          </p:cNvPr>
          <p:cNvSpPr txBox="1"/>
          <p:nvPr/>
        </p:nvSpPr>
        <p:spPr>
          <a:xfrm>
            <a:off x="1109977" y="559317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Pojďme na pohyb.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E5383B5-04F6-4F8F-90EF-2AFE71C934EE}"/>
              </a:ext>
            </a:extLst>
          </p:cNvPr>
          <p:cNvSpPr txBox="1"/>
          <p:nvPr/>
        </p:nvSpPr>
        <p:spPr>
          <a:xfrm>
            <a:off x="1242057" y="701644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Jak vidíte, opakovaný pohyb se vyskytoval více u substancí. 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D290674-396E-4A71-868B-FCF7449AD705}"/>
              </a:ext>
            </a:extLst>
          </p:cNvPr>
          <p:cNvSpPr txBox="1"/>
          <p:nvPr/>
        </p:nvSpPr>
        <p:spPr>
          <a:xfrm>
            <a:off x="1374137" y="759186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U sloves to bylo vyvážené.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CC3DE7F0-0212-433A-86A1-9BA632BD29FC}"/>
              </a:ext>
            </a:extLst>
          </p:cNvPr>
          <p:cNvSpPr txBox="1"/>
          <p:nvPr/>
        </p:nvSpPr>
        <p:spPr>
          <a:xfrm>
            <a:off x="1374137" y="559317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Zde ještě porovnání s </a:t>
            </a:r>
            <a:r>
              <a:rPr lang="cs-CZ" sz="2400" dirty="0" err="1">
                <a:solidFill>
                  <a:schemeClr val="bg1"/>
                </a:solidFill>
              </a:rPr>
              <a:t>auslanem</a:t>
            </a:r>
            <a:r>
              <a:rPr lang="cs-CZ" sz="2400" dirty="0">
                <a:solidFill>
                  <a:schemeClr val="bg1"/>
                </a:solidFill>
              </a:rPr>
              <a:t>, 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kde můžete vidět, že se u sloves vyskytoval spíše opakovaný pohyb.</a:t>
            </a:r>
          </a:p>
        </p:txBody>
      </p:sp>
    </p:spTree>
    <p:extLst>
      <p:ext uri="{BB962C8B-B14F-4D97-AF65-F5344CB8AC3E}">
        <p14:creationId xmlns:p14="http://schemas.microsoft.com/office/powerpoint/2010/main" val="152195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7.40741E-7 L -0.22096 -0.0027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55" y="-13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9" grpId="0">
        <p:bldAsOne/>
      </p:bldGraphic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815BB-F2AB-4F02-8ACE-A5CA195BB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436" y="2157349"/>
            <a:ext cx="7731125" cy="630239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relativní délka pohybu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CED4ACFB-6E94-4B5B-8467-AF34B6E9C8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2752119"/>
              </p:ext>
            </p:extLst>
          </p:nvPr>
        </p:nvGraphicFramePr>
        <p:xfrm>
          <a:off x="1047449" y="3311554"/>
          <a:ext cx="5248265" cy="2701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CED4ACFB-6E94-4B5B-8467-AF34B6E9C8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5705126"/>
              </p:ext>
            </p:extLst>
          </p:nvPr>
        </p:nvGraphicFramePr>
        <p:xfrm>
          <a:off x="6966155" y="3429000"/>
          <a:ext cx="4572000" cy="2701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Obdélník 11">
            <a:extLst>
              <a:ext uri="{FF2B5EF4-FFF2-40B4-BE49-F238E27FC236}">
                <a16:creationId xmlns:a16="http://schemas.microsoft.com/office/drawing/2014/main" id="{07964784-F390-4753-AFA8-B3423DDA025B}"/>
              </a:ext>
            </a:extLst>
          </p:cNvPr>
          <p:cNvSpPr/>
          <p:nvPr/>
        </p:nvSpPr>
        <p:spPr>
          <a:xfrm>
            <a:off x="-1" y="-569"/>
            <a:ext cx="12192000" cy="1899821"/>
          </a:xfrm>
          <a:prstGeom prst="rect">
            <a:avLst/>
          </a:prstGeom>
          <a:solidFill>
            <a:srgbClr val="000000">
              <a:alpha val="76863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7630319-A0AF-48F2-8E04-891D65C1C24A}"/>
              </a:ext>
            </a:extLst>
          </p:cNvPr>
          <p:cNvSpPr txBox="1"/>
          <p:nvPr/>
        </p:nvSpPr>
        <p:spPr>
          <a:xfrm>
            <a:off x="1261315" y="646952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Co se týče relativní délky pohybu, 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doporučuji se podívat na vzorec do původní práce – je to zajímavé.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7298B019-0AB5-4B69-A41D-1D11CF2037F0}"/>
              </a:ext>
            </a:extLst>
          </p:cNvPr>
          <p:cNvSpPr txBox="1"/>
          <p:nvPr/>
        </p:nvSpPr>
        <p:spPr>
          <a:xfrm>
            <a:off x="1242057" y="701644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Jak vidíte, rozdíl je tam minimální.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1105A9B-EDC6-4BB8-9B25-02E259F4D0D8}"/>
              </a:ext>
            </a:extLst>
          </p:cNvPr>
          <p:cNvSpPr txBox="1"/>
          <p:nvPr/>
        </p:nvSpPr>
        <p:spPr>
          <a:xfrm>
            <a:off x="1414777" y="776000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Ještě porovnání s rakouským ZJ – tam vidíte, že u sloves byla výrazně delší doba artikulace.</a:t>
            </a:r>
          </a:p>
        </p:txBody>
      </p:sp>
    </p:spTree>
    <p:extLst>
      <p:ext uri="{BB962C8B-B14F-4D97-AF65-F5344CB8AC3E}">
        <p14:creationId xmlns:p14="http://schemas.microsoft.com/office/powerpoint/2010/main" val="417162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40741E-7 L -0.23568 0.000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84" y="2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0" grpId="0">
        <p:bldAsOne/>
      </p:bldGraphic>
      <p:bldP spid="13" grpId="0"/>
      <p:bldP spid="13" grpId="1"/>
      <p:bldP spid="14" grpId="0"/>
      <p:bldP spid="14" grpId="1"/>
      <p:bldP spid="15" grpId="0"/>
      <p:bldP spid="1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815BB-F2AB-4F02-8ACE-A5CA195BB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434" y="2203932"/>
            <a:ext cx="7731125" cy="671915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bychom mohli říct na závěr?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0001935-4626-4DA3-B75C-FE56124C9302}"/>
              </a:ext>
            </a:extLst>
          </p:cNvPr>
          <p:cNvSpPr/>
          <p:nvPr/>
        </p:nvSpPr>
        <p:spPr>
          <a:xfrm>
            <a:off x="-4" y="3747"/>
            <a:ext cx="12192000" cy="1899821"/>
          </a:xfrm>
          <a:prstGeom prst="rect">
            <a:avLst/>
          </a:prstGeom>
          <a:solidFill>
            <a:srgbClr val="000000">
              <a:alpha val="76863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441082A-7C96-49A8-9CD7-0BE16C65DA8C}"/>
              </a:ext>
            </a:extLst>
          </p:cNvPr>
          <p:cNvSpPr txBox="1"/>
          <p:nvPr/>
        </p:nvSpPr>
        <p:spPr>
          <a:xfrm>
            <a:off x="1954752" y="3224879"/>
            <a:ext cx="2906180" cy="384721"/>
          </a:xfrm>
          <a:prstGeom prst="rect">
            <a:avLst/>
          </a:prstGeom>
          <a:solidFill>
            <a:srgbClr val="336600">
              <a:alpha val="52157"/>
            </a:srgbClr>
          </a:solidFill>
        </p:spPr>
        <p:txBody>
          <a:bodyPr wrap="none" rtlCol="0">
            <a:spAutoFit/>
          </a:bodyPr>
          <a:lstStyle/>
          <a:p>
            <a:r>
              <a:rPr lang="cs-CZ" sz="1900" dirty="0">
                <a:solidFill>
                  <a:schemeClr val="bg1"/>
                </a:solidFill>
              </a:rPr>
              <a:t>JE DISTINKTIVNÍM RYSEM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9B8CE00-1FC3-4F57-912D-E082B4DB7CCE}"/>
              </a:ext>
            </a:extLst>
          </p:cNvPr>
          <p:cNvSpPr txBox="1"/>
          <p:nvPr/>
        </p:nvSpPr>
        <p:spPr>
          <a:xfrm>
            <a:off x="6912266" y="3224878"/>
            <a:ext cx="3287695" cy="384721"/>
          </a:xfrm>
          <a:prstGeom prst="rect">
            <a:avLst/>
          </a:prstGeom>
          <a:solidFill>
            <a:srgbClr val="A50021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lang="cs-CZ" sz="1900" dirty="0">
                <a:solidFill>
                  <a:schemeClr val="bg1"/>
                </a:solidFill>
              </a:rPr>
              <a:t>NENÍ DISTINKTIVNÍM RYSEM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E333C6D2-F34E-4CCD-BCF0-648C49096E3E}"/>
              </a:ext>
            </a:extLst>
          </p:cNvPr>
          <p:cNvSpPr txBox="1"/>
          <p:nvPr/>
        </p:nvSpPr>
        <p:spPr>
          <a:xfrm>
            <a:off x="1253891" y="3783857"/>
            <a:ext cx="4419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užití nebo absence </a:t>
            </a:r>
            <a:r>
              <a:rPr lang="cs-CZ" b="1" dirty="0"/>
              <a:t>mluvního komponentu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7EE07999-C79A-47E6-8392-36560378F015}"/>
              </a:ext>
            </a:extLst>
          </p:cNvPr>
          <p:cNvSpPr txBox="1"/>
          <p:nvPr/>
        </p:nvSpPr>
        <p:spPr>
          <a:xfrm>
            <a:off x="1317465" y="4337010"/>
            <a:ext cx="4292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juxtapozice</a:t>
            </a:r>
            <a:r>
              <a:rPr lang="cs-CZ" dirty="0"/>
              <a:t> </a:t>
            </a:r>
            <a:r>
              <a:rPr lang="cs-CZ" sz="1400" dirty="0"/>
              <a:t>(zejm. tam, kde se objevuje směrovost)</a:t>
            </a:r>
            <a:endParaRPr lang="cs-CZ" b="1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F937FEEB-62AB-4134-AC50-80CDA6BDD28D}"/>
              </a:ext>
            </a:extLst>
          </p:cNvPr>
          <p:cNvSpPr txBox="1"/>
          <p:nvPr/>
        </p:nvSpPr>
        <p:spPr>
          <a:xfrm>
            <a:off x="6837694" y="3783857"/>
            <a:ext cx="336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relativní </a:t>
            </a:r>
            <a:r>
              <a:rPr lang="cs-CZ" b="1" dirty="0"/>
              <a:t>doba trvání artikulace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F0C3EF48-0B3F-4BC4-94D3-4D93CCE3084C}"/>
              </a:ext>
            </a:extLst>
          </p:cNvPr>
          <p:cNvSpPr txBox="1"/>
          <p:nvPr/>
        </p:nvSpPr>
        <p:spPr>
          <a:xfrm>
            <a:off x="4797285" y="5061199"/>
            <a:ext cx="2489271" cy="384721"/>
          </a:xfrm>
          <a:prstGeom prst="rect">
            <a:avLst/>
          </a:prstGeom>
          <a:solidFill>
            <a:schemeClr val="tx1">
              <a:lumMod val="95000"/>
              <a:lumOff val="5000"/>
              <a:alpha val="50196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900" dirty="0">
                <a:solidFill>
                  <a:schemeClr val="bg1"/>
                </a:solidFill>
              </a:rPr>
              <a:t>ještě třeba prozkoumat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ADBCBC0E-2AEA-465C-8A19-5F4C0EF1B654}"/>
              </a:ext>
            </a:extLst>
          </p:cNvPr>
          <p:cNvSpPr txBox="1"/>
          <p:nvPr/>
        </p:nvSpPr>
        <p:spPr>
          <a:xfrm>
            <a:off x="3809024" y="5493000"/>
            <a:ext cx="45739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/>
              <a:t>parametr pohybu </a:t>
            </a:r>
            <a:br>
              <a:rPr lang="cs-CZ" b="1" dirty="0"/>
            </a:br>
            <a:r>
              <a:rPr lang="cs-CZ" sz="1400" dirty="0"/>
              <a:t>(zatím opakovaný pohyb u substancí, ale občas také u sloves)</a:t>
            </a:r>
            <a:endParaRPr lang="cs-CZ" b="1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040B196C-818D-45EE-8AC7-492446F4AFCF}"/>
              </a:ext>
            </a:extLst>
          </p:cNvPr>
          <p:cNvSpPr txBox="1"/>
          <p:nvPr/>
        </p:nvSpPr>
        <p:spPr>
          <a:xfrm>
            <a:off x="3963585" y="6223700"/>
            <a:ext cx="4264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/>
              <a:t>další způsoby jak odlišit substance od sloves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3384C750-0FEA-4B86-9F72-53934B48401B}"/>
              </a:ext>
            </a:extLst>
          </p:cNvPr>
          <p:cNvSpPr txBox="1"/>
          <p:nvPr/>
        </p:nvSpPr>
        <p:spPr>
          <a:xfrm>
            <a:off x="1414777" y="746364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Zde vidíte přehled výsledků.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D84ED00A-F99B-4179-82F0-6CA8908F2B29}"/>
              </a:ext>
            </a:extLst>
          </p:cNvPr>
          <p:cNvSpPr txBox="1"/>
          <p:nvPr/>
        </p:nvSpPr>
        <p:spPr>
          <a:xfrm>
            <a:off x="1414777" y="744144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Za </a:t>
            </a:r>
            <a:r>
              <a:rPr lang="cs-CZ" sz="2400" dirty="0" err="1">
                <a:solidFill>
                  <a:schemeClr val="bg1"/>
                </a:solidFill>
              </a:rPr>
              <a:t>disktinktivní</a:t>
            </a:r>
            <a:r>
              <a:rPr lang="cs-CZ" sz="2400" dirty="0">
                <a:solidFill>
                  <a:schemeClr val="bg1"/>
                </a:solidFill>
              </a:rPr>
              <a:t> rys bychom v ČZJ mohli považovat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přítomnost nebo absenci mluvního komponentu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3416686C-3F79-4C5B-8379-375E683978FA}"/>
              </a:ext>
            </a:extLst>
          </p:cNvPr>
          <p:cNvSpPr txBox="1"/>
          <p:nvPr/>
        </p:nvSpPr>
        <p:spPr>
          <a:xfrm>
            <a:off x="1414777" y="776786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a juxtapozici, která byla zejména u znaků, u jejichž </a:t>
            </a:r>
            <a:r>
              <a:rPr lang="cs-CZ" sz="2400" dirty="0" err="1">
                <a:solidFill>
                  <a:schemeClr val="bg1"/>
                </a:solidFill>
              </a:rPr>
              <a:t>detonátu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se objevovala směrovost (např. „otevřít dveře“). 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FDC3373D-2C78-42AC-B1D4-B7A23BF12927}"/>
              </a:ext>
            </a:extLst>
          </p:cNvPr>
          <p:cNvSpPr txBox="1"/>
          <p:nvPr/>
        </p:nvSpPr>
        <p:spPr>
          <a:xfrm>
            <a:off x="1414777" y="898965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Doba trvání artikulace se naopak jako </a:t>
            </a:r>
            <a:r>
              <a:rPr lang="cs-CZ" sz="2400" dirty="0" err="1">
                <a:solidFill>
                  <a:schemeClr val="bg1"/>
                </a:solidFill>
              </a:rPr>
              <a:t>disktinktivní</a:t>
            </a:r>
            <a:r>
              <a:rPr lang="cs-CZ" sz="2400" dirty="0">
                <a:solidFill>
                  <a:schemeClr val="bg1"/>
                </a:solidFill>
              </a:rPr>
              <a:t> rys neprokázala.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5495F880-BC05-40D7-A2FA-1B81268B3A5F}"/>
              </a:ext>
            </a:extLst>
          </p:cNvPr>
          <p:cNvSpPr txBox="1"/>
          <p:nvPr/>
        </p:nvSpPr>
        <p:spPr>
          <a:xfrm>
            <a:off x="1170937" y="695758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Ještě by bylo potřeba dle autorky více prozkoumat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parametr pohybu a také další parametry, na které se BP už nezaměřovala.</a:t>
            </a:r>
          </a:p>
        </p:txBody>
      </p:sp>
    </p:spTree>
    <p:extLst>
      <p:ext uri="{BB962C8B-B14F-4D97-AF65-F5344CB8AC3E}">
        <p14:creationId xmlns:p14="http://schemas.microsoft.com/office/powerpoint/2010/main" val="233847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815BB-F2AB-4F02-8ACE-A5CA195BB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436" y="2221068"/>
            <a:ext cx="7731125" cy="72789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otázka k zamyšlení na dlouhé zimní večery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F18C529-43A8-4891-AFEF-7AD12FEDE736}"/>
              </a:ext>
            </a:extLst>
          </p:cNvPr>
          <p:cNvSpPr txBox="1"/>
          <p:nvPr/>
        </p:nvSpPr>
        <p:spPr>
          <a:xfrm>
            <a:off x="2877701" y="3341725"/>
            <a:ext cx="7260598" cy="1724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např. </a:t>
            </a:r>
            <a:b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jaké míry ovlivňuje užití mluvních komponentů u znaků vyjadřujících děj kompetence respondentů v češtině </a:t>
            </a:r>
            <a:b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 </a:t>
            </a:r>
            <a:b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frekvence českých slovesných výrazů, srov. „kouří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  <a:r>
              <a:rPr lang="cs-CZ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(Macurová)</a:t>
            </a:r>
            <a:endParaRPr lang="cs-CZ" sz="2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501939A-9DAE-4DB4-A9CF-64124269D444}"/>
              </a:ext>
            </a:extLst>
          </p:cNvPr>
          <p:cNvSpPr/>
          <p:nvPr/>
        </p:nvSpPr>
        <p:spPr>
          <a:xfrm>
            <a:off x="-1" y="-569"/>
            <a:ext cx="12192000" cy="1899821"/>
          </a:xfrm>
          <a:prstGeom prst="rect">
            <a:avLst/>
          </a:prstGeom>
          <a:solidFill>
            <a:srgbClr val="000000">
              <a:alpha val="76863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00D9E91-970E-4EB5-B481-6169C58B1533}"/>
              </a:ext>
            </a:extLst>
          </p:cNvPr>
          <p:cNvSpPr txBox="1"/>
          <p:nvPr/>
        </p:nvSpPr>
        <p:spPr>
          <a:xfrm>
            <a:off x="957578" y="781315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Tak… to by ode mne bylo asi vše.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1FF1F47-0C8E-45DB-92AD-59B9DAA8DAE1}"/>
              </a:ext>
            </a:extLst>
          </p:cNvPr>
          <p:cNvSpPr txBox="1"/>
          <p:nvPr/>
        </p:nvSpPr>
        <p:spPr>
          <a:xfrm>
            <a:off x="1109978" y="542985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A protože nás čekají dlouhé zimní večery, 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přikládám ještě pár otázek, nad kterými můžete popřemýšlet.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F730175-FA2D-46B7-A46D-A4D48185515D}"/>
              </a:ext>
            </a:extLst>
          </p:cNvPr>
          <p:cNvSpPr txBox="1"/>
          <p:nvPr/>
        </p:nvSpPr>
        <p:spPr>
          <a:xfrm>
            <a:off x="1109978" y="819835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Otázky formulovala ve svém posudku paní prof. Macurová.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6D0968E-F56A-49D2-8884-61DD8F755D7C}"/>
              </a:ext>
            </a:extLst>
          </p:cNvPr>
          <p:cNvSpPr txBox="1"/>
          <p:nvPr/>
        </p:nvSpPr>
        <p:spPr>
          <a:xfrm>
            <a:off x="1109978" y="635168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Posudek osobně doporučuji také přečíst, 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jsou tam zajímavé úvahy (i např. otázka vymezení morfému ve ZJ atd.)</a:t>
            </a:r>
          </a:p>
        </p:txBody>
      </p:sp>
    </p:spTree>
    <p:extLst>
      <p:ext uri="{BB962C8B-B14F-4D97-AF65-F5344CB8AC3E}">
        <p14:creationId xmlns:p14="http://schemas.microsoft.com/office/powerpoint/2010/main" val="1799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2" grpId="0"/>
      <p:bldP spid="12" grpId="1"/>
      <p:bldP spid="13" grpId="0"/>
      <p:bldP spid="13" grpId="1"/>
      <p:bldP spid="14" grpId="0"/>
      <p:bldP spid="1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815BB-F2AB-4F02-8ACE-A5CA195BB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436" y="3714588"/>
            <a:ext cx="7731125" cy="72789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děkuji za pozornost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7501939A-9DAE-4DB4-A9CF-64124269D444}"/>
              </a:ext>
            </a:extLst>
          </p:cNvPr>
          <p:cNvSpPr/>
          <p:nvPr/>
        </p:nvSpPr>
        <p:spPr>
          <a:xfrm>
            <a:off x="-1" y="-569"/>
            <a:ext cx="12192000" cy="1899821"/>
          </a:xfrm>
          <a:prstGeom prst="rect">
            <a:avLst/>
          </a:prstGeom>
          <a:solidFill>
            <a:srgbClr val="000000">
              <a:alpha val="76863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D50DD64-FE7B-4BB5-B988-FCAB7B3E8208}"/>
              </a:ext>
            </a:extLst>
          </p:cNvPr>
          <p:cNvSpPr txBox="1"/>
          <p:nvPr/>
        </p:nvSpPr>
        <p:spPr>
          <a:xfrm>
            <a:off x="1128917" y="552479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Tak teď už je to ode mne opravdu vše. 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Děkuji vám za pozornost! </a:t>
            </a:r>
          </a:p>
        </p:txBody>
      </p:sp>
    </p:spTree>
    <p:extLst>
      <p:ext uri="{BB962C8B-B14F-4D97-AF65-F5344CB8AC3E}">
        <p14:creationId xmlns:p14="http://schemas.microsoft.com/office/powerpoint/2010/main" val="91763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0668E-98F2-4D87-A070-007A61328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080" y="4514056"/>
            <a:ext cx="3379787" cy="11890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SUBSTANTIVum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AE2F17-37BF-4D1E-86B9-634434788B3C}"/>
              </a:ext>
            </a:extLst>
          </p:cNvPr>
          <p:cNvSpPr txBox="1">
            <a:spLocks/>
          </p:cNvSpPr>
          <p:nvPr/>
        </p:nvSpPr>
        <p:spPr>
          <a:xfrm>
            <a:off x="6964593" y="4514056"/>
            <a:ext cx="3167063" cy="1189038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lIns="182880" tIns="182880" rIns="182880" bIns="18288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dirty="0"/>
              <a:t>sloveso</a:t>
            </a:r>
          </a:p>
        </p:txBody>
      </p:sp>
      <p:sp>
        <p:nvSpPr>
          <p:cNvPr id="5124" name="TextovéPole 4">
            <a:extLst>
              <a:ext uri="{FF2B5EF4-FFF2-40B4-BE49-F238E27FC236}">
                <a16:creationId xmlns:a16="http://schemas.microsoft.com/office/drawing/2014/main" id="{F066E060-633A-4F21-9E32-4BE0517EC5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312" y="2813652"/>
            <a:ext cx="2111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/>
            <a:r>
              <a:rPr lang="cs-CZ" altLang="cs-CZ" sz="2800" dirty="0"/>
              <a:t>ZNAK V ČZJ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2808EC2D-8DEF-4E67-A50D-189AA4FE15DA}"/>
              </a:ext>
            </a:extLst>
          </p:cNvPr>
          <p:cNvCxnSpPr>
            <a:endCxn id="2" idx="0"/>
          </p:cNvCxnSpPr>
          <p:nvPr/>
        </p:nvCxnSpPr>
        <p:spPr>
          <a:xfrm flipH="1">
            <a:off x="3680974" y="3533313"/>
            <a:ext cx="1796548" cy="98074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6BF2948C-F9B2-442D-A75C-ECC7BE21B4CB}"/>
              </a:ext>
            </a:extLst>
          </p:cNvPr>
          <p:cNvCxnSpPr>
            <a:cxnSpLocks/>
            <a:endCxn id="4" idx="0"/>
          </p:cNvCxnSpPr>
          <p:nvPr/>
        </p:nvCxnSpPr>
        <p:spPr>
          <a:xfrm>
            <a:off x="6622742" y="3533313"/>
            <a:ext cx="1925383" cy="98074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00A338EA-1286-44BD-A216-C0A060D6A10E}"/>
              </a:ext>
            </a:extLst>
          </p:cNvPr>
          <p:cNvSpPr/>
          <p:nvPr/>
        </p:nvSpPr>
        <p:spPr>
          <a:xfrm rot="21003882">
            <a:off x="3929848" y="2813652"/>
            <a:ext cx="4332302" cy="1975042"/>
          </a:xfrm>
          <a:prstGeom prst="rect">
            <a:avLst/>
          </a:prstGeom>
          <a:solidFill>
            <a:srgbClr val="000000">
              <a:alpha val="6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?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EB8D736-5CC2-4D60-8EAF-241EA7F5D6FF}"/>
              </a:ext>
            </a:extLst>
          </p:cNvPr>
          <p:cNvSpPr/>
          <p:nvPr/>
        </p:nvSpPr>
        <p:spPr>
          <a:xfrm>
            <a:off x="0" y="-569"/>
            <a:ext cx="12192000" cy="1899821"/>
          </a:xfrm>
          <a:prstGeom prst="rect">
            <a:avLst/>
          </a:prstGeom>
          <a:solidFill>
            <a:srgbClr val="000000">
              <a:alpha val="76863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48E9587-9094-4830-976E-9D2CADD03626}"/>
              </a:ext>
            </a:extLst>
          </p:cNvPr>
          <p:cNvSpPr txBox="1"/>
          <p:nvPr/>
        </p:nvSpPr>
        <p:spPr>
          <a:xfrm>
            <a:off x="1054347" y="533842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O co vlastně jde?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76D9AFC0-C9B4-475A-85DE-BBB592D1E8FB}"/>
              </a:ext>
            </a:extLst>
          </p:cNvPr>
          <p:cNvSpPr txBox="1"/>
          <p:nvPr/>
        </p:nvSpPr>
        <p:spPr>
          <a:xfrm>
            <a:off x="1054347" y="514822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Otázka je celkem jednoduchá. Když si představíte nějaké slovo v ČZJ…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A9C6DF6E-6AE5-4DA5-A8EC-D1CE268CF157}"/>
              </a:ext>
            </a:extLst>
          </p:cNvPr>
          <p:cNvSpPr txBox="1"/>
          <p:nvPr/>
        </p:nvSpPr>
        <p:spPr>
          <a:xfrm>
            <a:off x="1054347" y="685797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třeba toto:</a:t>
            </a:r>
          </a:p>
        </p:txBody>
      </p:sp>
      <p:pic>
        <p:nvPicPr>
          <p:cNvPr id="13" name="25019">
            <a:hlinkClick r:id="" action="ppaction://media"/>
            <a:extLst>
              <a:ext uri="{FF2B5EF4-FFF2-40B4-BE49-F238E27FC236}">
                <a16:creationId xmlns:a16="http://schemas.microsoft.com/office/drawing/2014/main" id="{C1A7D839-544D-4587-89EA-99E0209414B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018388" y="3429000"/>
            <a:ext cx="4155223" cy="3116418"/>
          </a:xfrm>
          <a:prstGeom prst="rect">
            <a:avLst/>
          </a:prstGeom>
        </p:spPr>
      </p:pic>
      <p:sp>
        <p:nvSpPr>
          <p:cNvPr id="18" name="TextovéPole 17">
            <a:extLst>
              <a:ext uri="{FF2B5EF4-FFF2-40B4-BE49-F238E27FC236}">
                <a16:creationId xmlns:a16="http://schemas.microsoft.com/office/drawing/2014/main" id="{DF5A1A8B-76F9-4E9A-917F-708AFFAD2E4C}"/>
              </a:ext>
            </a:extLst>
          </p:cNvPr>
          <p:cNvSpPr txBox="1"/>
          <p:nvPr/>
        </p:nvSpPr>
        <p:spPr>
          <a:xfrm>
            <a:off x="1216907" y="685655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Podle čeho poznáte, že se jedná o substantivum, nebo sloveso?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578B740-10A4-4666-A273-6219380177BD}"/>
              </a:ext>
            </a:extLst>
          </p:cNvPr>
          <p:cNvSpPr txBox="1"/>
          <p:nvPr/>
        </p:nvSpPr>
        <p:spPr>
          <a:xfrm>
            <a:off x="1216907" y="516695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Tak přesně o toto jde. 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A jak asi správně tušíte… odpověď už tak jednoduchá není.  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82305B4A-4BCB-40FE-A740-B0C068F66F73}"/>
              </a:ext>
            </a:extLst>
          </p:cNvPr>
          <p:cNvSpPr txBox="1"/>
          <p:nvPr/>
        </p:nvSpPr>
        <p:spPr>
          <a:xfrm>
            <a:off x="957579" y="677887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Můžete v hlavě rychle popřemýšlet, podle čeho to poznáte v českém jazyce…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9E17A2D0-11E9-444E-BEAE-16327F8BD30C}"/>
              </a:ext>
            </a:extLst>
          </p:cNvPr>
          <p:cNvSpPr txBox="1"/>
          <p:nvPr/>
        </p:nvSpPr>
        <p:spPr>
          <a:xfrm>
            <a:off x="891787" y="655485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Máme však bohužel málo času, tak si dovolím vám toho brouka v hlavě ponechat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3E600270-B17E-480D-9FE6-3D0531175C89}"/>
              </a:ext>
            </a:extLst>
          </p:cNvPr>
          <p:cNvSpPr txBox="1"/>
          <p:nvPr/>
        </p:nvSpPr>
        <p:spPr>
          <a:xfrm>
            <a:off x="1054347" y="730602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a přejdu rovnou do ČZJ – o tom bychom se dnes měli pobavit.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30" dur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86" fill="hold" display="0">
                  <p:stCondLst>
                    <p:cond delay="indefinite"/>
                  </p:stCondLst>
                </p:cTn>
                <p:tgtEl>
                  <p:spTgt spid="13"/>
                </p:tgtEl>
              </p:cMediaNode>
            </p:video>
          </p:childTnLst>
        </p:cTn>
      </p:par>
    </p:tnLst>
    <p:bldLst>
      <p:bldP spid="2" grpId="0" animBg="1"/>
      <p:bldP spid="4" grpId="0" animBg="1"/>
      <p:bldP spid="11" grpId="0" animBg="1"/>
      <p:bldP spid="14" grpId="0"/>
      <p:bldP spid="14" grpId="1"/>
      <p:bldP spid="14" grpId="2"/>
      <p:bldP spid="15" grpId="0"/>
      <p:bldP spid="15" grpId="1"/>
      <p:bldP spid="16" grpId="0"/>
      <p:bldP spid="16" grpId="1"/>
      <p:bldP spid="18" grpId="0"/>
      <p:bldP spid="18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DD29A9-B326-4185-A46E-84C4BCF1B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459" y="2072145"/>
            <a:ext cx="7731125" cy="70788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různé mechanismy rozlišování</a:t>
            </a:r>
          </a:p>
        </p:txBody>
      </p:sp>
      <p:sp>
        <p:nvSpPr>
          <p:cNvPr id="6147" name="TextovéPole 3">
            <a:extLst>
              <a:ext uri="{FF2B5EF4-FFF2-40B4-BE49-F238E27FC236}">
                <a16:creationId xmlns:a16="http://schemas.microsoft.com/office/drawing/2014/main" id="{81D83D08-A3CE-4664-B0DB-0AEC5BC22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5196" y="3147358"/>
            <a:ext cx="3284537" cy="10156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/>
            <a:r>
              <a:rPr lang="cs-CZ" altLang="cs-CZ" sz="2000" dirty="0"/>
              <a:t>názor: ASL </a:t>
            </a: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nemá žádné formální nástroje rozlišování mezi slovesy a substantivy</a:t>
            </a:r>
            <a:endParaRPr lang="cs-CZ" altLang="cs-CZ" sz="2000" dirty="0"/>
          </a:p>
        </p:txBody>
      </p:sp>
      <p:sp>
        <p:nvSpPr>
          <p:cNvPr id="6148" name="TextovéPole 5">
            <a:extLst>
              <a:ext uri="{FF2B5EF4-FFF2-40B4-BE49-F238E27FC236}">
                <a16:creationId xmlns:a16="http://schemas.microsoft.com/office/drawing/2014/main" id="{0E948E46-D627-4C78-9237-AC10D61C9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2726" y="4580304"/>
            <a:ext cx="4270374" cy="10156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/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 </a:t>
            </a:r>
            <a:r>
              <a:rPr lang="cs-CZ" alt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artikuklace</a:t>
            </a: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drobné změny v kvalitě  pohybu – směrovost, frekvence… </a:t>
            </a:r>
            <a:endParaRPr lang="cs-CZ" altLang="cs-CZ" sz="2000" dirty="0"/>
          </a:p>
        </p:txBody>
      </p:sp>
      <p:sp>
        <p:nvSpPr>
          <p:cNvPr id="6149" name="TextovéPole 7">
            <a:extLst>
              <a:ext uri="{FF2B5EF4-FFF2-40B4-BE49-F238E27FC236}">
                <a16:creationId xmlns:a16="http://schemas.microsoft.com/office/drawing/2014/main" id="{5E50F102-CED7-40D0-B45A-645886875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7067" y="5088136"/>
            <a:ext cx="2806283" cy="7078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/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měření relativní doby trvání znaku </a:t>
            </a:r>
            <a:endParaRPr lang="cs-CZ" altLang="cs-CZ" sz="2000" dirty="0"/>
          </a:p>
        </p:txBody>
      </p:sp>
      <p:sp>
        <p:nvSpPr>
          <p:cNvPr id="6150" name="TextovéPole 9">
            <a:extLst>
              <a:ext uri="{FF2B5EF4-FFF2-40B4-BE49-F238E27FC236}">
                <a16:creationId xmlns:a16="http://schemas.microsoft.com/office/drawing/2014/main" id="{B4CC4EEA-C761-4CA4-B541-B072F3EB6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0551" y="5917434"/>
            <a:ext cx="2397170" cy="7078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/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ekonomie substantiv a ikonicita sloves </a:t>
            </a:r>
            <a:endParaRPr lang="cs-CZ" altLang="cs-CZ" sz="2000" dirty="0"/>
          </a:p>
        </p:txBody>
      </p:sp>
      <p:sp>
        <p:nvSpPr>
          <p:cNvPr id="6151" name="TextovéPole 10">
            <a:extLst>
              <a:ext uri="{FF2B5EF4-FFF2-40B4-BE49-F238E27FC236}">
                <a16:creationId xmlns:a16="http://schemas.microsoft.com/office/drawing/2014/main" id="{7578F07E-4723-4A2F-97AE-1036EF85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1613" y="5871267"/>
            <a:ext cx="2288774" cy="4001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/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znaky flexe ano/ne </a:t>
            </a:r>
            <a:endParaRPr lang="cs-CZ" altLang="cs-CZ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52" name="TextovéPole 11">
            <a:extLst>
              <a:ext uri="{FF2B5EF4-FFF2-40B4-BE49-F238E27FC236}">
                <a16:creationId xmlns:a16="http://schemas.microsoft.com/office/drawing/2014/main" id="{44AA3B02-B759-495F-BCAC-B9F8F8FE7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2173" y="4363075"/>
            <a:ext cx="2003826" cy="7078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/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juxtapozice znaků</a:t>
            </a:r>
            <a:endParaRPr lang="cs-CZ" altLang="cs-CZ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53" name="TextovéPole 12">
            <a:extLst>
              <a:ext uri="{FF2B5EF4-FFF2-40B4-BE49-F238E27FC236}">
                <a16:creationId xmlns:a16="http://schemas.microsoft.com/office/drawing/2014/main" id="{D592E8C5-9C58-48F9-9D10-C26D56655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5103" y="3102055"/>
            <a:ext cx="1930400" cy="10156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</a:defRPr>
            </a:lvl9pPr>
          </a:lstStyle>
          <a:p>
            <a:pPr eaLnBrk="1" hangingPunct="1"/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přítomnost mluvního komponentu</a:t>
            </a:r>
            <a:endParaRPr lang="cs-CZ" altLang="cs-CZ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205A334D-D0C0-44E6-A5A9-EDB40A86CB7A}"/>
              </a:ext>
            </a:extLst>
          </p:cNvPr>
          <p:cNvSpPr/>
          <p:nvPr/>
        </p:nvSpPr>
        <p:spPr>
          <a:xfrm>
            <a:off x="-1" y="-569"/>
            <a:ext cx="12192000" cy="1899821"/>
          </a:xfrm>
          <a:prstGeom prst="rect">
            <a:avLst/>
          </a:prstGeom>
          <a:solidFill>
            <a:srgbClr val="000000">
              <a:alpha val="76863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CDDC62B-87E3-4C2F-ADF9-900FD48D483E}"/>
              </a:ext>
            </a:extLst>
          </p:cNvPr>
          <p:cNvSpPr txBox="1"/>
          <p:nvPr/>
        </p:nvSpPr>
        <p:spPr>
          <a:xfrm>
            <a:off x="1137067" y="631299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Teď máte pár milisekund na to, 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abyste popřemýšleli nad tím, jak to vlastně poznáte v ČZJ?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8D773D46-3651-4DEC-927B-CE83957182B0}"/>
              </a:ext>
            </a:extLst>
          </p:cNvPr>
          <p:cNvSpPr txBox="1"/>
          <p:nvPr/>
        </p:nvSpPr>
        <p:spPr>
          <a:xfrm>
            <a:off x="1137067" y="752784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Toto všechno bylo zkoumáno v různých výzkumech v zahraničí, 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které se zabývaly tímto tématem.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9A59466-0B92-40D1-B8EE-8E6778158680}"/>
              </a:ext>
            </a:extLst>
          </p:cNvPr>
          <p:cNvSpPr txBox="1"/>
          <p:nvPr/>
        </p:nvSpPr>
        <p:spPr>
          <a:xfrm>
            <a:off x="1350427" y="831145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Všechny ty výzkumy najdete v té původní práci.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2B9D03EA-5B15-43B4-B8D0-462E370613AD}"/>
              </a:ext>
            </a:extLst>
          </p:cNvPr>
          <p:cNvSpPr txBox="1"/>
          <p:nvPr/>
        </p:nvSpPr>
        <p:spPr>
          <a:xfrm>
            <a:off x="1419433" y="763100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Původně byl názor (u ASL), že ZJ nemá vlastně žádné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formální nástroje, jak rozlišit slovesa od substantiv…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B64D9EF5-E6BD-4289-899E-D0E949F83FE3}"/>
              </a:ext>
            </a:extLst>
          </p:cNvPr>
          <p:cNvSpPr txBox="1"/>
          <p:nvPr/>
        </p:nvSpPr>
        <p:spPr>
          <a:xfrm>
            <a:off x="1413874" y="829140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Potom ale přišly další výzkumy, kde už to bylo trochu jinak, 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přeci jen se tam něco našlo.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7540F018-238F-4AEF-8B4F-8FEE94A9C4EB}"/>
              </a:ext>
            </a:extLst>
          </p:cNvPr>
          <p:cNvSpPr txBox="1"/>
          <p:nvPr/>
        </p:nvSpPr>
        <p:spPr>
          <a:xfrm>
            <a:off x="1480819" y="979495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Vše je uvedeno tady ve hnědých rámečcích.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54BCAA2D-2BA9-40A2-9EB4-C15122BF9A73}"/>
              </a:ext>
            </a:extLst>
          </p:cNvPr>
          <p:cNvSpPr txBox="1"/>
          <p:nvPr/>
        </p:nvSpPr>
        <p:spPr>
          <a:xfrm>
            <a:off x="1206073" y="752784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Ale v různých ZJ to může být jinak, u některého ZJ byla třeba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doba artikulace distinktivním rysem, u jiného se to zase neprokázalo.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 animBg="1"/>
      <p:bldP spid="6149" grpId="0" animBg="1"/>
      <p:bldP spid="6150" grpId="0" animBg="1"/>
      <p:bldP spid="6151" grpId="0" animBg="1"/>
      <p:bldP spid="6152" grpId="0" animBg="1"/>
      <p:bldP spid="6153" grpId="0" animBg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815BB-F2AB-4F02-8ACE-A5CA195BB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436" y="3429000"/>
            <a:ext cx="7731125" cy="92105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rozlišování v </a:t>
            </a:r>
            <a:r>
              <a:rPr lang="cs-CZ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čzj</a:t>
            </a:r>
            <a:r>
              <a:rPr lang="cs-CZ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?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EDCBDF5-E233-4258-95E9-D38E4D207DEE}"/>
              </a:ext>
            </a:extLst>
          </p:cNvPr>
          <p:cNvSpPr/>
          <p:nvPr/>
        </p:nvSpPr>
        <p:spPr>
          <a:xfrm>
            <a:off x="-1" y="-569"/>
            <a:ext cx="12192000" cy="1899821"/>
          </a:xfrm>
          <a:prstGeom prst="rect">
            <a:avLst/>
          </a:prstGeom>
          <a:solidFill>
            <a:srgbClr val="000000">
              <a:alpha val="76863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D123251-260A-4845-A0FB-8F9FC7468B27}"/>
              </a:ext>
            </a:extLst>
          </p:cNvPr>
          <p:cNvSpPr txBox="1"/>
          <p:nvPr/>
        </p:nvSpPr>
        <p:spPr>
          <a:xfrm>
            <a:off x="957578" y="533842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Pojďme nyní konečně k ČZJ!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815BB-F2AB-4F02-8ACE-A5CA195BB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437" y="2110611"/>
            <a:ext cx="7731125" cy="65053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rozlišování v </a:t>
            </a:r>
            <a:r>
              <a:rPr lang="cs-CZ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čzj</a:t>
            </a: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?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6BD7E4F-BC36-469F-BE92-F8BA388D787D}"/>
              </a:ext>
            </a:extLst>
          </p:cNvPr>
          <p:cNvSpPr txBox="1"/>
          <p:nvPr/>
        </p:nvSpPr>
        <p:spPr>
          <a:xfrm>
            <a:off x="1048863" y="3767431"/>
            <a:ext cx="2727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výzkum v této BP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6974B3C-9C11-438B-8134-DCE346FD0B6A}"/>
              </a:ext>
            </a:extLst>
          </p:cNvPr>
          <p:cNvSpPr txBox="1"/>
          <p:nvPr/>
        </p:nvSpPr>
        <p:spPr>
          <a:xfrm>
            <a:off x="5752176" y="3975586"/>
            <a:ext cx="511377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záměr výzkumu: </a:t>
            </a:r>
            <a:br>
              <a:rPr lang="cs-CZ" sz="2800" dirty="0"/>
            </a:br>
            <a:r>
              <a:rPr lang="cs-CZ" sz="2800" dirty="0"/>
              <a:t>pozorovat dvojice znaků a změny, </a:t>
            </a:r>
            <a:br>
              <a:rPr lang="cs-CZ" sz="2800" dirty="0"/>
            </a:br>
            <a:r>
              <a:rPr lang="cs-CZ" sz="2800" dirty="0"/>
              <a:t>které se při artikulaci objevují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654DA82-5F46-4BC3-9ACA-36228A989883}"/>
              </a:ext>
            </a:extLst>
          </p:cNvPr>
          <p:cNvSpPr/>
          <p:nvPr/>
        </p:nvSpPr>
        <p:spPr>
          <a:xfrm>
            <a:off x="-1" y="-569"/>
            <a:ext cx="12192000" cy="1899821"/>
          </a:xfrm>
          <a:prstGeom prst="rect">
            <a:avLst/>
          </a:prstGeom>
          <a:solidFill>
            <a:srgbClr val="000000">
              <a:alpha val="76863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1CF7B19-1732-454C-8AB4-FAE9F9462292}"/>
              </a:ext>
            </a:extLst>
          </p:cNvPr>
          <p:cNvSpPr txBox="1"/>
          <p:nvPr/>
        </p:nvSpPr>
        <p:spPr>
          <a:xfrm>
            <a:off x="957578" y="533842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Autorka práce, Kačka Lišková, si dala za cíl zjistit, 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jak je to v ČZJ.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A3FDBEA-224F-4B48-971C-7781DB51E814}"/>
              </a:ext>
            </a:extLst>
          </p:cNvPr>
          <p:cNvSpPr txBox="1"/>
          <p:nvPr/>
        </p:nvSpPr>
        <p:spPr>
          <a:xfrm>
            <a:off x="957578" y="751440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Porovnávala u dvojic znaků jejich změny.</a:t>
            </a:r>
          </a:p>
        </p:txBody>
      </p:sp>
    </p:spTree>
    <p:extLst>
      <p:ext uri="{BB962C8B-B14F-4D97-AF65-F5344CB8AC3E}">
        <p14:creationId xmlns:p14="http://schemas.microsoft.com/office/powerpoint/2010/main" val="86541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0654DA82-5F46-4BC3-9ACA-36228A989883}"/>
              </a:ext>
            </a:extLst>
          </p:cNvPr>
          <p:cNvSpPr/>
          <p:nvPr/>
        </p:nvSpPr>
        <p:spPr>
          <a:xfrm>
            <a:off x="-1" y="-569"/>
            <a:ext cx="12192000" cy="1899821"/>
          </a:xfrm>
          <a:prstGeom prst="rect">
            <a:avLst/>
          </a:prstGeom>
          <a:solidFill>
            <a:srgbClr val="000000">
              <a:alpha val="76863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A3FDBEA-224F-4B48-971C-7781DB51E814}"/>
              </a:ext>
            </a:extLst>
          </p:cNvPr>
          <p:cNvSpPr txBox="1"/>
          <p:nvPr/>
        </p:nvSpPr>
        <p:spPr>
          <a:xfrm>
            <a:off x="957578" y="751440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Zde jsou dvojice. 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80D0633-4693-4E03-BCC7-097CCA89E2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012" y="2651261"/>
            <a:ext cx="2941575" cy="3048264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72CA7960-7333-4498-ABE6-154DEC9C5C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651261"/>
            <a:ext cx="2892153" cy="3048264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C5FCCB40-9DE0-41CC-98AF-6CCFA9BBA055}"/>
              </a:ext>
            </a:extLst>
          </p:cNvPr>
          <p:cNvSpPr txBox="1"/>
          <p:nvPr/>
        </p:nvSpPr>
        <p:spPr>
          <a:xfrm>
            <a:off x="1028698" y="721676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Čerpala ze zahraničních prací + upravovala atd…</a:t>
            </a:r>
          </a:p>
        </p:txBody>
      </p:sp>
    </p:spTree>
    <p:extLst>
      <p:ext uri="{BB962C8B-B14F-4D97-AF65-F5344CB8AC3E}">
        <p14:creationId xmlns:p14="http://schemas.microsoft.com/office/powerpoint/2010/main" val="364163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4" grpId="0"/>
      <p:bldP spid="1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815BB-F2AB-4F02-8ACE-A5CA195BB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436" y="2169450"/>
            <a:ext cx="7731125" cy="662527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 konkrétně sledovala?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58782EE-7F60-4E3E-8543-C3757208BE55}"/>
              </a:ext>
            </a:extLst>
          </p:cNvPr>
          <p:cNvSpPr/>
          <p:nvPr/>
        </p:nvSpPr>
        <p:spPr>
          <a:xfrm>
            <a:off x="-1" y="-569"/>
            <a:ext cx="12192000" cy="1899821"/>
          </a:xfrm>
          <a:prstGeom prst="rect">
            <a:avLst/>
          </a:prstGeom>
          <a:solidFill>
            <a:srgbClr val="000000">
              <a:alpha val="76863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EF19454-615D-4C12-8067-86AA20531FEE}"/>
              </a:ext>
            </a:extLst>
          </p:cNvPr>
          <p:cNvSpPr txBox="1"/>
          <p:nvPr/>
        </p:nvSpPr>
        <p:spPr>
          <a:xfrm>
            <a:off x="1461194" y="3559801"/>
            <a:ext cx="2401409" cy="39138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doba trvání artikulace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28B641B-C13C-4CDA-8042-A9076BAD35A1}"/>
              </a:ext>
            </a:extLst>
          </p:cNvPr>
          <p:cNvSpPr txBox="1"/>
          <p:nvPr/>
        </p:nvSpPr>
        <p:spPr>
          <a:xfrm>
            <a:off x="5934722" y="4967297"/>
            <a:ext cx="1700074" cy="3847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 pohybu</a:t>
            </a:r>
            <a:endParaRPr lang="cs-CZ" sz="19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D9D26BC9-4E2D-4323-9292-875538C5CA98}"/>
              </a:ext>
            </a:extLst>
          </p:cNvPr>
          <p:cNvSpPr txBox="1"/>
          <p:nvPr/>
        </p:nvSpPr>
        <p:spPr>
          <a:xfrm>
            <a:off x="5504972" y="4026024"/>
            <a:ext cx="1961148" cy="3847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frekvence pohybu</a:t>
            </a:r>
            <a:endParaRPr lang="cs-CZ" sz="19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B1836269-6F3E-4A5D-95C4-8A5CC9CDDA05}"/>
              </a:ext>
            </a:extLst>
          </p:cNvPr>
          <p:cNvSpPr txBox="1"/>
          <p:nvPr/>
        </p:nvSpPr>
        <p:spPr>
          <a:xfrm>
            <a:off x="9095174" y="3879830"/>
            <a:ext cx="1415987" cy="6771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mluvní komponent</a:t>
            </a:r>
            <a:endParaRPr lang="cs-CZ" sz="19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26E8E535-E0CC-4413-81A0-84D46543C58E}"/>
              </a:ext>
            </a:extLst>
          </p:cNvPr>
          <p:cNvSpPr txBox="1"/>
          <p:nvPr/>
        </p:nvSpPr>
        <p:spPr>
          <a:xfrm>
            <a:off x="2120579" y="4679014"/>
            <a:ext cx="2766931" cy="38472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juxtapozice znaků</a:t>
            </a:r>
            <a:endParaRPr lang="cs-CZ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1FA723AE-644C-4766-B6C1-0B73A1F93017}"/>
              </a:ext>
            </a:extLst>
          </p:cNvPr>
          <p:cNvSpPr txBox="1"/>
          <p:nvPr/>
        </p:nvSpPr>
        <p:spPr>
          <a:xfrm>
            <a:off x="2120579" y="361266"/>
            <a:ext cx="78409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Podrobnější informace k dvojicím apod. najdete v té původní práci. 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7A01D80E-6761-4769-9ADD-DDA2C3B6F231}"/>
              </a:ext>
            </a:extLst>
          </p:cNvPr>
          <p:cNvSpPr txBox="1"/>
          <p:nvPr/>
        </p:nvSpPr>
        <p:spPr>
          <a:xfrm>
            <a:off x="1962185" y="678934"/>
            <a:ext cx="7840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Sledovala u nich všechny tyto parametry. 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4EF69F13-5077-4A09-BE8B-24D4BDD8104F}"/>
              </a:ext>
            </a:extLst>
          </p:cNvPr>
          <p:cNvSpPr txBox="1"/>
          <p:nvPr/>
        </p:nvSpPr>
        <p:spPr>
          <a:xfrm>
            <a:off x="2175507" y="305653"/>
            <a:ext cx="78409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Jak k nim přišla? Prozkoumala všechny zahraniční výzkumy, které na toto téma byly provedeny, a vytáhla z nich to, co se v různých ZJ objevovalo. Vše se pak rozhodla pozorovat u ČZJ.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1602F508-6C0B-45E1-9C56-7767DC8DF8AF}"/>
              </a:ext>
            </a:extLst>
          </p:cNvPr>
          <p:cNvSpPr txBox="1"/>
          <p:nvPr/>
        </p:nvSpPr>
        <p:spPr>
          <a:xfrm>
            <a:off x="1981984" y="327976"/>
            <a:ext cx="78409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Vše je asi jasné. U té juxtapozice se ukazovalo například, že před či po znacích označujících děje mohou být </a:t>
            </a:r>
            <a:r>
              <a:rPr lang="cs-CZ" sz="2400" dirty="0" err="1">
                <a:solidFill>
                  <a:schemeClr val="bg1"/>
                </a:solidFill>
              </a:rPr>
              <a:t>juxtaponovány</a:t>
            </a:r>
            <a:r>
              <a:rPr lang="cs-CZ" sz="2400" dirty="0">
                <a:solidFill>
                  <a:schemeClr val="bg1"/>
                </a:solidFill>
              </a:rPr>
              <a:t> znaky označující substance,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796B85A2-8C48-4EC9-AE4F-76CA185BC485}"/>
              </a:ext>
            </a:extLst>
          </p:cNvPr>
          <p:cNvSpPr txBox="1"/>
          <p:nvPr/>
        </p:nvSpPr>
        <p:spPr>
          <a:xfrm>
            <a:off x="2080981" y="563913"/>
            <a:ext cx="78409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zatímco znaky označující substance jsou většinou artikulovány samostatně.</a:t>
            </a:r>
            <a:endParaRPr lang="cs-CZ" sz="2400" dirty="0"/>
          </a:p>
        </p:txBody>
      </p:sp>
      <p:sp>
        <p:nvSpPr>
          <p:cNvPr id="27" name="TextovéPole 26">
            <a:extLst>
              <a:ext uri="{FF2B5EF4-FFF2-40B4-BE49-F238E27FC236}">
                <a16:creationId xmlns:a16="http://schemas.microsoft.com/office/drawing/2014/main" id="{BB13E95A-E923-46DF-8C8B-BB3BC2B8D91B}"/>
              </a:ext>
            </a:extLst>
          </p:cNvPr>
          <p:cNvSpPr txBox="1"/>
          <p:nvPr/>
        </p:nvSpPr>
        <p:spPr>
          <a:xfrm>
            <a:off x="2309636" y="563913"/>
            <a:ext cx="78409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Způsob pohybu – tím je myšleno to, zda je pohyb opakovaný, či jednoduchý apod.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1752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15" grpId="0" animBg="1"/>
      <p:bldP spid="17" grpId="0" animBg="1"/>
      <p:bldP spid="18" grpId="0"/>
      <p:bldP spid="18" grpId="1"/>
      <p:bldP spid="19" grpId="0"/>
      <p:bldP spid="19" grpId="1"/>
      <p:bldP spid="20" grpId="0"/>
      <p:bldP spid="20" grpId="1"/>
      <p:bldP spid="23" grpId="0"/>
      <p:bldP spid="23" grpId="1"/>
      <p:bldP spid="26" grpId="0"/>
      <p:bldP spid="26" grpId="1"/>
      <p:bldP spid="27" grpId="0"/>
      <p:bldP spid="2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815BB-F2AB-4F02-8ACE-A5CA195BB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436" y="3172627"/>
            <a:ext cx="7731125" cy="11874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 se ukázalo?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B225F34-5EBC-4872-A879-340F478D07F7}"/>
              </a:ext>
            </a:extLst>
          </p:cNvPr>
          <p:cNvSpPr/>
          <p:nvPr/>
        </p:nvSpPr>
        <p:spPr>
          <a:xfrm>
            <a:off x="0" y="0"/>
            <a:ext cx="12192000" cy="1899821"/>
          </a:xfrm>
          <a:prstGeom prst="rect">
            <a:avLst/>
          </a:prstGeom>
          <a:solidFill>
            <a:srgbClr val="000000">
              <a:alpha val="76863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25140F4-E1D4-4211-AD48-A849B247C336}"/>
              </a:ext>
            </a:extLst>
          </p:cNvPr>
          <p:cNvSpPr txBox="1"/>
          <p:nvPr/>
        </p:nvSpPr>
        <p:spPr>
          <a:xfrm>
            <a:off x="778961" y="534411"/>
            <a:ext cx="10276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Dohromady nakonec analyzovala 309 znaků označujících substance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a 307 znaků označujících děje (15 respondentů).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A149303-2901-4ED5-8311-6BAEF886246C}"/>
              </a:ext>
            </a:extLst>
          </p:cNvPr>
          <p:cNvSpPr txBox="1"/>
          <p:nvPr/>
        </p:nvSpPr>
        <p:spPr>
          <a:xfrm>
            <a:off x="957578" y="719076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A jak to vlastně dopadlo?</a:t>
            </a:r>
          </a:p>
        </p:txBody>
      </p:sp>
    </p:spTree>
    <p:extLst>
      <p:ext uri="{BB962C8B-B14F-4D97-AF65-F5344CB8AC3E}">
        <p14:creationId xmlns:p14="http://schemas.microsoft.com/office/powerpoint/2010/main" val="266749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9815BB-F2AB-4F02-8ACE-A5CA195BB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435" y="2176739"/>
            <a:ext cx="7731125" cy="60248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PŘÍTOMNOST MLUVNÍCH KOMPONENTŮ</a:t>
            </a:r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CED4ACFB-6E94-4B5B-8467-AF34B6E9C8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0998513"/>
              </p:ext>
            </p:extLst>
          </p:nvPr>
        </p:nvGraphicFramePr>
        <p:xfrm>
          <a:off x="778961" y="3220413"/>
          <a:ext cx="4793227" cy="2916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Obdélník 9">
            <a:extLst>
              <a:ext uri="{FF2B5EF4-FFF2-40B4-BE49-F238E27FC236}">
                <a16:creationId xmlns:a16="http://schemas.microsoft.com/office/drawing/2014/main" id="{914E1B71-ACF6-41C2-8A69-AE7C96FFC833}"/>
              </a:ext>
            </a:extLst>
          </p:cNvPr>
          <p:cNvSpPr/>
          <p:nvPr/>
        </p:nvSpPr>
        <p:spPr>
          <a:xfrm>
            <a:off x="0" y="0"/>
            <a:ext cx="12192000" cy="1899821"/>
          </a:xfrm>
          <a:prstGeom prst="rect">
            <a:avLst/>
          </a:prstGeom>
          <a:solidFill>
            <a:srgbClr val="000000">
              <a:alpha val="76863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8B045EB-5675-499C-8ED1-B80C71E650B3}"/>
              </a:ext>
            </a:extLst>
          </p:cNvPr>
          <p:cNvSpPr txBox="1"/>
          <p:nvPr/>
        </p:nvSpPr>
        <p:spPr>
          <a:xfrm>
            <a:off x="778961" y="534411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Začneme přítomnosti mluvních komponentů.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3D0D912-1BC3-481F-898F-CEA17083625C}"/>
              </a:ext>
            </a:extLst>
          </p:cNvPr>
          <p:cNvSpPr txBox="1"/>
          <p:nvPr/>
        </p:nvSpPr>
        <p:spPr>
          <a:xfrm>
            <a:off x="957577" y="894386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Ukázalo se, že v ČZJ se mluvní komponenty vyskytují více u substancí (78%).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1C884CD-FF93-44AB-ACDD-642738235F48}"/>
              </a:ext>
            </a:extLst>
          </p:cNvPr>
          <p:cNvSpPr txBox="1"/>
          <p:nvPr/>
        </p:nvSpPr>
        <p:spPr>
          <a:xfrm>
            <a:off x="957577" y="406917"/>
            <a:ext cx="10276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Grafy v práci nebyly, jakékoli chyby tedy jdou na hlavu</a:t>
            </a:r>
            <a:br>
              <a:rPr lang="cs-CZ" sz="2400" dirty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studentky Holubové. Byly vytvořeny pouze pro dnešní účely, aby to bylo přehlednější.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C0BA6163-266B-4E8C-BCF5-EB262ED7F761}"/>
              </a:ext>
            </a:extLst>
          </p:cNvPr>
          <p:cNvSpPr txBox="1"/>
          <p:nvPr/>
        </p:nvSpPr>
        <p:spPr>
          <a:xfrm>
            <a:off x="1109977" y="559317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Podrobnější informace najdete v práci.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29696304-911D-4C60-BE44-BD4CF15BE495}"/>
              </a:ext>
            </a:extLst>
          </p:cNvPr>
          <p:cNvSpPr txBox="1"/>
          <p:nvPr/>
        </p:nvSpPr>
        <p:spPr>
          <a:xfrm>
            <a:off x="1181553" y="733751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Zde jen pro porovnání výsledky u </a:t>
            </a:r>
            <a:r>
              <a:rPr lang="cs-CZ" sz="2400" dirty="0" err="1">
                <a:solidFill>
                  <a:schemeClr val="bg1"/>
                </a:solidFill>
              </a:rPr>
              <a:t>auslanu</a:t>
            </a:r>
            <a:r>
              <a:rPr lang="cs-CZ" sz="24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E6053F6-F4B7-44F6-BF38-8784E6BA8128}"/>
              </a:ext>
            </a:extLst>
          </p:cNvPr>
          <p:cNvSpPr txBox="1"/>
          <p:nvPr/>
        </p:nvSpPr>
        <p:spPr>
          <a:xfrm>
            <a:off x="1324381" y="680687"/>
            <a:ext cx="10276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bg1"/>
                </a:solidFill>
              </a:rPr>
              <a:t>Víceméně je to podobné.</a:t>
            </a:r>
          </a:p>
        </p:txBody>
      </p:sp>
      <p:graphicFrame>
        <p:nvGraphicFramePr>
          <p:cNvPr id="17" name="Graf 16">
            <a:extLst>
              <a:ext uri="{FF2B5EF4-FFF2-40B4-BE49-F238E27FC236}">
                <a16:creationId xmlns:a16="http://schemas.microsoft.com/office/drawing/2014/main" id="{A441A043-78F3-4D54-BA9B-FCF0B4052B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9416531"/>
              </p:ext>
            </p:extLst>
          </p:nvPr>
        </p:nvGraphicFramePr>
        <p:xfrm>
          <a:off x="6248396" y="3220413"/>
          <a:ext cx="4793227" cy="2956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946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013 -2.96296E-6 L -0.19987 -2.96296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Graphic spid="17" grpId="0">
        <p:bldAsOne/>
      </p:bldGraphic>
    </p:bldLst>
  </p:timing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397</TotalTime>
  <Words>1046</Words>
  <Application>Microsoft Office PowerPoint</Application>
  <PresentationFormat>Širokoúhlá obrazovka</PresentationFormat>
  <Paragraphs>105</Paragraphs>
  <Slides>15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Dubai</vt:lpstr>
      <vt:lpstr>Gill Sans MT</vt:lpstr>
      <vt:lpstr>palanquinmedium</vt:lpstr>
      <vt:lpstr>Balík</vt:lpstr>
      <vt:lpstr>Rozlišování substantiv a sloves v českém znakovém jazyce (Lišková, 2019)</vt:lpstr>
      <vt:lpstr>SUBSTANTIVum</vt:lpstr>
      <vt:lpstr>různé mechanismy rozlišování</vt:lpstr>
      <vt:lpstr>rozlišování v čzj? </vt:lpstr>
      <vt:lpstr>rozlišování v čzj? </vt:lpstr>
      <vt:lpstr>Prezentace aplikace PowerPoint</vt:lpstr>
      <vt:lpstr>Co konkrétně sledovala?</vt:lpstr>
      <vt:lpstr>Co se ukázalo?</vt:lpstr>
      <vt:lpstr>PŘÍTOMNOST MLUVNÍCH KOMPONENTŮ</vt:lpstr>
      <vt:lpstr>juxtapozice</vt:lpstr>
      <vt:lpstr>Způsob a frekvence pohybu</vt:lpstr>
      <vt:lpstr>relativní délka pohybu</vt:lpstr>
      <vt:lpstr>Co bychom mohli říct na závěr?</vt:lpstr>
      <vt:lpstr>otázka k zamyšlení na dlouhé zimní večery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Rozlišování substantiv a sloves v českém znakovém jazyce (Lišková, 2019)</dc:title>
  <dc:creator>Kateřina Holubová</dc:creator>
  <cp:lastModifiedBy>FFUK</cp:lastModifiedBy>
  <cp:revision>28</cp:revision>
  <dcterms:created xsi:type="dcterms:W3CDTF">2020-12-01T22:35:44Z</dcterms:created>
  <dcterms:modified xsi:type="dcterms:W3CDTF">2020-12-16T06:53:51Z</dcterms:modified>
</cp:coreProperties>
</file>