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23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11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20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61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45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31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6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6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08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2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1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C86C-E7B7-43FA-B7B8-F44C2B255E76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2C97-ABD6-49E5-86FF-CF3C3C7DA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64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d.publicbroadcasting.net/p/shared/npr/styles/x_large/nprshared/201805/24045493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4727" y="365126"/>
            <a:ext cx="11868727" cy="678584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Birth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Modern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Poetry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Introduction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183" y="1043710"/>
            <a:ext cx="9833382" cy="58835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Modern poetry is distinguished by </a:t>
            </a:r>
            <a:r>
              <a:rPr lang="en-GB" sz="2000" b="1" dirty="0" smtClean="0"/>
              <a:t>a paradoxical connection of universalism and subjectivity. The more wide-ranging</a:t>
            </a:r>
            <a:r>
              <a:rPr lang="en-GB" sz="2000" dirty="0" smtClean="0"/>
              <a:t> the projects of modern literature and philosophy, </a:t>
            </a:r>
            <a:r>
              <a:rPr lang="en-GB" sz="2000" b="1" dirty="0" smtClean="0"/>
              <a:t>the greater the role of subjective consciousness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The individual self</a:t>
            </a:r>
            <a:r>
              <a:rPr lang="en-GB" sz="2000" dirty="0" smtClean="0"/>
              <a:t> of the author, reader or hero </a:t>
            </a:r>
            <a:r>
              <a:rPr lang="en-GB" sz="2000" b="1" dirty="0" smtClean="0"/>
              <a:t>always remains in focus, although it is displaced</a:t>
            </a:r>
            <a:r>
              <a:rPr lang="en-GB" sz="2000" dirty="0" smtClean="0"/>
              <a:t> by </a:t>
            </a:r>
            <a:r>
              <a:rPr lang="en-GB" sz="2000" b="1" dirty="0" smtClean="0"/>
              <a:t>the fragmentation of experience or language experiments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The boundaries between Romanticism and modern art are difficult to trace. </a:t>
            </a:r>
            <a:r>
              <a:rPr lang="en-GB" sz="2000" dirty="0" smtClean="0"/>
              <a:t>Both </a:t>
            </a:r>
            <a:r>
              <a:rPr lang="en-GB" sz="2000" b="1" dirty="0" smtClean="0"/>
              <a:t>Walt Whitman and Emily Dickinson</a:t>
            </a:r>
            <a:r>
              <a:rPr lang="en-GB" sz="2000" dirty="0" smtClean="0"/>
              <a:t> often </a:t>
            </a:r>
            <a:r>
              <a:rPr lang="en-GB" sz="2000" b="1" dirty="0" smtClean="0"/>
              <a:t>relate to the authors of European and American Romanticism and even earlier stages</a:t>
            </a:r>
            <a:r>
              <a:rPr lang="en-GB" sz="2000" dirty="0" smtClean="0"/>
              <a:t> of literature (Coleridge, Byron and Emerson</a:t>
            </a:r>
            <a:r>
              <a:rPr lang="cs-CZ" sz="2000" dirty="0" smtClean="0"/>
              <a:t>,</a:t>
            </a:r>
            <a:r>
              <a:rPr lang="en-GB" sz="2000" dirty="0" smtClean="0"/>
              <a:t> in the case of Whitman; Puritan tradition, </a:t>
            </a:r>
            <a:r>
              <a:rPr lang="cs-CZ" sz="2000" dirty="0" err="1" smtClean="0"/>
              <a:t>Wordsworth</a:t>
            </a:r>
            <a:r>
              <a:rPr lang="cs-CZ" sz="2000" dirty="0" smtClean="0"/>
              <a:t>, </a:t>
            </a:r>
            <a:r>
              <a:rPr lang="en-GB" sz="2000" dirty="0" smtClean="0"/>
              <a:t>Coleridge </a:t>
            </a:r>
            <a:r>
              <a:rPr lang="en-GB" sz="2000" dirty="0" smtClean="0"/>
              <a:t>and Keats</a:t>
            </a:r>
            <a:r>
              <a:rPr lang="cs-CZ" sz="2000" dirty="0" smtClean="0"/>
              <a:t>,</a:t>
            </a:r>
            <a:r>
              <a:rPr lang="en-GB" sz="2000" dirty="0" smtClean="0"/>
              <a:t> in the case of Dickinson).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Whitman follows Emerson </a:t>
            </a:r>
            <a:r>
              <a:rPr lang="en-GB" sz="2000" dirty="0" smtClean="0"/>
              <a:t>in articulating </a:t>
            </a:r>
            <a:r>
              <a:rPr lang="en-GB" sz="2000" b="1" dirty="0" smtClean="0"/>
              <a:t>the relationship of the individual consciousness to the larger whole</a:t>
            </a:r>
            <a:r>
              <a:rPr lang="en-GB" sz="2000" dirty="0" smtClean="0"/>
              <a:t> (all Americans, the universe, the supreme being – Whitman calls God “</a:t>
            </a:r>
            <a:r>
              <a:rPr lang="en-GB" sz="2000" dirty="0" err="1" smtClean="0"/>
              <a:t>Camerado</a:t>
            </a:r>
            <a:r>
              <a:rPr lang="en-GB" sz="2000" dirty="0" smtClean="0"/>
              <a:t>”) and </a:t>
            </a:r>
            <a:r>
              <a:rPr lang="en-GB" sz="2000" b="1" dirty="0" smtClean="0"/>
              <a:t>expanding small details into universal images</a:t>
            </a:r>
            <a:r>
              <a:rPr lang="en-GB" sz="2000" dirty="0" smtClean="0"/>
              <a:t> or </a:t>
            </a:r>
            <a:r>
              <a:rPr lang="en-GB" sz="2000" b="1" dirty="0" smtClean="0"/>
              <a:t>everyday experiences into metaphysical symbols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In contrast to Whitman, Dickinson‘s poetry is characterized by </a:t>
            </a:r>
            <a:r>
              <a:rPr lang="en-GB" sz="2000" b="1" dirty="0" smtClean="0"/>
              <a:t>the condensation of meaning</a:t>
            </a:r>
            <a:r>
              <a:rPr lang="en-GB" sz="2000" dirty="0" smtClean="0"/>
              <a:t>, opening space for </a:t>
            </a:r>
            <a:r>
              <a:rPr lang="en-GB" sz="2000" b="1" dirty="0" smtClean="0"/>
              <a:t>the play of figurative language.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Both these features will be demonstrated </a:t>
            </a:r>
            <a:r>
              <a:rPr lang="cs-CZ" sz="2000" dirty="0" smtClean="0"/>
              <a:t>o</a:t>
            </a:r>
            <a:r>
              <a:rPr lang="en-GB" sz="2000" dirty="0" smtClean="0"/>
              <a:t>n the subsequent slides and the following lecture on Dickinson</a:t>
            </a:r>
            <a:r>
              <a:rPr lang="cs-CZ" sz="2000" dirty="0" smtClean="0"/>
              <a:t>.</a:t>
            </a:r>
            <a:r>
              <a:rPr lang="en-GB" sz="20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/>
              <a:t>	</a:t>
            </a:r>
            <a:r>
              <a:rPr lang="cs-CZ" sz="1800" dirty="0" smtClean="0"/>
              <a:t>     </a:t>
            </a:r>
            <a:r>
              <a:rPr lang="en-GB" sz="1800" dirty="0" smtClean="0"/>
              <a:t>Top: Walt Whitman (1819-92) at about 50. Bottom: Emily Dickinson (1830-86) at about 20.</a:t>
            </a:r>
          </a:p>
          <a:p>
            <a:pPr marL="0" indent="0">
              <a:buNone/>
            </a:pPr>
            <a:endParaRPr lang="cs-CZ" sz="1200" dirty="0"/>
          </a:p>
        </p:txBody>
      </p:sp>
      <p:pic>
        <p:nvPicPr>
          <p:cNvPr id="6" name="Picture 2" descr="https://upload.wikimedia.org/wikipedia/commons/5/54/Whitman_at_about_fift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8478"/>
          <a:stretch/>
        </p:blipFill>
        <p:spPr bwMode="auto">
          <a:xfrm>
            <a:off x="10018109" y="966992"/>
            <a:ext cx="217388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American poet Emily Dickinson, circa 1850.">
            <a:hlinkClick r:id="rId3" tooltip="&quot;American poet Emily Dickinson, circa 1850.&quot;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4843" r="8375" b="5857"/>
          <a:stretch/>
        </p:blipFill>
        <p:spPr bwMode="auto">
          <a:xfrm>
            <a:off x="10000581" y="3666992"/>
            <a:ext cx="2208944" cy="3095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53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4656"/>
            <a:ext cx="10515600" cy="57265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Arial Black" panose="020B0A04020102020204" pitchFamily="34" charset="0"/>
              </a:rPr>
              <a:t>Walt Whitman, “A Passage to India”</a:t>
            </a:r>
            <a:r>
              <a:rPr lang="cs-CZ" sz="3600" b="1" dirty="0" smtClean="0">
                <a:latin typeface="Arial Black" panose="020B0A04020102020204" pitchFamily="34" charset="0"/>
              </a:rPr>
              <a:t> 8-9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738909"/>
            <a:ext cx="3778250" cy="61883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900" b="1" dirty="0" err="1" smtClean="0"/>
              <a:t>The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eighth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section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continues</a:t>
            </a:r>
            <a:r>
              <a:rPr lang="cs-CZ" sz="1900" b="1" dirty="0" smtClean="0"/>
              <a:t> to </a:t>
            </a:r>
            <a:r>
              <a:rPr lang="cs-CZ" sz="1900" b="1" dirty="0" err="1" smtClean="0"/>
              <a:t>describe</a:t>
            </a:r>
            <a:r>
              <a:rPr lang="cs-CZ" sz="1900" b="1" dirty="0" smtClean="0"/>
              <a:t> </a:t>
            </a:r>
            <a:r>
              <a:rPr lang="en-GB" sz="1900" b="1" dirty="0" smtClean="0"/>
              <a:t>the </a:t>
            </a:r>
            <a:r>
              <a:rPr lang="en-GB" sz="1900" b="1" dirty="0"/>
              <a:t>voyage of the soul</a:t>
            </a:r>
            <a:r>
              <a:rPr lang="en-GB" sz="1900" dirty="0"/>
              <a:t> which will be the process of finding </a:t>
            </a:r>
            <a:r>
              <a:rPr lang="en-GB" sz="1900" b="1" dirty="0"/>
              <a:t>a new identity – “thou actual Me</a:t>
            </a:r>
            <a:r>
              <a:rPr lang="en-GB" sz="1900" b="1" dirty="0" smtClean="0"/>
              <a:t>”.</a:t>
            </a:r>
            <a:r>
              <a:rPr lang="en-GB" sz="1900" b="1" dirty="0"/>
              <a:t> </a:t>
            </a:r>
            <a:endParaRPr lang="cs-CZ" sz="1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/>
              <a:t>The last, ninth section shows that this </a:t>
            </a:r>
            <a:r>
              <a:rPr lang="en-GB" sz="1900" b="1" dirty="0"/>
              <a:t>“passage to more than India”</a:t>
            </a:r>
            <a:r>
              <a:rPr lang="en-GB" sz="1900" dirty="0"/>
              <a:t>, finding “the secret of the earth and sky”, is the true</a:t>
            </a:r>
            <a:r>
              <a:rPr lang="en-GB" sz="1900" b="1" dirty="0"/>
              <a:t> </a:t>
            </a:r>
            <a:r>
              <a:rPr lang="en-GB" sz="1900" dirty="0"/>
              <a:t>meaning and aim of</a:t>
            </a:r>
            <a:r>
              <a:rPr lang="en-GB" sz="1900" b="1" dirty="0"/>
              <a:t> the new historical cycle which has been triggered by the globalization caused by technological process. </a:t>
            </a:r>
            <a:endParaRPr lang="cs-CZ" sz="19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b="1" dirty="0" smtClean="0"/>
              <a:t>America </a:t>
            </a:r>
            <a:r>
              <a:rPr lang="en-GB" sz="1900" b="1" dirty="0"/>
              <a:t>as a country and a culture has a specific role in this process: </a:t>
            </a:r>
            <a:r>
              <a:rPr lang="en-GB" sz="1900" dirty="0"/>
              <a:t>it is </a:t>
            </a:r>
            <a:r>
              <a:rPr lang="en-GB" sz="1900" dirty="0" smtClean="0"/>
              <a:t>n</a:t>
            </a:r>
            <a:r>
              <a:rPr lang="cs-CZ" sz="1900" dirty="0" smtClean="0"/>
              <a:t>o </a:t>
            </a:r>
            <a:r>
              <a:rPr lang="cs-CZ" sz="1900" dirty="0" err="1" smtClean="0"/>
              <a:t>mere</a:t>
            </a:r>
            <a:r>
              <a:rPr lang="cs-CZ" sz="1900" dirty="0" smtClean="0"/>
              <a:t> </a:t>
            </a:r>
            <a:r>
              <a:rPr lang="en-GB" sz="1900" dirty="0" smtClean="0"/>
              <a:t>place or</a:t>
            </a:r>
            <a:r>
              <a:rPr lang="cs-CZ" sz="1900" dirty="0" smtClean="0"/>
              <a:t> </a:t>
            </a:r>
            <a:r>
              <a:rPr lang="cs-CZ" sz="1900" dirty="0" err="1" smtClean="0"/>
              <a:t>land</a:t>
            </a:r>
            <a:r>
              <a:rPr lang="en-GB" sz="1900" dirty="0" smtClean="0"/>
              <a:t>, </a:t>
            </a:r>
            <a:r>
              <a:rPr lang="en-GB" sz="1900" dirty="0"/>
              <a:t>but</a:t>
            </a:r>
            <a:r>
              <a:rPr lang="en-GB" sz="1900" b="1" dirty="0"/>
              <a:t> the process of transformation during the global “passage” or the cycle of world history. </a:t>
            </a:r>
            <a:endParaRPr lang="cs-CZ" sz="19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b="1" dirty="0" smtClean="0"/>
              <a:t>The </a:t>
            </a:r>
            <a:r>
              <a:rPr lang="en-GB" sz="1900" b="1" dirty="0"/>
              <a:t>purpose of this transformation is a UNITY OF NATURE and HUMANS</a:t>
            </a:r>
            <a:r>
              <a:rPr lang="en-GB" sz="1900" dirty="0"/>
              <a:t>. This project of identity formation (“Passage to more than India!”) is in keeping with the thought of </a:t>
            </a:r>
            <a:r>
              <a:rPr lang="en-GB" sz="1900" b="1" dirty="0"/>
              <a:t>American Transcendentalism</a:t>
            </a:r>
            <a:r>
              <a:rPr lang="en-GB" sz="1900" dirty="0"/>
              <a:t>, especially R.W. Emerson, who had a great influence on Whitman.</a:t>
            </a:r>
            <a:endParaRPr lang="cs-CZ" sz="19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778250" y="738909"/>
          <a:ext cx="8561532" cy="72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844">
                  <a:extLst>
                    <a:ext uri="{9D8B030D-6E8A-4147-A177-3AD203B41FA5}">
                      <a16:colId xmlns:a16="http://schemas.microsoft.com/office/drawing/2014/main" val="366980502"/>
                    </a:ext>
                  </a:extLst>
                </a:gridCol>
                <a:gridCol w="2853844">
                  <a:extLst>
                    <a:ext uri="{9D8B030D-6E8A-4147-A177-3AD203B41FA5}">
                      <a16:colId xmlns:a16="http://schemas.microsoft.com/office/drawing/2014/main" val="3244041002"/>
                    </a:ext>
                  </a:extLst>
                </a:gridCol>
                <a:gridCol w="2853844">
                  <a:extLst>
                    <a:ext uri="{9D8B030D-6E8A-4147-A177-3AD203B41FA5}">
                      <a16:colId xmlns:a16="http://schemas.microsoft.com/office/drawing/2014/main" val="1161272180"/>
                    </a:ext>
                  </a:extLst>
                </a:gridCol>
              </a:tblGrid>
              <a:tr h="7269017">
                <a:tc>
                  <a:txBody>
                    <a:bodyPr/>
                    <a:lstStyle/>
                    <a:p>
                      <a:r>
                        <a:rPr lang="cs-CZ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we can wait no longer,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too take ship O soul,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Joyous we too launch out on trackless seas,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Fearless for unknown shores on waves of ecstasy to sail,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Amid the wafting winds, (thou pressing me to thee, I thee to me,  O soul,)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Caroling free, singing our song of God,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Chanting our chant of pleasant exploration.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laugh and many a kiss,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(Let others deprecate, let others weep for sin, remorse,</a:t>
                      </a:r>
                      <a:r>
                        <a:rPr lang="cs-CZ" sz="9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humiliation,)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soul thou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me, I thee.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 more than any priest O soul we too believe in God,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with the mystery of God we dare not dally.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soul thou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me, I thee,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 these seas or on the hills, or waking in the night,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Thoughts, silent thoughts, of Time and Space and Death, like </a:t>
                      </a:r>
                      <a:r>
                        <a:rPr lang="cs-CZ" sz="9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waters flowing,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Bear me indeed as through the regions infinite,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 air I breathe, whose ripples hear, lave me all over,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Bathe me O God in thee, mounting to thee,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and my soul to range in range of thee.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Thou transcendent,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Nameless, the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breath,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 of the light, shedding forth universes, thou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them,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 mightier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true, the good, the loving,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 moral, spiritual fountain—affection's source—thou reservoir,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 pensive soul of me—O thirst unsatisfied—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there?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haply for us somewhere there the Comrade perfect?)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 pulse—thou motive of the stars, suns, systems,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That, circling, move in order, safe, harmonious,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Athwart the shapeless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vastnesses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space,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should I think, how breathe a single breath, how speak, if,</a:t>
                      </a:r>
                      <a:r>
                        <a:rPr lang="cs-CZ" sz="95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out of myself,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could not launch, to those, superior universes?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Swiftly I shrivel at the thought of God,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Nature and its wonders, Time and Space and Death,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that I, turning, call to thee O soul, thou actual Me,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lo, thou gently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orbs,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smilest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content at Death,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swellest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full the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vastnesses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Space.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 stars or suns,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Bounding O soul thou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journeyest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forth;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love than thine and ours could wider amplify?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aspirations, wishes,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outvie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thine and ours O soul?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dreams of the ideal? what plans of purity, perfection, strength?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cheerful willingness for others' sake to give up all?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others' sake to suffer all?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Reckoning ahead O soul, when thou, the time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seas all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capes, the voyage done,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Surrounded,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God,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yieldest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aim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attain'd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friendship, love complete, the Elder Brother found,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Younger melts in fondness in his arms.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more than India!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thy wings plumed indeed for such far flights?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soul,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thou indeed on voyages like those?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Disportest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thou on waters such as those?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Soundest below the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Sanscrit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Vedas?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 have thy bent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unleash'd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you, your shores, ye aged fierce enigmas!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you, to mastership of you, ye strangling problems!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You,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strew'd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the wrecks of skeletons, that, living, never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reach'd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you. 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more than India!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secret of the earth and sky!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you O waters of the sea! O winding creeks and rivers!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you O woods and fields! of you strong mountains of my land!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you O prairies! of you gray rocks!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morning red! O clouds! O rain and snows!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day and night, passage to you!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sun and moon and all you stars! Sirius and Jupiter!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you!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Passage, immediate passage! the blood burns in my veins!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Away O soul! hoist instantly the anchor!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 the hawsers—haul out—shake out every sail!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we not stood here like trees in the ground long enough?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we not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grovel'd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here long enough, eating and drinking like mere brutes? 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we not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darken'd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dazed ourselves with books long enough?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 forth—steer for the deep waters only,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Reckless O soul, exploring, I with thee, and thou with me,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we are bound where mariner has not yet dared to go,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we will risk the ship, ourselves and all.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my brave soul!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farther </a:t>
                      </a:r>
                      <a:r>
                        <a:rPr lang="en-US" sz="95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farther</a:t>
                      </a:r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sail!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daring joy, but safe! are they not all the seas of God?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farther, farther, farther sail!</a:t>
                      </a:r>
                      <a:endParaRPr lang="cs-CZ" sz="95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9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89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5221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Walt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Whitman</a:t>
            </a:r>
            <a:r>
              <a:rPr lang="cs-CZ" sz="3600" dirty="0" smtClean="0">
                <a:latin typeface="Arial Black" panose="020B0A04020102020204" pitchFamily="34" charset="0"/>
              </a:rPr>
              <a:t> (1819-92): </a:t>
            </a:r>
            <a:r>
              <a:rPr lang="cs-CZ" sz="3600" dirty="0" err="1" smtClean="0">
                <a:latin typeface="Arial Black" panose="020B0A04020102020204" pitchFamily="34" charset="0"/>
              </a:rPr>
              <a:t>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Introduction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838" y="719191"/>
            <a:ext cx="9360525" cy="60412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Whitman was </a:t>
            </a:r>
            <a:r>
              <a:rPr lang="en-GB" sz="2000" b="1" dirty="0" smtClean="0"/>
              <a:t>born on a farm in Long Island</a:t>
            </a:r>
            <a:r>
              <a:rPr lang="en-GB" sz="2000" dirty="0" smtClean="0"/>
              <a:t>, but his family soon moved to the growing city of </a:t>
            </a:r>
            <a:r>
              <a:rPr lang="en-GB" sz="2000" b="1" dirty="0" smtClean="0"/>
              <a:t>Brooklyn </a:t>
            </a:r>
            <a:r>
              <a:rPr lang="en-GB" sz="2000" dirty="0" smtClean="0"/>
              <a:t>(now part of N.Y.C.), where his father worked as a carpenter.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He had </a:t>
            </a:r>
            <a:r>
              <a:rPr lang="en-GB" sz="2000" b="1" dirty="0" smtClean="0"/>
              <a:t>little regular school education</a:t>
            </a:r>
            <a:r>
              <a:rPr lang="en-GB" sz="2000" dirty="0" smtClean="0"/>
              <a:t> and soon started to work as an office boy.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Later he became a printer and a </a:t>
            </a:r>
            <a:r>
              <a:rPr lang="en-GB" sz="2000" b="1" dirty="0" smtClean="0"/>
              <a:t>journalist, </a:t>
            </a:r>
            <a:r>
              <a:rPr lang="en-GB" sz="2000" dirty="0" smtClean="0"/>
              <a:t>and </a:t>
            </a:r>
            <a:r>
              <a:rPr lang="en-GB" sz="2000" b="1" dirty="0" smtClean="0"/>
              <a:t>worked for a number of local papers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Before his twenty-third year he was appointed </a:t>
            </a:r>
            <a:r>
              <a:rPr lang="en-GB" sz="2000" b="1" dirty="0" smtClean="0"/>
              <a:t>editor of </a:t>
            </a:r>
            <a:r>
              <a:rPr lang="cs-CZ" sz="2000" b="1" dirty="0" smtClean="0"/>
              <a:t>a </a:t>
            </a:r>
            <a:r>
              <a:rPr lang="en-GB" sz="2000" b="1" dirty="0" smtClean="0"/>
              <a:t>Manhattan </a:t>
            </a:r>
            <a:r>
              <a:rPr lang="en-GB" sz="2000" b="1" dirty="0" smtClean="0"/>
              <a:t>daily called </a:t>
            </a:r>
            <a:r>
              <a:rPr lang="en-GB" sz="2000" b="1" i="1" dirty="0" smtClean="0"/>
              <a:t>Aurora</a:t>
            </a:r>
            <a:r>
              <a:rPr lang="en-GB" sz="2000" i="1" dirty="0" smtClean="0"/>
              <a:t> </a:t>
            </a:r>
            <a:r>
              <a:rPr lang="en-GB" sz="2000" dirty="0" smtClean="0"/>
              <a:t>and later (1846-8) he was </a:t>
            </a:r>
            <a:r>
              <a:rPr lang="en-GB" sz="2000" b="1" dirty="0" smtClean="0"/>
              <a:t>editor of the </a:t>
            </a:r>
            <a:r>
              <a:rPr lang="en-GB" sz="2000" b="1" i="1" dirty="0" smtClean="0"/>
              <a:t>Brooklyn Eagle.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From his youth Whitman was </a:t>
            </a:r>
            <a:r>
              <a:rPr lang="en-GB" sz="2000" b="1" dirty="0" smtClean="0"/>
              <a:t>attacked for his homosexuality</a:t>
            </a:r>
            <a:r>
              <a:rPr lang="en-GB" sz="2000" dirty="0" smtClean="0"/>
              <a:t> (one of the first attacks was launched by the Reverend Rufus Griswold, who also created the myth of E.A. Poe as a drunk and immoral </a:t>
            </a:r>
            <a:r>
              <a:rPr lang="en-GB" sz="2000" dirty="0" smtClean="0"/>
              <a:t>artist</a:t>
            </a:r>
            <a:r>
              <a:rPr lang="cs-CZ" sz="2000" dirty="0" smtClean="0"/>
              <a:t>)</a:t>
            </a:r>
            <a:r>
              <a:rPr lang="en-GB" sz="2000" dirty="0" smtClean="0"/>
              <a:t>. </a:t>
            </a:r>
            <a:r>
              <a:rPr lang="en-GB" sz="2000" b="1" dirty="0" smtClean="0"/>
              <a:t>Whitman defended himself </a:t>
            </a:r>
            <a:r>
              <a:rPr lang="en-GB" sz="2000" dirty="0" smtClean="0"/>
              <a:t>pointing out </a:t>
            </a:r>
            <a:r>
              <a:rPr lang="en-GB" sz="2000" b="1" dirty="0" smtClean="0"/>
              <a:t>the importance of gay friendships in </a:t>
            </a:r>
            <a:r>
              <a:rPr lang="en-GB" sz="2000" b="1" dirty="0" smtClean="0"/>
              <a:t>Athenian </a:t>
            </a:r>
            <a:r>
              <a:rPr lang="en-GB" sz="2000" b="1" dirty="0" smtClean="0"/>
              <a:t>democracy.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In 1848 </a:t>
            </a:r>
            <a:r>
              <a:rPr lang="en-GB" sz="2000" dirty="0" smtClean="0"/>
              <a:t>Whitman was</a:t>
            </a:r>
            <a:r>
              <a:rPr lang="en-GB" sz="2000" b="1" dirty="0" smtClean="0"/>
              <a:t> a delegate of the founding convention of the anti-slavery Free Soil Party</a:t>
            </a:r>
            <a:r>
              <a:rPr lang="en-GB" sz="2000" dirty="0" smtClean="0"/>
              <a:t>, which </a:t>
            </a:r>
            <a:r>
              <a:rPr lang="en-GB" sz="2000" b="1" dirty="0" smtClean="0"/>
              <a:t>seceded from the Democratic Party in protest against pro-slavery attitudes</a:t>
            </a:r>
            <a:r>
              <a:rPr lang="en-GB" sz="2000" dirty="0" smtClean="0"/>
              <a:t> of a part of its membership.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He also became convinced that </a:t>
            </a:r>
            <a:r>
              <a:rPr lang="en-GB" sz="2000" b="1" dirty="0" smtClean="0"/>
              <a:t>the Mexican War</a:t>
            </a:r>
            <a:r>
              <a:rPr lang="en-GB" sz="2000" dirty="0" smtClean="0"/>
              <a:t> had been </a:t>
            </a:r>
            <a:r>
              <a:rPr lang="en-GB" sz="2000" b="1" dirty="0" smtClean="0"/>
              <a:t>the beginning of “the irrepressible conflict”</a:t>
            </a:r>
            <a:r>
              <a:rPr lang="en-GB" sz="2000" dirty="0" smtClean="0"/>
              <a:t> threatening the stability of the whole country. </a:t>
            </a:r>
          </a:p>
          <a:p>
            <a:pPr marL="230400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This awareness also influenced </a:t>
            </a:r>
            <a:r>
              <a:rPr lang="en-GB" sz="2000" b="1" dirty="0" smtClean="0"/>
              <a:t>the experimental poem he had been writing since 1847 and made him think of addressing all Americans. </a:t>
            </a:r>
            <a:r>
              <a:rPr lang="en-GB" sz="2000" dirty="0" smtClean="0"/>
              <a:t>During the long years of work on the poem </a:t>
            </a:r>
            <a:r>
              <a:rPr lang="en-GB" sz="2000" b="1" dirty="0" smtClean="0"/>
              <a:t>Whitman gave up his journalistic career</a:t>
            </a:r>
            <a:r>
              <a:rPr lang="en-GB" sz="2000" dirty="0" smtClean="0"/>
              <a:t> and went to live with his parents in Brooklyn. He earned his living as a part-time carpenter.</a:t>
            </a:r>
            <a:endParaRPr lang="en-GB" sz="2000" dirty="0"/>
          </a:p>
        </p:txBody>
      </p:sp>
      <p:pic>
        <p:nvPicPr>
          <p:cNvPr id="5" name="Zástupný symbol pro obsah 4" descr="https://upload.wikimedia.org/wikipedia/commons/e/ed/Marriage_of_the_Free_Soil_and_Liberty_parties_LCCN2003674557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t="12072" r="35401" b="17781"/>
          <a:stretch/>
        </p:blipFill>
        <p:spPr bwMode="auto">
          <a:xfrm>
            <a:off x="9504363" y="945222"/>
            <a:ext cx="2687637" cy="4178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361545" y="5123355"/>
            <a:ext cx="28304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i="1" dirty="0" err="1" smtClean="0"/>
              <a:t>Marriage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Soil</a:t>
            </a:r>
            <a:r>
              <a:rPr lang="cs-CZ" i="1" dirty="0" smtClean="0"/>
              <a:t> </a:t>
            </a:r>
          </a:p>
          <a:p>
            <a:pPr algn="ctr"/>
            <a:r>
              <a:rPr lang="cs-CZ" i="1" dirty="0"/>
              <a:t>a</a:t>
            </a:r>
            <a:r>
              <a:rPr lang="cs-CZ" i="1" dirty="0" smtClean="0"/>
              <a:t>nd </a:t>
            </a:r>
            <a:r>
              <a:rPr lang="cs-CZ" i="1" dirty="0" err="1" smtClean="0"/>
              <a:t>Liberty</a:t>
            </a:r>
            <a:r>
              <a:rPr lang="cs-CZ" i="1" dirty="0" smtClean="0"/>
              <a:t> </a:t>
            </a:r>
            <a:r>
              <a:rPr lang="cs-CZ" i="1" dirty="0" err="1" smtClean="0"/>
              <a:t>Parties</a:t>
            </a:r>
            <a:r>
              <a:rPr lang="cs-CZ" dirty="0" smtClean="0"/>
              <a:t> (1848)</a:t>
            </a:r>
          </a:p>
          <a:p>
            <a:pPr algn="ctr"/>
            <a:r>
              <a:rPr lang="cs-CZ" dirty="0" smtClean="0"/>
              <a:t>a </a:t>
            </a:r>
            <a:r>
              <a:rPr lang="cs-CZ" dirty="0" err="1" smtClean="0"/>
              <a:t>caricature</a:t>
            </a:r>
            <a:r>
              <a:rPr lang="cs-CZ" dirty="0" smtClean="0"/>
              <a:t> </a:t>
            </a:r>
            <a:r>
              <a:rPr lang="cs-CZ" dirty="0" err="1" smtClean="0"/>
              <a:t>mocking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</a:p>
          <a:p>
            <a:pPr algn="ctr"/>
            <a:r>
              <a:rPr lang="cs-CZ" dirty="0" err="1"/>
              <a:t>p</a:t>
            </a:r>
            <a:r>
              <a:rPr lang="cs-CZ" dirty="0" err="1" smtClean="0"/>
              <a:t>residential</a:t>
            </a:r>
            <a:r>
              <a:rPr lang="cs-CZ" dirty="0" smtClean="0"/>
              <a:t> </a:t>
            </a:r>
            <a:r>
              <a:rPr lang="cs-CZ" dirty="0" err="1" smtClean="0"/>
              <a:t>candidate</a:t>
            </a:r>
            <a:r>
              <a:rPr lang="cs-CZ" dirty="0" smtClean="0"/>
              <a:t>, </a:t>
            </a:r>
          </a:p>
          <a:p>
            <a:pPr algn="ctr"/>
            <a:r>
              <a:rPr lang="cs-CZ" dirty="0" smtClean="0"/>
              <a:t>Martin</a:t>
            </a:r>
            <a:r>
              <a:rPr lang="cs-CZ" dirty="0"/>
              <a:t> </a:t>
            </a:r>
            <a:r>
              <a:rPr lang="cs-CZ" dirty="0" smtClean="0"/>
              <a:t>Van </a:t>
            </a:r>
            <a:r>
              <a:rPr lang="cs-CZ" dirty="0" err="1" smtClean="0"/>
              <a:t>Buren</a:t>
            </a:r>
            <a:r>
              <a:rPr lang="cs-CZ" dirty="0" smtClean="0"/>
              <a:t>,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not </a:t>
            </a:r>
            <a:r>
              <a:rPr lang="cs-CZ" dirty="0" err="1"/>
              <a:t>e</a:t>
            </a:r>
            <a:r>
              <a:rPr lang="cs-CZ" dirty="0" err="1" smtClean="0"/>
              <a:t>ven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abolitionist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42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" y="1"/>
            <a:ext cx="11951855" cy="1015999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>
                <a:latin typeface="Arial Black" panose="020B0A04020102020204" pitchFamily="34" charset="0"/>
              </a:rPr>
              <a:t>Walt</a:t>
            </a:r>
            <a:r>
              <a:rPr lang="cs-CZ" sz="3600" dirty="0">
                <a:latin typeface="Arial Black" panose="020B0A04020102020204" pitchFamily="34" charset="0"/>
              </a:rPr>
              <a:t> </a:t>
            </a:r>
            <a:r>
              <a:rPr lang="cs-CZ" sz="3600" dirty="0" err="1">
                <a:latin typeface="Arial Black" panose="020B0A04020102020204" pitchFamily="34" charset="0"/>
              </a:rPr>
              <a:t>Whitman</a:t>
            </a:r>
            <a:r>
              <a:rPr lang="cs-CZ" sz="3600" dirty="0">
                <a:latin typeface="Arial Black" panose="020B0A04020102020204" pitchFamily="34" charset="0"/>
              </a:rPr>
              <a:t>: </a:t>
            </a:r>
            <a:r>
              <a:rPr lang="cs-CZ" sz="3600" i="1" dirty="0" err="1">
                <a:latin typeface="Arial Black" panose="020B0A04020102020204" pitchFamily="34" charset="0"/>
              </a:rPr>
              <a:t>Leaves</a:t>
            </a:r>
            <a:r>
              <a:rPr lang="cs-CZ" sz="3600" i="1" dirty="0">
                <a:latin typeface="Arial Black" panose="020B0A04020102020204" pitchFamily="34" charset="0"/>
              </a:rPr>
              <a:t> </a:t>
            </a:r>
            <a:r>
              <a:rPr lang="cs-CZ" sz="3600" i="1" dirty="0" err="1">
                <a:latin typeface="Arial Black" panose="020B0A04020102020204" pitchFamily="34" charset="0"/>
              </a:rPr>
              <a:t>of</a:t>
            </a:r>
            <a:r>
              <a:rPr lang="cs-CZ" sz="3600" i="1" dirty="0">
                <a:latin typeface="Arial Black" panose="020B0A04020102020204" pitchFamily="34" charset="0"/>
              </a:rPr>
              <a:t> Grass</a:t>
            </a:r>
            <a:r>
              <a:rPr lang="cs-CZ" sz="3600" dirty="0">
                <a:latin typeface="Arial Black" panose="020B0A04020102020204" pitchFamily="34" charset="0"/>
              </a:rPr>
              <a:t> (1855-1892)</a:t>
            </a:r>
            <a:br>
              <a:rPr lang="cs-CZ" sz="3600" dirty="0">
                <a:latin typeface="Arial Black" panose="020B0A04020102020204" pitchFamily="34" charset="0"/>
              </a:rPr>
            </a:br>
            <a:r>
              <a:rPr lang="cs-CZ" sz="2800" dirty="0" err="1" smtClean="0">
                <a:latin typeface="Arial Black" panose="020B0A04020102020204" pitchFamily="34" charset="0"/>
              </a:rPr>
              <a:t>An</a:t>
            </a:r>
            <a:r>
              <a:rPr lang="cs-CZ" sz="2800" dirty="0" smtClean="0">
                <a:latin typeface="Arial Black" panose="020B0A04020102020204" pitchFamily="34" charset="0"/>
              </a:rPr>
              <a:t> </a:t>
            </a:r>
            <a:r>
              <a:rPr lang="cs-CZ" sz="2800" dirty="0" err="1" smtClean="0">
                <a:latin typeface="Arial Black" panose="020B0A04020102020204" pitchFamily="34" charset="0"/>
              </a:rPr>
              <a:t>Introduction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016001"/>
            <a:ext cx="9208656" cy="60036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The first edition of </a:t>
            </a:r>
            <a:r>
              <a:rPr lang="en-GB" sz="2000" b="1" i="1" dirty="0" smtClean="0"/>
              <a:t>Leaves of Grass </a:t>
            </a:r>
            <a:r>
              <a:rPr lang="en-GB" sz="2000" b="1" dirty="0" smtClean="0"/>
              <a:t>appeared in 1855 and became a landmark in the development of American poetry</a:t>
            </a:r>
            <a:r>
              <a:rPr lang="en-GB" sz="2000" dirty="0" smtClean="0"/>
              <a:t> as well as of modern art in general. This was mainly because of Whitman’s </a:t>
            </a:r>
            <a:r>
              <a:rPr lang="en-GB" sz="2000" b="1" dirty="0" smtClean="0"/>
              <a:t>pioneering use of free verse,</a:t>
            </a:r>
            <a:r>
              <a:rPr lang="en-GB" sz="2000" dirty="0" smtClean="0"/>
              <a:t> which does not have a metric pattern (regularly repeated sequences of stressed and unstressed syllables), but is accentuated by irregular rhythmic impulses and modulated by the different length of lines. Whitman’s </a:t>
            </a:r>
            <a:r>
              <a:rPr lang="en-GB" sz="2000" b="1" dirty="0" smtClean="0"/>
              <a:t>free verse is rooted in the tradition of biblical (or “cadenced”) verse of the Psalms and the Song of Solomon</a:t>
            </a:r>
            <a:r>
              <a:rPr lang="en-GB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Another important influence is </a:t>
            </a:r>
            <a:r>
              <a:rPr lang="en-GB" sz="2000" b="1" dirty="0" smtClean="0"/>
              <a:t>the rhetoric of itinerant ministers, circuit preachers or evangelists</a:t>
            </a:r>
            <a:r>
              <a:rPr lang="en-GB" sz="2000" dirty="0" smtClean="0"/>
              <a:t> who were (and still are) preaching in the streets of U.S. cities and towns.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i="1" dirty="0" smtClean="0"/>
              <a:t>Leaves of Grass</a:t>
            </a:r>
            <a:r>
              <a:rPr lang="en-GB" sz="2000" dirty="0" smtClean="0"/>
              <a:t> became a </a:t>
            </a:r>
            <a:r>
              <a:rPr lang="en-GB" sz="2000" b="1" dirty="0" smtClean="0"/>
              <a:t>lifetime work of Whitman integrating originally independent works or collections </a:t>
            </a:r>
            <a:r>
              <a:rPr lang="en-GB" sz="2000" i="1" dirty="0" smtClean="0"/>
              <a:t>(Drum Taps</a:t>
            </a:r>
            <a:r>
              <a:rPr lang="en-GB" sz="2000" dirty="0" smtClean="0"/>
              <a:t>)</a:t>
            </a:r>
            <a:r>
              <a:rPr lang="en-GB" sz="2000" i="1" dirty="0" smtClean="0"/>
              <a:t>.</a:t>
            </a:r>
            <a:r>
              <a:rPr lang="en-GB" sz="2000" dirty="0" smtClean="0"/>
              <a:t> The last - </a:t>
            </a:r>
            <a:r>
              <a:rPr lang="en-GB" sz="2000" b="1" dirty="0" smtClean="0"/>
              <a:t>“deathbed” </a:t>
            </a:r>
            <a:r>
              <a:rPr lang="en-GB" sz="2000" dirty="0" smtClean="0"/>
              <a:t>- edition was prepared in </a:t>
            </a:r>
            <a:r>
              <a:rPr lang="en-GB" sz="2000" b="1" dirty="0" smtClean="0"/>
              <a:t>1891.</a:t>
            </a:r>
            <a:endParaRPr lang="en-GB" sz="2000" b="1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i="1" dirty="0" smtClean="0"/>
              <a:t>Leaves of Grass</a:t>
            </a:r>
            <a:r>
              <a:rPr lang="en-GB" sz="2000" dirty="0" smtClean="0"/>
              <a:t> is </a:t>
            </a:r>
            <a:r>
              <a:rPr lang="en-GB" sz="2000" b="1" dirty="0" smtClean="0"/>
              <a:t>a title with an ambiguous meaning</a:t>
            </a:r>
            <a:r>
              <a:rPr lang="en-GB" sz="2000" dirty="0" smtClean="0"/>
              <a:t>: it refers both to t</a:t>
            </a:r>
            <a:r>
              <a:rPr lang="en-GB" sz="2000" b="1" dirty="0" smtClean="0"/>
              <a:t>he chief symbol of the collection – grass </a:t>
            </a:r>
            <a:r>
              <a:rPr lang="en-GB" sz="2000" dirty="0" smtClean="0"/>
              <a:t>– but also to a phrase in publisher</a:t>
            </a:r>
            <a:r>
              <a:rPr lang="cs-CZ" sz="2000" dirty="0" smtClean="0"/>
              <a:t>s‘</a:t>
            </a:r>
            <a:r>
              <a:rPr lang="en-GB" sz="2000" dirty="0" smtClean="0"/>
              <a:t> slang meaning </a:t>
            </a:r>
            <a:r>
              <a:rPr lang="en-GB" sz="2000" b="1" dirty="0" smtClean="0"/>
              <a:t>texts u</a:t>
            </a:r>
            <a:r>
              <a:rPr lang="cs-CZ" sz="2000" b="1" dirty="0" smtClean="0"/>
              <a:t>n</a:t>
            </a:r>
            <a:r>
              <a:rPr lang="en-GB" sz="2000" b="1" dirty="0" smtClean="0"/>
              <a:t>worthy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en-GB" sz="2000" b="1" dirty="0" smtClean="0"/>
              <a:t>publishing</a:t>
            </a:r>
            <a:r>
              <a:rPr lang="en-GB" sz="2000" dirty="0" smtClean="0"/>
              <a:t>.</a:t>
            </a:r>
            <a:endParaRPr lang="en-GB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In dealing with </a:t>
            </a:r>
            <a:r>
              <a:rPr lang="en-GB" sz="2000" i="1" dirty="0" smtClean="0"/>
              <a:t>Leaves of Grass </a:t>
            </a:r>
            <a:r>
              <a:rPr lang="en-GB" sz="2000" dirty="0" smtClean="0"/>
              <a:t>we should try to </a:t>
            </a:r>
            <a:r>
              <a:rPr lang="en-GB" sz="2000" b="1" dirty="0" smtClean="0"/>
              <a:t>understand the meaning of the word </a:t>
            </a:r>
            <a:r>
              <a:rPr lang="en-GB" sz="2000" b="1" i="1" dirty="0" smtClean="0"/>
              <a:t>self,</a:t>
            </a:r>
            <a:r>
              <a:rPr lang="en-GB" sz="2000" i="1" dirty="0" smtClean="0"/>
              <a:t> </a:t>
            </a:r>
            <a:r>
              <a:rPr lang="en-GB" sz="2000" dirty="0" smtClean="0"/>
              <a:t>especially in the longest and most important poem </a:t>
            </a:r>
            <a:r>
              <a:rPr lang="en-GB" sz="2000" b="1" dirty="0" smtClean="0"/>
              <a:t>“Song of Myself.”</a:t>
            </a:r>
            <a:r>
              <a:rPr lang="en-GB" sz="2000" dirty="0" smtClean="0"/>
              <a:t> In his late essay “A Backward Glance o’er </a:t>
            </a:r>
            <a:r>
              <a:rPr lang="en-GB" sz="2000" dirty="0" err="1" smtClean="0"/>
              <a:t>Travell’d</a:t>
            </a:r>
            <a:r>
              <a:rPr lang="en-GB" sz="2000" dirty="0" smtClean="0"/>
              <a:t> Roads” (1888) Whitman wrote: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/>
              <a:t>“Leaves of Grass“ [...] has mainly been […] an attempt, to put</a:t>
            </a:r>
            <a:r>
              <a:rPr lang="en-GB" sz="2000" b="1" dirty="0" smtClean="0"/>
              <a:t> </a:t>
            </a:r>
            <a:r>
              <a:rPr lang="en-GB" sz="2000" b="1" i="1" dirty="0" smtClean="0"/>
              <a:t>a Person</a:t>
            </a:r>
            <a:r>
              <a:rPr lang="en-GB" sz="2000" b="1" dirty="0" smtClean="0"/>
              <a:t>, a human being (myself,</a:t>
            </a:r>
            <a:r>
              <a:rPr lang="en-GB" sz="2000" dirty="0" smtClean="0"/>
              <a:t> in the latter half of the Nineteenth Century, in America), </a:t>
            </a:r>
            <a:r>
              <a:rPr lang="en-GB" sz="2000" b="1" dirty="0" smtClean="0"/>
              <a:t>freely, fully and truly on record</a:t>
            </a:r>
            <a:r>
              <a:rPr lang="en-GB" sz="2000" dirty="0" smtClean="0"/>
              <a:t>. I could not find any similar personal record in current literature that satisfied me [...].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5" name="Picture 2" descr="https://upload.wikimedia.org/wikipedia/commons/1/1c/Walt_Whitman%2C_steel_engraving%2C_July_18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4034" r="9736" b="11061"/>
          <a:stretch/>
        </p:blipFill>
        <p:spPr bwMode="auto">
          <a:xfrm>
            <a:off x="9291619" y="508000"/>
            <a:ext cx="2860233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https://collections.libraries.indiana.edu/lilly/exhibitions/files/original/f89c1c1690a399dedddbc64a35c4ba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88" y="3766820"/>
            <a:ext cx="2231390" cy="3091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663010" y="6519446"/>
            <a:ext cx="662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Whitman, aged 36, from the frontispiece of</a:t>
            </a:r>
            <a:r>
              <a:rPr lang="cs-CZ" sz="1600" dirty="0" smtClean="0"/>
              <a:t> </a:t>
            </a:r>
            <a:r>
              <a:rPr lang="en-GB" sz="1600" dirty="0" smtClean="0"/>
              <a:t>the first edition of </a:t>
            </a:r>
            <a:r>
              <a:rPr lang="en-GB" sz="1600" i="1" dirty="0" smtClean="0"/>
              <a:t>Leaves of Grass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206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" y="83128"/>
            <a:ext cx="11979563" cy="120996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“Song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Myself</a:t>
            </a:r>
            <a:r>
              <a:rPr lang="cs-CZ" sz="3600" dirty="0" smtClean="0">
                <a:latin typeface="Arial Black" panose="020B0A04020102020204" pitchFamily="34" charset="0"/>
              </a:rPr>
              <a:t>”: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Self</a:t>
            </a:r>
            <a:r>
              <a:rPr lang="cs-CZ" sz="3600" dirty="0" smtClean="0">
                <a:latin typeface="Arial Black" panose="020B0A04020102020204" pitchFamily="34" charset="0"/>
              </a:rPr>
              <a:t> as a </a:t>
            </a:r>
            <a:r>
              <a:rPr lang="cs-CZ" sz="3600" dirty="0" err="1" smtClean="0">
                <a:latin typeface="Arial Black" panose="020B0A04020102020204" pitchFamily="34" charset="0"/>
              </a:rPr>
              <a:t>Symbolic</a:t>
            </a:r>
            <a:r>
              <a:rPr lang="cs-CZ" sz="3600" dirty="0" smtClean="0">
                <a:latin typeface="Arial Black" panose="020B0A04020102020204" pitchFamily="34" charset="0"/>
              </a:rPr>
              <a:t> Link 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American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Nation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" y="1293092"/>
            <a:ext cx="7176654" cy="55649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“Song of Myself” is </a:t>
            </a:r>
            <a:r>
              <a:rPr lang="en-GB" sz="2400" b="1" dirty="0" smtClean="0"/>
              <a:t>the introductory and longest poem of </a:t>
            </a:r>
            <a:r>
              <a:rPr lang="en-GB" sz="2400" b="1" i="1" dirty="0" smtClean="0"/>
              <a:t>Leaves of Grass</a:t>
            </a:r>
            <a:r>
              <a:rPr lang="en-GB" sz="2400" dirty="0" smtClean="0"/>
              <a:t>. Its opening lines succinctly express </a:t>
            </a:r>
            <a:r>
              <a:rPr lang="en-GB" sz="2400" b="1" dirty="0" smtClean="0"/>
              <a:t>Whitman‘s original notion of the self.</a:t>
            </a:r>
            <a:endParaRPr lang="en-GB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If the poet is able </a:t>
            </a:r>
            <a:r>
              <a:rPr lang="en-GB" sz="2400" b="1" dirty="0" smtClean="0"/>
              <a:t>to “assume” </a:t>
            </a:r>
            <a:r>
              <a:rPr lang="en-GB" sz="2400" b="1" dirty="0" smtClean="0"/>
              <a:t>this </a:t>
            </a:r>
            <a:r>
              <a:rPr lang="en-GB" sz="2400" b="1" dirty="0" smtClean="0"/>
              <a:t>self, or  persona</a:t>
            </a:r>
            <a:r>
              <a:rPr lang="en-GB" sz="2400" dirty="0" smtClean="0"/>
              <a:t> - that is, </a:t>
            </a:r>
            <a:r>
              <a:rPr lang="en-GB" sz="2400" b="1" dirty="0" smtClean="0"/>
              <a:t>speaking of himself like the continent, country and its people</a:t>
            </a:r>
            <a:r>
              <a:rPr lang="en-GB" sz="2400" dirty="0" smtClean="0"/>
              <a:t>, and also like the whole material and spiritual universe in historical time - </a:t>
            </a:r>
            <a:r>
              <a:rPr lang="en-GB" sz="2400" b="1" dirty="0" smtClean="0"/>
              <a:t>all readers should be able to do the same</a:t>
            </a:r>
            <a:r>
              <a:rPr lang="en-GB" sz="2400" dirty="0" smtClean="0"/>
              <a:t>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 smtClean="0"/>
              <a:t>The symbolic figure of the self </a:t>
            </a:r>
            <a:r>
              <a:rPr lang="en-GB" sz="2400" dirty="0" smtClean="0"/>
              <a:t>thus becomes</a:t>
            </a:r>
            <a:r>
              <a:rPr lang="en-GB" sz="2400" b="1" dirty="0" smtClean="0"/>
              <a:t> the mediator between the author and his readers </a:t>
            </a:r>
            <a:r>
              <a:rPr lang="en-GB" sz="2400" dirty="0" smtClean="0"/>
              <a:t>and </a:t>
            </a:r>
            <a:r>
              <a:rPr lang="en-GB" sz="2400" b="1" dirty="0" smtClean="0"/>
              <a:t>a symbol of their equality and creative potential</a:t>
            </a:r>
            <a:r>
              <a:rPr lang="en-GB" sz="2400" dirty="0" smtClean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Since it is “assumed” </a:t>
            </a:r>
            <a:r>
              <a:rPr lang="en-GB" sz="2400" b="1" dirty="0" smtClean="0"/>
              <a:t>it can never be identified only with the author</a:t>
            </a:r>
            <a:r>
              <a:rPr lang="en-GB" sz="2400" dirty="0" smtClean="0"/>
              <a:t>, or with the reader.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In this way, </a:t>
            </a:r>
            <a:r>
              <a:rPr lang="en-GB" sz="2400" b="1" dirty="0" smtClean="0"/>
              <a:t>the self of Whitman’s poetry aspires to become a new bond of the diversified and democratic American nation,</a:t>
            </a:r>
            <a:r>
              <a:rPr lang="en-GB" sz="2400" dirty="0" smtClean="0"/>
              <a:t> which has been </a:t>
            </a:r>
            <a:r>
              <a:rPr lang="en-GB" sz="2400" b="1" dirty="0" smtClean="0"/>
              <a:t>divided by a political conflict leading to the Civil War.</a:t>
            </a:r>
            <a:endParaRPr lang="en-GB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78254" y="1413164"/>
            <a:ext cx="4913745" cy="54448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I </a:t>
            </a:r>
            <a:r>
              <a:rPr lang="cs-CZ" dirty="0" err="1"/>
              <a:t>celebrate</a:t>
            </a:r>
            <a:r>
              <a:rPr lang="cs-CZ" dirty="0"/>
              <a:t> </a:t>
            </a:r>
            <a:r>
              <a:rPr lang="cs-CZ" dirty="0" err="1"/>
              <a:t>myself</a:t>
            </a:r>
            <a:r>
              <a:rPr lang="cs-CZ" dirty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 what I assume you shall assume,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 every atom belonging to me as good belongs to you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 am the poet of the Body,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 I am the poet of the Soul</a:t>
            </a:r>
            <a:r>
              <a:rPr lang="en-US" dirty="0" smtClean="0"/>
              <a:t>,</a:t>
            </a:r>
            <a:r>
              <a:rPr lang="cs-CZ" dirty="0" smtClean="0"/>
              <a:t> […]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I am the poet of the woman the same as the </a:t>
            </a:r>
            <a:r>
              <a:rPr lang="en-US" dirty="0" smtClean="0"/>
              <a:t>man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And I say it is as great to be a woman as to be a man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1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822037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 Black" panose="020B0A04020102020204" pitchFamily="34" charset="0"/>
              </a:rPr>
              <a:t>“Song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Myself</a:t>
            </a:r>
            <a:r>
              <a:rPr lang="cs-CZ" sz="3600" dirty="0" smtClean="0">
                <a:latin typeface="Arial Black" panose="020B0A04020102020204" pitchFamily="34" charset="0"/>
              </a:rPr>
              <a:t>”: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Self</a:t>
            </a:r>
            <a:r>
              <a:rPr lang="cs-CZ" sz="3600" dirty="0" smtClean="0">
                <a:latin typeface="Arial Black" panose="020B0A04020102020204" pitchFamily="34" charset="0"/>
              </a:rPr>
              <a:t> and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Grass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2509" y="840508"/>
            <a:ext cx="5839691" cy="60174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800" dirty="0" smtClean="0"/>
              <a:t>In the poem, the </a:t>
            </a:r>
            <a:r>
              <a:rPr lang="en-GB" sz="4800" b="1" dirty="0" smtClean="0"/>
              <a:t>self is symbolically connected with the image of grass. </a:t>
            </a:r>
            <a:r>
              <a:rPr lang="en-GB" sz="4800" dirty="0" smtClean="0"/>
              <a:t>Their connection is evident in section 17 of “Song of Myself.”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800" b="1" dirty="0" smtClean="0"/>
              <a:t>The concreteness of the self and the everydayness of Whitman’s poem</a:t>
            </a:r>
            <a:r>
              <a:rPr lang="en-GB" sz="4800" dirty="0" smtClean="0"/>
              <a:t> are symbolized by </a:t>
            </a:r>
            <a:r>
              <a:rPr lang="en-GB" sz="4800" b="1" dirty="0" smtClean="0"/>
              <a:t>the image of the grass</a:t>
            </a:r>
            <a:r>
              <a:rPr lang="en-GB" sz="48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800" b="1" dirty="0" smtClean="0"/>
              <a:t>Poetry </a:t>
            </a:r>
            <a:r>
              <a:rPr lang="en-GB" sz="4800" dirty="0" smtClean="0"/>
              <a:t>can never belong to individuals. It</a:t>
            </a:r>
            <a:r>
              <a:rPr lang="en-GB" sz="4800" b="1" dirty="0" smtClean="0"/>
              <a:t> is a bond </a:t>
            </a:r>
            <a:r>
              <a:rPr lang="en-GB" sz="4800" dirty="0" smtClean="0"/>
              <a:t>(“yours as much as mine”), </a:t>
            </a:r>
            <a:r>
              <a:rPr lang="en-GB" sz="4800" b="1" dirty="0" smtClean="0"/>
              <a:t>it writes and deciphers the “riddle” of existence</a:t>
            </a:r>
            <a:r>
              <a:rPr lang="en-GB" sz="48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800" dirty="0" smtClean="0"/>
              <a:t>It is </a:t>
            </a:r>
            <a:r>
              <a:rPr lang="en-GB" sz="4800" b="1" dirty="0" smtClean="0"/>
              <a:t>close as well as distant like grass and the elements giving life.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800" dirty="0" smtClean="0"/>
              <a:t>In this way, </a:t>
            </a:r>
            <a:r>
              <a:rPr lang="en-GB" sz="4800" b="1" dirty="0" smtClean="0"/>
              <a:t>the romantic universal ideal (the world created by imagination) is transformed</a:t>
            </a:r>
            <a:r>
              <a:rPr lang="en-GB" sz="4800" dirty="0" smtClean="0"/>
              <a:t> in Whitman’s work.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800" dirty="0" smtClean="0"/>
              <a:t>Apart from being a symbol of democratic equality, </a:t>
            </a:r>
            <a:r>
              <a:rPr lang="en-GB" sz="4800" b="1" dirty="0" smtClean="0"/>
              <a:t>the grass symbolizes the relationship of the self to life and death </a:t>
            </a:r>
            <a:r>
              <a:rPr lang="cs-CZ" sz="4800" b="1" dirty="0" smtClean="0"/>
              <a:t>and </a:t>
            </a:r>
            <a:r>
              <a:rPr lang="cs-CZ" sz="4800" b="1" dirty="0" err="1" smtClean="0"/>
              <a:t>their</a:t>
            </a:r>
            <a:r>
              <a:rPr lang="cs-CZ" sz="4800" b="1" dirty="0" smtClean="0"/>
              <a:t> unity </a:t>
            </a:r>
            <a:r>
              <a:rPr lang="en-GB" sz="4800" b="1" dirty="0" smtClean="0"/>
              <a:t>in religious and cosmic terms.</a:t>
            </a:r>
            <a:endParaRPr lang="en-GB" sz="4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840509"/>
            <a:ext cx="5945910" cy="591127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400" dirty="0" smtClean="0"/>
              <a:t>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 smtClean="0"/>
              <a:t>These </a:t>
            </a:r>
            <a:r>
              <a:rPr lang="en-US" sz="3400" dirty="0"/>
              <a:t>are the thoughts of all men in all ages and lands, they are not original with me,</a:t>
            </a:r>
            <a:endParaRPr lang="cs-CZ" sz="3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 smtClean="0"/>
              <a:t>If </a:t>
            </a:r>
            <a:r>
              <a:rPr lang="en-US" sz="3400" dirty="0"/>
              <a:t>they are not yours as much as mine they are nothing or next to nothing,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/>
              <a:t>If they do not enclose everything they are next to nothing,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/>
              <a:t>If they are not the riddle and the untying of the riddle they are nothing,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/>
              <a:t>If they are not just as close as they are distant they are nothing.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/>
              <a:t>This is the grass that grows wherever the land is and water is,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400" dirty="0"/>
              <a:t>This is the common air that bathes the globe</a:t>
            </a:r>
            <a:r>
              <a:rPr lang="en-US" sz="3400" dirty="0" smtClean="0"/>
              <a:t>.</a:t>
            </a:r>
            <a:endParaRPr lang="cs-CZ" sz="3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dirty="0" smtClean="0"/>
              <a:t>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 smtClean="0"/>
              <a:t>A </a:t>
            </a:r>
            <a:r>
              <a:rPr lang="en-US" sz="3400" dirty="0"/>
              <a:t>child said, What is the grass? fetching it to me with full hands;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How could I answer the child? … I do not know what it is any more than he.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I guess it must be the flag of my disposition, out of hopeful green stuff woven.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Or I guess it is the handkerchief of the Lord,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 scented gift and </a:t>
            </a:r>
            <a:r>
              <a:rPr lang="en-US" sz="3400" dirty="0" err="1"/>
              <a:t>remembrancer</a:t>
            </a:r>
            <a:r>
              <a:rPr lang="en-US" sz="3400" dirty="0"/>
              <a:t> designedly dropped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dirty="0" smtClean="0"/>
              <a:t>[…]</a:t>
            </a:r>
            <a:endParaRPr lang="cs-CZ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And now it seems to me the beautiful uncut hair of graves.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dirty="0" smtClean="0"/>
              <a:t>[…]</a:t>
            </a:r>
            <a:endParaRPr lang="cs-CZ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All goes onward and outward, nothing collapses,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/>
              <a:t>And to die is different from what any one supposed, and luckier.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72832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8291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 Black" panose="020B0A04020102020204" pitchFamily="34" charset="0"/>
              </a:rPr>
              <a:t>Walt Whitman, “A Passage to India</a:t>
            </a:r>
            <a:r>
              <a:rPr lang="en-GB" sz="3600" b="1" dirty="0" smtClean="0">
                <a:latin typeface="Arial Black" panose="020B0A04020102020204" pitchFamily="34" charset="0"/>
              </a:rPr>
              <a:t>”</a:t>
            </a:r>
            <a:r>
              <a:rPr lang="cs-CZ" sz="3600" b="1" dirty="0" smtClean="0">
                <a:latin typeface="Arial Black" panose="020B0A04020102020204" pitchFamily="34" charset="0"/>
              </a:rPr>
              <a:t> 1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04799" y="988291"/>
            <a:ext cx="6539345" cy="586970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800" dirty="0"/>
              <a:t>This </a:t>
            </a:r>
            <a:r>
              <a:rPr lang="en-GB" sz="4800" b="1" dirty="0"/>
              <a:t>major poem of </a:t>
            </a:r>
            <a:r>
              <a:rPr lang="en-GB" sz="4800" b="1" i="1" dirty="0"/>
              <a:t>Leaves of Grass</a:t>
            </a:r>
            <a:r>
              <a:rPr lang="en-GB" sz="4800" i="1" dirty="0"/>
              <a:t> </a:t>
            </a:r>
            <a:r>
              <a:rPr lang="en-GB" sz="4800" dirty="0"/>
              <a:t>appeared in the </a:t>
            </a:r>
            <a:r>
              <a:rPr lang="en-GB" sz="4800" b="1" dirty="0"/>
              <a:t>1872 edition</a:t>
            </a:r>
            <a:r>
              <a:rPr lang="en-GB" sz="4800" dirty="0"/>
              <a:t>. Whitman was fascinated by </a:t>
            </a:r>
            <a:r>
              <a:rPr lang="en-GB" sz="4800" b="1" dirty="0"/>
              <a:t>the achievements of technology</a:t>
            </a:r>
            <a:r>
              <a:rPr lang="en-GB" sz="4800" dirty="0"/>
              <a:t>, especially by the </a:t>
            </a:r>
            <a:r>
              <a:rPr lang="en-GB" sz="4800" b="1" dirty="0"/>
              <a:t>laying of the undersea cable connecting Europe and America (1866), the opening of the Suez Canal (1869), and the completion of the first transcontinental railway in the U.S. (1869</a:t>
            </a:r>
            <a:r>
              <a:rPr lang="en-GB" sz="4800" b="1" dirty="0" smtClean="0"/>
              <a:t>).</a:t>
            </a:r>
            <a:endParaRPr lang="cs-CZ" sz="4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4800" dirty="0"/>
              <a:t>The first section of the poem defines </a:t>
            </a:r>
            <a:r>
              <a:rPr lang="en-GB" sz="4800" b="1" dirty="0"/>
              <a:t>a specific American attitude to the past</a:t>
            </a:r>
            <a:r>
              <a:rPr lang="en-GB" sz="4800" dirty="0"/>
              <a:t>. Although the past may be infinitely great, it is neither a mere source of greatness, nor a dreamland. Unlike most Europeans in the age of Romanticism, Whitman does not regard it with nostalgia. </a:t>
            </a:r>
            <a:r>
              <a:rPr lang="en-GB" sz="4800" b="1" dirty="0"/>
              <a:t>Past is the power </a:t>
            </a:r>
            <a:r>
              <a:rPr lang="en-GB" sz="4800" dirty="0"/>
              <a:t>(like that of gunpowder) </a:t>
            </a:r>
            <a:r>
              <a:rPr lang="en-GB" sz="4800" b="1" dirty="0"/>
              <a:t>propelling the present </a:t>
            </a:r>
            <a:r>
              <a:rPr lang="en-GB" sz="4800" dirty="0"/>
              <a:t>(like a projectile), </a:t>
            </a:r>
            <a:r>
              <a:rPr lang="en-GB" sz="4800" b="1" dirty="0"/>
              <a:t>to transcend its limits. The present is “impelled by the past</a:t>
            </a:r>
            <a:r>
              <a:rPr lang="en-GB" sz="4800" b="1" dirty="0" smtClean="0"/>
              <a:t>”.</a:t>
            </a:r>
            <a:endParaRPr lang="cs-CZ" sz="4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010400" y="988291"/>
            <a:ext cx="5181600" cy="5791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b="1" dirty="0"/>
              <a:t>1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SINGING my days,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Singing the great achievements of the present,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Singing the strong light works of engineers,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Our modern wonders, (the antique ponderous Seven </a:t>
            </a:r>
            <a:r>
              <a:rPr lang="en-US" sz="3400" dirty="0" err="1"/>
              <a:t>outvied</a:t>
            </a:r>
            <a:r>
              <a:rPr lang="en-US" sz="3400" dirty="0"/>
              <a:t>,)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In the Old World the east the Suez canal,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The New by its mighty railroad </a:t>
            </a:r>
            <a:r>
              <a:rPr lang="en-US" sz="3400" dirty="0" err="1"/>
              <a:t>spann'd</a:t>
            </a:r>
            <a:r>
              <a:rPr lang="en-US" sz="3400" dirty="0"/>
              <a:t>,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The seas inlaid with eloquent gentle wires;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Yet first to sound, and ever sound, the cry with thee O soul,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The Past! the Past! the Past!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 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The Past—the dark </a:t>
            </a:r>
            <a:r>
              <a:rPr lang="en-US" sz="3400" dirty="0" err="1"/>
              <a:t>unfathom'd</a:t>
            </a:r>
            <a:r>
              <a:rPr lang="en-US" sz="3400" dirty="0"/>
              <a:t> retrospect!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The teeming gulf—the sleepers and the shadows!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The past—the infinite greatness of the past!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For what is the present after all but a growth out of the past?</a:t>
            </a:r>
            <a:endParaRPr lang="cs-CZ" sz="3400" dirty="0"/>
          </a:p>
          <a:p>
            <a:pPr marL="0" indent="0">
              <a:buNone/>
            </a:pPr>
            <a:r>
              <a:rPr lang="en-US" sz="3400" dirty="0" smtClean="0"/>
              <a:t>(</a:t>
            </a:r>
            <a:r>
              <a:rPr lang="en-US" sz="3400" dirty="0"/>
              <a:t>As a projectile </a:t>
            </a:r>
            <a:r>
              <a:rPr lang="en-US" sz="3400" dirty="0" err="1"/>
              <a:t>form'd</a:t>
            </a:r>
            <a:r>
              <a:rPr lang="en-US" sz="3400" dirty="0"/>
              <a:t>, </a:t>
            </a:r>
            <a:r>
              <a:rPr lang="en-US" sz="3400" dirty="0" err="1"/>
              <a:t>impell'd</a:t>
            </a:r>
            <a:r>
              <a:rPr lang="en-US" sz="3400" dirty="0"/>
              <a:t>, passing a certain line, still keeps </a:t>
            </a:r>
            <a:r>
              <a:rPr lang="en-US" sz="3400" dirty="0" smtClean="0"/>
              <a:t>on</a:t>
            </a:r>
            <a:r>
              <a:rPr lang="en-US" sz="3400" dirty="0"/>
              <a:t>, </a:t>
            </a:r>
            <a:endParaRPr lang="cs-CZ" sz="3400" dirty="0"/>
          </a:p>
          <a:p>
            <a:pPr marL="0" indent="0">
              <a:buNone/>
            </a:pPr>
            <a:r>
              <a:rPr lang="en-US" sz="3400" dirty="0"/>
              <a:t>So the present, utterly </a:t>
            </a:r>
            <a:r>
              <a:rPr lang="en-US" sz="3400" dirty="0" err="1"/>
              <a:t>form'd</a:t>
            </a:r>
            <a:r>
              <a:rPr lang="en-US" sz="3400" dirty="0"/>
              <a:t>, </a:t>
            </a:r>
            <a:r>
              <a:rPr lang="en-US" sz="3400" dirty="0" err="1"/>
              <a:t>impell'd</a:t>
            </a:r>
            <a:r>
              <a:rPr lang="en-US" sz="3400" dirty="0"/>
              <a:t> by the past.)</a:t>
            </a:r>
            <a:endParaRPr lang="cs-CZ" sz="34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415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72043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 Black" panose="020B0A04020102020204" pitchFamily="34" charset="0"/>
              </a:rPr>
              <a:t>Walt Whitman, “A Passage to India”</a:t>
            </a:r>
            <a:r>
              <a:rPr lang="cs-CZ" sz="3600" b="1" dirty="0" smtClean="0">
                <a:latin typeface="Arial Black" panose="020B0A04020102020204" pitchFamily="34" charset="0"/>
              </a:rPr>
              <a:t> 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6327" y="923635"/>
            <a:ext cx="4996584" cy="58067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In the second section, </a:t>
            </a:r>
            <a:r>
              <a:rPr lang="en-GB" b="1" dirty="0"/>
              <a:t>two contradictory movements </a:t>
            </a:r>
            <a:r>
              <a:rPr lang="en-GB" dirty="0"/>
              <a:t>are outlined: 1. of </a:t>
            </a:r>
            <a:r>
              <a:rPr lang="en-GB" b="1" dirty="0"/>
              <a:t>“modern science”</a:t>
            </a:r>
            <a:r>
              <a:rPr lang="en-GB" dirty="0"/>
              <a:t> and 2. of </a:t>
            </a:r>
            <a:r>
              <a:rPr lang="en-GB" b="1" dirty="0"/>
              <a:t>“myths and fables of </a:t>
            </a:r>
            <a:r>
              <a:rPr lang="en-GB" b="1" dirty="0" err="1"/>
              <a:t>eld</a:t>
            </a:r>
            <a:r>
              <a:rPr lang="en-GB" b="1" dirty="0"/>
              <a:t> </a:t>
            </a:r>
            <a:r>
              <a:rPr lang="en-GB" dirty="0"/>
              <a:t>(old)”.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Technological </a:t>
            </a:r>
            <a:r>
              <a:rPr lang="en-GB" dirty="0"/>
              <a:t>progress is complemented by the return to the </a:t>
            </a:r>
            <a:r>
              <a:rPr lang="en-GB" b="1" dirty="0"/>
              <a:t>sources of imagination: “fables immortal </a:t>
            </a:r>
            <a:r>
              <a:rPr lang="en-GB" b="1" dirty="0" err="1"/>
              <a:t>fashion’d</a:t>
            </a:r>
            <a:r>
              <a:rPr lang="en-GB" b="1" dirty="0"/>
              <a:t> from mortal dreams”. </a:t>
            </a:r>
            <a:endParaRPr lang="cs-CZ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/>
              <a:t>Next </a:t>
            </a:r>
            <a:r>
              <a:rPr lang="en-GB" b="1" dirty="0"/>
              <a:t>to the worship of gods and heroes of the past, there arises the worship of “explorers… engineers…, architects, machinists”</a:t>
            </a:r>
            <a:r>
              <a:rPr lang="en-GB" dirty="0"/>
              <a:t> whose mission is not only technological and economic (“transportation only”) but to work for God’s sake.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 smtClean="0"/>
              <a:t>Technological </a:t>
            </a:r>
            <a:r>
              <a:rPr lang="en-GB" b="1" dirty="0"/>
              <a:t>and economic globalization must become a part of the spiritual progress.</a:t>
            </a:r>
            <a:endParaRPr lang="cs-CZ" dirty="0"/>
          </a:p>
          <a:p>
            <a:pPr marL="0" indent="0">
              <a:buNone/>
            </a:pP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282911" y="923635"/>
          <a:ext cx="7000876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8">
                  <a:extLst>
                    <a:ext uri="{9D8B030D-6E8A-4147-A177-3AD203B41FA5}">
                      <a16:colId xmlns:a16="http://schemas.microsoft.com/office/drawing/2014/main" val="2280575653"/>
                    </a:ext>
                  </a:extLst>
                </a:gridCol>
                <a:gridCol w="3500438">
                  <a:extLst>
                    <a:ext uri="{9D8B030D-6E8A-4147-A177-3AD203B41FA5}">
                      <a16:colId xmlns:a16="http://schemas.microsoft.com/office/drawing/2014/main" val="3225026608"/>
                    </a:ext>
                  </a:extLst>
                </a:gridCol>
              </a:tblGrid>
              <a:tr h="5717020"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O soul to India!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Eclaircise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myths Asiatic, the primitive fables.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you alone proud truths of the world,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 you alone ye facts of modern science,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myths and fables of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Asia's, Africa's fables,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far-darting beams of the spirit, the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unloos'd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dreams,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deep diving bibles and legends,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daring plots of the poets, the elder religions;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you temples fairer than lilies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pour'd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over by the rising sun!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you fables spurning the known, eluding the hold of the known, </a:t>
                      </a:r>
                      <a:r>
                        <a:rPr lang="cs-CZ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mounting to heaven! 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lofty and dazzling towers, pinnacled, red as roses,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burnish'd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gold! 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Towers of fables immortal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fashion'd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mortal dreams!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too I welcome and fully the same as the rest!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too with joy I sing.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India!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Lo, soul,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seest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thou not God's purpose from the first?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earth to be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spann'd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connected by network,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races, neighbors, to marry and be given in marriage,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oceans to be </a:t>
                      </a:r>
                      <a:r>
                        <a:rPr lang="en-US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cross'd</a:t>
                      </a:r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distant brought near,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lands to be welded together.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worship new I sing,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captains, voyagers, explorers, yours,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engineers, you architects, machinists, yours,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You, not for trade or transportation only,</a:t>
                      </a:r>
                      <a:endParaRPr lang="cs-CZ" sz="15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in God's name, and for thy sake O soul.</a:t>
                      </a:r>
                      <a:endParaRPr lang="cs-CZ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3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074"/>
            <a:ext cx="10515600" cy="76661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 Black" panose="020B0A04020102020204" pitchFamily="34" charset="0"/>
              </a:rPr>
              <a:t>Walt Whitman, “A Passage to India”</a:t>
            </a:r>
            <a:r>
              <a:rPr lang="cs-CZ" sz="3600" b="1" dirty="0" smtClean="0">
                <a:latin typeface="Arial Black" panose="020B0A04020102020204" pitchFamily="34" charset="0"/>
              </a:rPr>
              <a:t> 3-4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782" y="1071418"/>
            <a:ext cx="5227782" cy="57173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Third section deals with </a:t>
            </a:r>
            <a:r>
              <a:rPr lang="en-GB" b="1" dirty="0"/>
              <a:t>the expansion of the poet’s self, </a:t>
            </a:r>
            <a:r>
              <a:rPr lang="en-GB" dirty="0"/>
              <a:t>caused by the technological progress and development of transportation. As a result, his imagination can view the whole American continent. In this way, </a:t>
            </a:r>
            <a:r>
              <a:rPr lang="en-GB" b="1" dirty="0"/>
              <a:t>Columbus’s </a:t>
            </a:r>
            <a:r>
              <a:rPr lang="en-GB" dirty="0"/>
              <a:t>(the “Genoese”) </a:t>
            </a:r>
            <a:r>
              <a:rPr lang="en-GB" b="1" dirty="0"/>
              <a:t>dream</a:t>
            </a:r>
            <a:r>
              <a:rPr lang="en-GB" dirty="0"/>
              <a:t> </a:t>
            </a:r>
            <a:r>
              <a:rPr lang="en-GB" b="1" dirty="0"/>
              <a:t>may be fulfilled</a:t>
            </a:r>
            <a:r>
              <a:rPr lang="en-GB" dirty="0"/>
              <a:t> after centuries: “</a:t>
            </a:r>
            <a:r>
              <a:rPr lang="en-GB" b="1" dirty="0"/>
              <a:t>the road between Europe and Asia</a:t>
            </a:r>
            <a:r>
              <a:rPr lang="en-GB" dirty="0"/>
              <a:t>”. A culmination of the </a:t>
            </a:r>
            <a:r>
              <a:rPr lang="en-GB" b="1" dirty="0"/>
              <a:t>linear progress</a:t>
            </a:r>
            <a:r>
              <a:rPr lang="en-GB" b="1" dirty="0" smtClean="0"/>
              <a:t>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The fourth section thematises (in its final lines) another pattern: the </a:t>
            </a:r>
            <a:r>
              <a:rPr lang="en-GB" b="1" dirty="0"/>
              <a:t>“rondure of the world”</a:t>
            </a:r>
            <a:r>
              <a:rPr lang="en-GB" dirty="0"/>
              <a:t> </a:t>
            </a:r>
            <a:r>
              <a:rPr lang="en-GB" b="1" dirty="0"/>
              <a:t>the circular and spherical shape of the Earth. </a:t>
            </a:r>
            <a:r>
              <a:rPr lang="en-GB" dirty="0"/>
              <a:t>Vasco da Gama was the first European who accomplished the </a:t>
            </a:r>
            <a:r>
              <a:rPr lang="en-GB" b="1" dirty="0"/>
              <a:t>first voyage</a:t>
            </a:r>
            <a:r>
              <a:rPr lang="en-GB" dirty="0"/>
              <a:t> round Africa </a:t>
            </a:r>
            <a:r>
              <a:rPr lang="en-GB" b="1" dirty="0"/>
              <a:t>to India</a:t>
            </a:r>
            <a:r>
              <a:rPr lang="en-GB" dirty="0"/>
              <a:t>. By connecting the East and the West coasts of America, </a:t>
            </a:r>
            <a:r>
              <a:rPr lang="en-GB" b="1" dirty="0"/>
              <a:t>the second passage to India</a:t>
            </a:r>
            <a:r>
              <a:rPr lang="en-GB" dirty="0"/>
              <a:t> has been opened.</a:t>
            </a:r>
            <a:endParaRPr lang="cs-CZ" sz="24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495925" y="988290"/>
          <a:ext cx="6696076" cy="586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038">
                  <a:extLst>
                    <a:ext uri="{9D8B030D-6E8A-4147-A177-3AD203B41FA5}">
                      <a16:colId xmlns:a16="http://schemas.microsoft.com/office/drawing/2014/main" val="681371395"/>
                    </a:ext>
                  </a:extLst>
                </a:gridCol>
                <a:gridCol w="3348038">
                  <a:extLst>
                    <a:ext uri="{9D8B030D-6E8A-4147-A177-3AD203B41FA5}">
                      <a16:colId xmlns:a16="http://schemas.microsoft.com/office/drawing/2014/main" val="2688997172"/>
                    </a:ext>
                  </a:extLst>
                </a:gridCol>
              </a:tblGrid>
              <a:tr h="5869709">
                <a:tc>
                  <a:txBody>
                    <a:bodyPr/>
                    <a:lstStyle/>
                    <a:p>
                      <a:r>
                        <a:rPr 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India!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soul for thee of tableaus twain,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in one the Suez canal initiated,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open'd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the procession of steamships, the Empress Eugenie's leading the van,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mark from on deck the strange landscape, the pure sky, the level sand in the distance,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pass swiftly the picturesque groups, the workmen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gather'd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gigantic dredging machines.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one again, different, (yet thine, all thine, O soul, the same,)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over my own continent the Pacific railroad surmounting </a:t>
                      </a:r>
                      <a:r>
                        <a:rPr lang="cs-CZ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barrier,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continual trains of cars winding along the Platte carrying freight and passengers,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hear the locomotives rushing and roaring, and the shrill steam-whistle,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hear the echoes reverberate through the grandest scenery in the world,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cross the Laramie plains, I note the rocks in grotesque shapes, the buttes,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the plentiful larkspur and wild onions, the barren, colorless, sage-deserts,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in glimpses afar or towering immediately above me the great mountains,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the Wind river and the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Wahsatch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mountains,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the Monument mountain and the Eagle's Nest, I pass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Promontory, I ascend the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Nevadas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scan the noble Elk mountain and wind around its base,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the Humboldt range, I thread the valley and cross the river,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the clear waters of lake Tahoe, I see forests of majestic </a:t>
                      </a:r>
                      <a:b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pines, </a:t>
                      </a:r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crossing the great desert, the alkaline plains, I behold enchanting mirages of waters and meadows,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Marking through these and after all, in duplicate slender lines,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Bridging the three or four thousand miles of land travel,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Tying the Eastern to the Western sea,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road between Europe and Asia.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(Ah Genoese thy dream! thy dream!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Centuries after thou art laid in thy grave,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shore thou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foundest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verifies thy dream.)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India!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Struggles of many a captain, tales of many a sailor dead,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my mood stealing and spreading they come,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 clouds and cloudlets in the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unreach'd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sky.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Along all history, down the slopes,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 rivulet running, sinking now, and now again to the surface rising,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ceaseless thought, a varied train—lo, soul, to thee, thy sight, they rise, 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plans, the voyages again, the expeditions;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 Vasco de Gama sails forth,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 the knowledge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gain'd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mariner's compass,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Lands found and nations born, thou born America,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purpose vast, man's long probation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fill'd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 rondure of the world at last </a:t>
                      </a: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accomplish'd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172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2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807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 Black" panose="020B0A04020102020204" pitchFamily="34" charset="0"/>
              </a:rPr>
              <a:t>Walt Whitman, “A Passage to India”</a:t>
            </a:r>
            <a:r>
              <a:rPr lang="cs-CZ" sz="3600" b="1" dirty="0" smtClean="0">
                <a:latin typeface="Arial Black" panose="020B0A04020102020204" pitchFamily="34" charset="0"/>
              </a:rPr>
              <a:t> 5-7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83127" y="628073"/>
            <a:ext cx="3214253" cy="61329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This leads to the reflections about </a:t>
            </a:r>
            <a:r>
              <a:rPr lang="en-GB" sz="1600" b="1" dirty="0"/>
              <a:t>the direction of human life in history</a:t>
            </a:r>
            <a:r>
              <a:rPr lang="en-GB" sz="1600" dirty="0"/>
              <a:t>. Where will it proceed? “Whither O mocking life?” Is not life, like history, a </a:t>
            </a:r>
            <a:r>
              <a:rPr lang="en-GB" sz="1600" b="1" dirty="0"/>
              <a:t>mere cycle, from birth to the grave?</a:t>
            </a:r>
            <a:r>
              <a:rPr lang="en-GB" sz="1600" dirty="0"/>
              <a:t> However, after all discoveries are made, after the physical travel round the globe is accomplished, one important activity of humans must still follow: </a:t>
            </a:r>
            <a:r>
              <a:rPr lang="en-GB" sz="1600" b="1" dirty="0"/>
              <a:t>the fusion of Nature and </a:t>
            </a:r>
            <a:r>
              <a:rPr lang="en-GB" sz="1600" b="1" dirty="0" smtClean="0"/>
              <a:t>Humanity</a:t>
            </a:r>
            <a:r>
              <a:rPr lang="en-GB" sz="1600" b="1" dirty="0"/>
              <a:t> 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The sixth section</a:t>
            </a:r>
            <a:r>
              <a:rPr lang="en-GB" sz="1600" dirty="0"/>
              <a:t> makes </a:t>
            </a:r>
            <a:r>
              <a:rPr lang="en-GB" sz="1600" dirty="0" smtClean="0"/>
              <a:t>clear </a:t>
            </a:r>
            <a:r>
              <a:rPr lang="en-GB" sz="1600" dirty="0"/>
              <a:t>that this is the </a:t>
            </a:r>
            <a:r>
              <a:rPr lang="en-GB" sz="1600" b="1" dirty="0"/>
              <a:t>ultimate end of history</a:t>
            </a:r>
            <a:r>
              <a:rPr lang="en-GB" sz="1600" dirty="0"/>
              <a:t>, which runs, </a:t>
            </a:r>
            <a:r>
              <a:rPr lang="en-GB" sz="1600" b="1" dirty="0"/>
              <a:t>like a cycle</a:t>
            </a:r>
            <a:r>
              <a:rPr lang="en-GB" sz="1600" dirty="0"/>
              <a:t> from the origins of civilization in the Orient, to the West (the metaphor of Columbus’s voyage</a:t>
            </a:r>
            <a:r>
              <a:rPr lang="en-GB" sz="1600" dirty="0" smtClean="0"/>
              <a:t>).</a:t>
            </a:r>
            <a:r>
              <a:rPr lang="en-GB" sz="1600" dirty="0"/>
              <a:t> 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 smtClean="0"/>
              <a:t>The seventh and eighth </a:t>
            </a:r>
            <a:r>
              <a:rPr lang="cs-CZ" sz="1600" dirty="0" smtClean="0"/>
              <a:t>s</a:t>
            </a:r>
            <a:r>
              <a:rPr lang="en-GB" sz="1600" dirty="0" err="1" smtClean="0"/>
              <a:t>ections</a:t>
            </a:r>
            <a:r>
              <a:rPr lang="en-GB" sz="1600" dirty="0" smtClean="0"/>
              <a:t> </a:t>
            </a:r>
            <a:r>
              <a:rPr lang="en-GB" sz="1600" dirty="0"/>
              <a:t>imply that Columbus’s voyage must be followed by </a:t>
            </a:r>
            <a:r>
              <a:rPr lang="en-GB" sz="1600" b="1" dirty="0"/>
              <a:t>the voyage of the soul</a:t>
            </a:r>
            <a:r>
              <a:rPr lang="en-GB" sz="1600" dirty="0"/>
              <a:t> which will be the process of finding </a:t>
            </a:r>
            <a:r>
              <a:rPr lang="en-GB" sz="1600" b="1" dirty="0"/>
              <a:t>a new identity – “thou actual Me”.</a:t>
            </a:r>
            <a:endParaRPr lang="cs-CZ" sz="16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029525" y="628073"/>
          <a:ext cx="9079347" cy="700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449">
                  <a:extLst>
                    <a:ext uri="{9D8B030D-6E8A-4147-A177-3AD203B41FA5}">
                      <a16:colId xmlns:a16="http://schemas.microsoft.com/office/drawing/2014/main" val="2121619969"/>
                    </a:ext>
                  </a:extLst>
                </a:gridCol>
                <a:gridCol w="3026449">
                  <a:extLst>
                    <a:ext uri="{9D8B030D-6E8A-4147-A177-3AD203B41FA5}">
                      <a16:colId xmlns:a16="http://schemas.microsoft.com/office/drawing/2014/main" val="215792586"/>
                    </a:ext>
                  </a:extLst>
                </a:gridCol>
                <a:gridCol w="3026449">
                  <a:extLst>
                    <a:ext uri="{9D8B030D-6E8A-4147-A177-3AD203B41FA5}">
                      <a16:colId xmlns:a16="http://schemas.microsoft.com/office/drawing/2014/main" val="278218392"/>
                    </a:ext>
                  </a:extLst>
                </a:gridCol>
              </a:tblGrid>
              <a:tr h="6229927">
                <a:tc>
                  <a:txBody>
                    <a:bodyPr/>
                    <a:lstStyle/>
                    <a:p>
                      <a:r>
                        <a:rPr lang="cs-CZ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vast Rondure, swimming in space,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Cover'd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 over with visible power and beauty,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Alternate light and day and the teeming spiritual darkness,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Unspeakable high processions of sun and moon and countless </a:t>
                      </a:r>
                      <a:b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stars above, 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Below, the manifold grass and waters, animals, mountains, trees,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inscrutable purpose, some hidden prophetic intention,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 first it seems my thought begins to span thee.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 from the gardens of Asia descending radiating,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 and Eve appear, then their myriad progeny after them,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Wandering, yearning, curious, with restless explorations,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questionings, baffled, formless, feverish, with never-happy </a:t>
                      </a:r>
                      <a:b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hearts, 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that sad incessant refrain, </a:t>
                      </a:r>
                      <a:r>
                        <a:rPr lang="en-US" sz="9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Wherefore unsatisfied soul?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b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 </a:t>
                      </a:r>
                      <a:r>
                        <a:rPr lang="en-US" sz="9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Whither O mocking life?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 who shall soothe these feverish children?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justify these restless explorations?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speak the secret of impassive earth?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bind it to us? what is this separate Nature so unnatural?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this earth to our affections? (unloving earth, without a throb to answer ours, 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Cold earth, the place of graves.)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 soul be sure the first intent remains, and shall be carried out,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Perhaps even now the time has arrived.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seas are all </a:t>
                      </a:r>
                      <a:r>
                        <a:rPr lang="en-US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cross'd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(as they seem already </a:t>
                      </a:r>
                      <a:r>
                        <a:rPr lang="en-US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cross'd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,)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great captains and engineers have </a:t>
                      </a:r>
                      <a:r>
                        <a:rPr lang="en-US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accomplish'd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their work, 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noble inventors, after the scientists, the chemist, the geologist, ethnologist, 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Finally shall come the poet worthy that name,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true son of God shall come singing his songs.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 not your deeds only O voyagers, O scientists and inventors, shall be justified,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these hearts as of fretted children shall be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sooth'd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affection shall be fully responded to, the secret shall be told,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these separations and gaps shall be taken up and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hook'd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together,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whole earth, this cold, impassive, voiceless earth, shall be completely justified,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Trinitas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divine shall be gloriously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accomplish'd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compacted by </a:t>
                      </a:r>
                      <a:r>
                        <a:rPr lang="cs-CZ" sz="8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true son of God, the poet,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(He shall indeed pass the straits and conquer the mountains,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shall double the cape of Good Hope to some purpose,)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and Man shall be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disjoin'd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diffused no more,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true son of God shall absolutely fuse them.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at whose wide-flung door I sing!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of the purpose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accomplish'd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of the marriage of continents, climates and oceans!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 mere doge of Venice now wedding the Adriatic,)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O year in you the vast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terraqueous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globe given and giving </a:t>
                      </a:r>
                      <a:r>
                        <a:rPr lang="cs-CZ" sz="8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 to Asia, Africa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join'd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they to the New World,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lands, geographies, dancing before you, holding a festival </a:t>
                      </a:r>
                      <a:b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garland,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brides and bridegrooms hand in hand.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to India!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Cooling airs from Caucasus far, soothing cradle of man,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river Euphrates flowing, the past lit up again.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soul, the retrospect brought forward,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old, most populous, wealthiest of earth's lands,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streams of the Indus and the Ganges and their many </a:t>
                      </a:r>
                      <a:r>
                        <a:rPr lang="en-US" sz="8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affluents</a:t>
                      </a:r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 my shores of America walking to-day behold, resuming all,)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tale of Alexander on his warlike marches suddenly dying,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one side China and on the other side Persia and Arabia,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south the great seas and the bay of Bengal,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flowing literatures, tremendous epics, religions, castes,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 occult Brahma interminably far back, the tender and junior Buddha, </a:t>
                      </a:r>
                      <a:endParaRPr lang="cs-CZ" sz="8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and southern empires and all their belongings, possessors,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wars of Tamerlane, the reign of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Aurungzebe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traders, rulers, explorers, Moslems, Venetians, Byzantium, the Arabs, Portuguese, 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travelers famous yet, Marco Polo,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Batouta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Moor,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Doubts to be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solv'd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map incognita, blanks to be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fill'd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foot of man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unstay'd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hands never at rest,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Thyself O soul that will not brook a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challenge.The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mediaeval navigators rise before me,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world of 1492, with its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awaken'd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enterprise,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 swelling in humanity now like the sap of the earth in </a:t>
                      </a:r>
                      <a:b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spring, 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sunset splendor of chivalry declining.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who art thou sad shade?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Gigantic, visionary, thyself a visionary,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majestic limbs and pious beaming eyes,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Spreading around with every look of thine a golden world,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Enhuing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with gorgeous hues.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 chief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histrion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 to the footlights walks in some great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scena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Dominating the rest I see the Admiral himself,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(History's type of courage, action, faith,)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Behold him sail from Palos leading his little fleet,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 voyage behold, his return, his great fame,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 misfortunes, calumniators, behold him a prisoner,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chain'd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Behold his dejection, poverty, death.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(Curious in time I stand, noting the efforts of heroes,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deferment long? bitter the slander, poverty, death?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Lies the seed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unreck'd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centuries in the ground? lo, to God's </a:t>
                      </a:r>
                      <a:b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   due occasion, 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Uprising in the night, it sprouts, blooms,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fills the earth with use and beauty.)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Passage indeed O soul to primal thought,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lands and seas alone, thy own clear freshness,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young maturity of brood and bloom,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realms of budding bibles.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soul, </a:t>
                      </a:r>
                      <a:r>
                        <a:rPr lang="en-US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repressless</a:t>
                      </a: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with thee and thou with me,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 circumnavigation of the world begin,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man, the voyage of his mind's return,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reason's early paradise,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Back, back to wisdom's birth, to innocent intuitions,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 with fair creation.</a:t>
                      </a:r>
                      <a:endParaRPr lang="cs-CZ" sz="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92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987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2654</Words>
  <Application>Microsoft Office PowerPoint</Application>
  <PresentationFormat>Širokoúhlá obrazovka</PresentationFormat>
  <Paragraphs>400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Motiv Office</vt:lpstr>
      <vt:lpstr>The Birth of Modern Poetry: An Introduction</vt:lpstr>
      <vt:lpstr>Walt Whitman (1819-92): An Introduction</vt:lpstr>
      <vt:lpstr>Walt Whitman: Leaves of Grass (1855-1892) An Introduction</vt:lpstr>
      <vt:lpstr>“Song of Myself”: The Self as a Symbolic Link  of the American Nation</vt:lpstr>
      <vt:lpstr>“Song of Myself”: The Self and the Grass</vt:lpstr>
      <vt:lpstr>Walt Whitman, “A Passage to India” 1</vt:lpstr>
      <vt:lpstr>Walt Whitman, “A Passage to India” 2</vt:lpstr>
      <vt:lpstr>Walt Whitman, “A Passage to India” 3-4</vt:lpstr>
      <vt:lpstr>Walt Whitman, “A Passage to India” 5-7</vt:lpstr>
      <vt:lpstr>Walt Whitman, “A Passage to India” 8-9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Whitman: Leaves of Grass (1855-1892) Introduction</dc:title>
  <dc:creator>Martin Procházka</dc:creator>
  <cp:lastModifiedBy>Martin Procházka</cp:lastModifiedBy>
  <cp:revision>31</cp:revision>
  <dcterms:created xsi:type="dcterms:W3CDTF">2020-11-06T13:39:08Z</dcterms:created>
  <dcterms:modified xsi:type="dcterms:W3CDTF">2020-12-16T08:49:04Z</dcterms:modified>
</cp:coreProperties>
</file>