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57" r:id="rId4"/>
    <p:sldId id="264" r:id="rId5"/>
    <p:sldId id="267" r:id="rId6"/>
    <p:sldId id="265" r:id="rId7"/>
    <p:sldId id="266" r:id="rId8"/>
    <p:sldId id="259" r:id="rId9"/>
    <p:sldId id="268" r:id="rId10"/>
    <p:sldId id="258" r:id="rId11"/>
    <p:sldId id="260" r:id="rId12"/>
    <p:sldId id="261" r:id="rId13"/>
    <p:sldId id="270" r:id="rId14"/>
    <p:sldId id="271" r:id="rId15"/>
    <p:sldId id="262" r:id="rId16"/>
    <p:sldId id="263" r:id="rId17"/>
    <p:sldId id="273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70" d="100"/>
          <a:sy n="70" d="100"/>
        </p:scale>
        <p:origin x="-1164" y="-8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23CA-9F8C-4208-AAD8-265BE54DA5C5}" type="datetimeFigureOut">
              <a:rPr lang="cs-CZ" smtClean="0"/>
              <a:t>7.12.2020</a:t>
            </a:fld>
            <a:endParaRPr lang="cs-CZ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924D801-8D96-42CE-8EDD-FCC8B9CA86A4}" type="slidenum">
              <a:rPr lang="cs-CZ" smtClean="0"/>
              <a:t>‹#›</a:t>
            </a:fld>
            <a:endParaRPr lang="cs-CZ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23CA-9F8C-4208-AAD8-265BE54DA5C5}" type="datetimeFigureOut">
              <a:rPr lang="cs-CZ" smtClean="0"/>
              <a:t>7.12.2020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D801-8D96-42CE-8EDD-FCC8B9CA86A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23CA-9F8C-4208-AAD8-265BE54DA5C5}" type="datetimeFigureOut">
              <a:rPr lang="cs-CZ" smtClean="0"/>
              <a:t>7.12.2020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D801-8D96-42CE-8EDD-FCC8B9CA86A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23CA-9F8C-4208-AAD8-265BE54DA5C5}" type="datetimeFigureOut">
              <a:rPr lang="cs-CZ" smtClean="0"/>
              <a:t>7.12.2020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D801-8D96-42CE-8EDD-FCC8B9CA86A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23CA-9F8C-4208-AAD8-265BE54DA5C5}" type="datetimeFigureOut">
              <a:rPr lang="cs-CZ" smtClean="0"/>
              <a:t>7.12.2020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D801-8D96-42CE-8EDD-FCC8B9CA86A4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23CA-9F8C-4208-AAD8-265BE54DA5C5}" type="datetimeFigureOut">
              <a:rPr lang="cs-CZ" smtClean="0"/>
              <a:t>7.12.2020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D801-8D96-42CE-8EDD-FCC8B9CA86A4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23CA-9F8C-4208-AAD8-265BE54DA5C5}" type="datetimeFigureOut">
              <a:rPr lang="cs-CZ" smtClean="0"/>
              <a:t>7.12.2020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D801-8D96-42CE-8EDD-FCC8B9CA86A4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23CA-9F8C-4208-AAD8-265BE54DA5C5}" type="datetimeFigureOut">
              <a:rPr lang="cs-CZ" smtClean="0"/>
              <a:t>7.12.2020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D801-8D96-42CE-8EDD-FCC8B9CA86A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23CA-9F8C-4208-AAD8-265BE54DA5C5}" type="datetimeFigureOut">
              <a:rPr lang="cs-CZ" smtClean="0"/>
              <a:t>7.12.2020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D801-8D96-42CE-8EDD-FCC8B9CA86A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23CA-9F8C-4208-AAD8-265BE54DA5C5}" type="datetimeFigureOut">
              <a:rPr lang="cs-CZ" smtClean="0"/>
              <a:t>7.12.2020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D801-8D96-42CE-8EDD-FCC8B9CA86A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23CA-9F8C-4208-AAD8-265BE54DA5C5}" type="datetimeFigureOut">
              <a:rPr lang="cs-CZ" smtClean="0"/>
              <a:t>7.12.2020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4D801-8D96-42CE-8EDD-FCC8B9CA86A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F9823CA-9F8C-4208-AAD8-265BE54DA5C5}" type="datetimeFigureOut">
              <a:rPr lang="cs-CZ" smtClean="0"/>
              <a:t>7.12.2020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924D801-8D96-42CE-8EDD-FCC8B9CA86A4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mundo.es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uyinteresante.es/" TargetMode="External"/><Relationship Id="rId2" Type="http://schemas.openxmlformats.org/officeDocument/2006/relationships/hyperlink" Target="http://www.elpais.es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elpais.com/tag/salvamento_maritimo/a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pais.es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bc.e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mundo.es/" TargetMode="External"/><Relationship Id="rId2" Type="http://schemas.openxmlformats.org/officeDocument/2006/relationships/hyperlink" Target="http://www.muyinteresante.e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lar&#237;n.com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lpais.com/tag/fmi_fondo_monetario_internacional/a/" TargetMode="External"/><Relationship Id="rId2" Type="http://schemas.openxmlformats.org/officeDocument/2006/relationships/hyperlink" Target="http://www.elpai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twitter.com/Atleti" TargetMode="External"/><Relationship Id="rId5" Type="http://schemas.openxmlformats.org/officeDocument/2006/relationships/hyperlink" Target="http://elpais.com/tag/atletico_madrid/a/" TargetMode="External"/><Relationship Id="rId4" Type="http://schemas.openxmlformats.org/officeDocument/2006/relationships/hyperlink" Target="http://www.elpais.es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bumcancionyletra.com/" TargetMode="External"/><Relationship Id="rId2" Type="http://schemas.openxmlformats.org/officeDocument/2006/relationships/hyperlink" Target="http://www.azlyric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nep.org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lpais.com/tag/atletico_madrid/a/" TargetMode="External"/><Relationship Id="rId2" Type="http://schemas.openxmlformats.org/officeDocument/2006/relationships/hyperlink" Target="http://www.elpai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lpais.com/tag/padres_biologicos/a/" TargetMode="External"/><Relationship Id="rId5" Type="http://schemas.openxmlformats.org/officeDocument/2006/relationships/hyperlink" Target="http://elpais.com/tag/fc_barcelona/a/" TargetMode="External"/><Relationship Id="rId4" Type="http://schemas.openxmlformats.org/officeDocument/2006/relationships/hyperlink" Target="https://twitter.com/Atleti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lpais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oticiasjuridicas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Kontrastivní gramatika 1 – 9. přednáška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Imperativ</a:t>
            </a:r>
          </a:p>
          <a:p>
            <a:r>
              <a:rPr lang="cs-CZ" dirty="0" smtClean="0"/>
              <a:t>Subjunktiv</a:t>
            </a:r>
          </a:p>
          <a:p>
            <a:r>
              <a:rPr lang="cs-CZ" dirty="0" smtClean="0"/>
              <a:t>Souslednost časů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961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Subjunktiv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Alternace s jinými slovesnými tvary:</a:t>
            </a:r>
          </a:p>
          <a:p>
            <a:pPr marL="0" indent="0">
              <a:buNone/>
            </a:pPr>
            <a:r>
              <a:rPr lang="cs-CZ" dirty="0" smtClean="0"/>
              <a:t>1. </a:t>
            </a:r>
            <a:r>
              <a:rPr lang="cs-CZ" dirty="0" err="1" smtClean="0">
                <a:solidFill>
                  <a:srgbClr val="C00000"/>
                </a:solidFill>
              </a:rPr>
              <a:t>cantara</a:t>
            </a:r>
            <a:r>
              <a:rPr lang="cs-CZ" dirty="0" smtClean="0">
                <a:solidFill>
                  <a:srgbClr val="C00000"/>
                </a:solidFill>
              </a:rPr>
              <a:t> / </a:t>
            </a:r>
            <a:r>
              <a:rPr lang="cs-CZ" dirty="0" err="1" smtClean="0">
                <a:solidFill>
                  <a:srgbClr val="C00000"/>
                </a:solidFill>
              </a:rPr>
              <a:t>había</a:t>
            </a:r>
            <a:r>
              <a:rPr lang="cs-CZ" dirty="0" smtClean="0">
                <a:solidFill>
                  <a:srgbClr val="C00000"/>
                </a:solidFill>
              </a:rPr>
              <a:t> </a:t>
            </a:r>
            <a:r>
              <a:rPr lang="cs-CZ" dirty="0" err="1" smtClean="0">
                <a:solidFill>
                  <a:srgbClr val="C00000"/>
                </a:solidFill>
              </a:rPr>
              <a:t>cantado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: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Literární texty:</a:t>
            </a:r>
          </a:p>
          <a:p>
            <a:pPr marL="0" indent="0">
              <a:buNone/>
            </a:pPr>
            <a:r>
              <a:rPr lang="cs-CZ" dirty="0" smtClean="0"/>
              <a:t>La </a:t>
            </a:r>
            <a:r>
              <a:rPr lang="cs-CZ" dirty="0" err="1" smtClean="0"/>
              <a:t>oscuridad</a:t>
            </a:r>
            <a:r>
              <a:rPr lang="cs-CZ" dirty="0" smtClean="0"/>
              <a:t> y el </a:t>
            </a:r>
            <a:r>
              <a:rPr lang="cs-CZ" dirty="0" err="1" smtClean="0"/>
              <a:t>silencia</a:t>
            </a:r>
            <a:r>
              <a:rPr lang="cs-CZ" dirty="0" smtClean="0"/>
              <a:t> </a:t>
            </a:r>
            <a:r>
              <a:rPr lang="cs-CZ" dirty="0" err="1" smtClean="0"/>
              <a:t>producín</a:t>
            </a:r>
            <a:r>
              <a:rPr lang="cs-CZ" dirty="0" smtClean="0"/>
              <a:t> en </a:t>
            </a:r>
            <a:r>
              <a:rPr lang="cs-CZ" dirty="0" err="1" smtClean="0"/>
              <a:t>su</a:t>
            </a:r>
            <a:r>
              <a:rPr lang="cs-CZ" dirty="0" smtClean="0"/>
              <a:t> </a:t>
            </a:r>
            <a:r>
              <a:rPr lang="cs-CZ" dirty="0" err="1" smtClean="0"/>
              <a:t>ánimo</a:t>
            </a:r>
            <a:r>
              <a:rPr lang="cs-CZ" dirty="0" smtClean="0"/>
              <a:t> una </a:t>
            </a:r>
            <a:r>
              <a:rPr lang="cs-CZ" dirty="0" err="1" smtClean="0"/>
              <a:t>congoja</a:t>
            </a:r>
            <a:r>
              <a:rPr lang="cs-CZ" dirty="0" smtClean="0"/>
              <a:t>, una </a:t>
            </a:r>
            <a:r>
              <a:rPr lang="cs-CZ" dirty="0" err="1" smtClean="0"/>
              <a:t>tristeza</a:t>
            </a:r>
            <a:r>
              <a:rPr lang="cs-CZ" dirty="0" smtClean="0"/>
              <a:t>, </a:t>
            </a:r>
            <a:r>
              <a:rPr lang="cs-CZ" dirty="0" err="1" smtClean="0"/>
              <a:t>parecida</a:t>
            </a:r>
            <a:r>
              <a:rPr lang="cs-CZ" dirty="0" smtClean="0"/>
              <a:t> a la </a:t>
            </a:r>
            <a:r>
              <a:rPr lang="cs-CZ" dirty="0" err="1" smtClean="0"/>
              <a:t>que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C00000"/>
                </a:solidFill>
              </a:rPr>
              <a:t>sintiera</a:t>
            </a:r>
            <a:r>
              <a:rPr lang="cs-CZ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cs-CZ" dirty="0" err="1" smtClean="0"/>
              <a:t>ese</a:t>
            </a:r>
            <a:r>
              <a:rPr lang="cs-CZ" dirty="0" smtClean="0"/>
              <a:t> </a:t>
            </a:r>
            <a:r>
              <a:rPr lang="cs-CZ" dirty="0" err="1" smtClean="0"/>
              <a:t>mismo</a:t>
            </a:r>
            <a:r>
              <a:rPr lang="cs-CZ" dirty="0" smtClean="0"/>
              <a:t> </a:t>
            </a:r>
            <a:r>
              <a:rPr lang="cs-CZ" dirty="0" err="1" smtClean="0"/>
              <a:t>día</a:t>
            </a:r>
            <a:r>
              <a:rPr lang="cs-CZ" dirty="0" smtClean="0"/>
              <a:t> la siesta (NGRAE, 458)</a:t>
            </a:r>
          </a:p>
          <a:p>
            <a:pPr>
              <a:buFont typeface="Wingdings" pitchFamily="2" charset="2"/>
              <a:buChar char="ü"/>
            </a:pPr>
            <a:r>
              <a:rPr lang="cs-CZ" dirty="0" err="1" smtClean="0"/>
              <a:t>Tématické</a:t>
            </a:r>
            <a:r>
              <a:rPr lang="cs-CZ" dirty="0" smtClean="0"/>
              <a:t> kontexty (publicistika):</a:t>
            </a:r>
          </a:p>
          <a:p>
            <a:pPr marL="0" indent="0">
              <a:buNone/>
            </a:pPr>
            <a:r>
              <a:rPr lang="cs-CZ" dirty="0" err="1" smtClean="0"/>
              <a:t>Yo</a:t>
            </a:r>
            <a:r>
              <a:rPr lang="cs-CZ" dirty="0" smtClean="0"/>
              <a:t> no </a:t>
            </a:r>
            <a:r>
              <a:rPr lang="cs-CZ" dirty="0" err="1" smtClean="0"/>
              <a:t>ceo</a:t>
            </a:r>
            <a:r>
              <a:rPr lang="cs-CZ" dirty="0" smtClean="0"/>
              <a:t> </a:t>
            </a:r>
            <a:r>
              <a:rPr lang="cs-CZ" dirty="0" err="1" smtClean="0"/>
              <a:t>lo</a:t>
            </a:r>
            <a:r>
              <a:rPr lang="cs-CZ" dirty="0" smtClean="0"/>
              <a:t> </a:t>
            </a:r>
            <a:r>
              <a:rPr lang="cs-CZ" dirty="0" err="1" smtClean="0"/>
              <a:t>que</a:t>
            </a:r>
            <a:r>
              <a:rPr lang="cs-CZ" dirty="0" smtClean="0"/>
              <a:t> </a:t>
            </a:r>
            <a:r>
              <a:rPr lang="cs-CZ" dirty="0" err="1" smtClean="0"/>
              <a:t>dijo</a:t>
            </a:r>
            <a:r>
              <a:rPr lang="cs-CZ" dirty="0" smtClean="0"/>
              <a:t> </a:t>
            </a:r>
            <a:r>
              <a:rPr lang="cs-CZ" dirty="0" err="1" smtClean="0"/>
              <a:t>Cereijo</a:t>
            </a:r>
            <a:r>
              <a:rPr lang="cs-CZ" dirty="0" smtClean="0"/>
              <a:t>, el </a:t>
            </a:r>
            <a:r>
              <a:rPr lang="cs-CZ" dirty="0" err="1" smtClean="0"/>
              <a:t>que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C00000"/>
                </a:solidFill>
              </a:rPr>
              <a:t>fuera</a:t>
            </a:r>
            <a:r>
              <a:rPr lang="cs-CZ" dirty="0" smtClean="0"/>
              <a:t> </a:t>
            </a:r>
            <a:r>
              <a:rPr lang="cs-CZ" dirty="0" err="1" smtClean="0"/>
              <a:t>ministro</a:t>
            </a:r>
            <a:r>
              <a:rPr lang="cs-CZ" dirty="0" smtClean="0"/>
              <a:t> de </a:t>
            </a:r>
            <a:r>
              <a:rPr lang="cs-CZ" dirty="0" err="1" smtClean="0"/>
              <a:t>economía</a:t>
            </a:r>
            <a:r>
              <a:rPr lang="cs-CZ" dirty="0" smtClean="0"/>
              <a:t>… (NGRAE, 458)</a:t>
            </a:r>
          </a:p>
        </p:txBody>
      </p:sp>
    </p:spTree>
    <p:extLst>
      <p:ext uri="{BB962C8B-B14F-4D97-AF65-F5344CB8AC3E}">
        <p14:creationId xmlns:p14="http://schemas.microsoft.com/office/powerpoint/2010/main" val="401015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Subjunktiv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Alternace s jinými slovesnými tvary:</a:t>
            </a:r>
          </a:p>
          <a:p>
            <a:pPr marL="0" indent="0">
              <a:buNone/>
            </a:pPr>
            <a:r>
              <a:rPr lang="cs-CZ" dirty="0" smtClean="0"/>
              <a:t>2. </a:t>
            </a:r>
            <a:r>
              <a:rPr lang="cs-CZ" dirty="0" err="1" smtClean="0">
                <a:solidFill>
                  <a:srgbClr val="C00000"/>
                </a:solidFill>
              </a:rPr>
              <a:t>cantara</a:t>
            </a:r>
            <a:r>
              <a:rPr lang="cs-CZ" dirty="0">
                <a:solidFill>
                  <a:srgbClr val="C00000"/>
                </a:solidFill>
              </a:rPr>
              <a:t> </a:t>
            </a:r>
            <a:r>
              <a:rPr lang="cs-CZ" dirty="0" smtClean="0">
                <a:solidFill>
                  <a:srgbClr val="C00000"/>
                </a:solidFill>
              </a:rPr>
              <a:t> (</a:t>
            </a:r>
            <a:r>
              <a:rPr lang="cs-CZ" dirty="0" err="1" smtClean="0">
                <a:solidFill>
                  <a:srgbClr val="C00000"/>
                </a:solidFill>
              </a:rPr>
              <a:t>cantase</a:t>
            </a:r>
            <a:r>
              <a:rPr lang="cs-CZ" dirty="0">
                <a:solidFill>
                  <a:srgbClr val="C00000"/>
                </a:solidFill>
              </a:rPr>
              <a:t>)</a:t>
            </a:r>
            <a:r>
              <a:rPr lang="cs-CZ" dirty="0" smtClean="0">
                <a:solidFill>
                  <a:srgbClr val="C00000"/>
                </a:solidFill>
              </a:rPr>
              <a:t>/ </a:t>
            </a:r>
            <a:r>
              <a:rPr lang="cs-CZ" dirty="0" err="1" smtClean="0">
                <a:solidFill>
                  <a:srgbClr val="C00000"/>
                </a:solidFill>
              </a:rPr>
              <a:t>canté</a:t>
            </a:r>
            <a:endParaRPr lang="cs-CZ" dirty="0" smtClean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publicistika:</a:t>
            </a:r>
          </a:p>
          <a:p>
            <a:pPr marL="0" indent="0">
              <a:buNone/>
            </a:pPr>
            <a:r>
              <a:rPr lang="cs-CZ" dirty="0" smtClean="0"/>
              <a:t>…el </a:t>
            </a:r>
            <a:r>
              <a:rPr lang="cs-CZ" dirty="0" err="1" smtClean="0"/>
              <a:t>discurso</a:t>
            </a:r>
            <a:r>
              <a:rPr lang="cs-CZ" dirty="0" smtClean="0"/>
              <a:t> </a:t>
            </a:r>
            <a:r>
              <a:rPr lang="cs-CZ" dirty="0" err="1" smtClean="0"/>
              <a:t>que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C00000"/>
                </a:solidFill>
              </a:rPr>
              <a:t>pronunciara</a:t>
            </a:r>
            <a:r>
              <a:rPr lang="cs-CZ" dirty="0" smtClean="0"/>
              <a:t> </a:t>
            </a:r>
            <a:r>
              <a:rPr lang="cs-CZ" dirty="0" err="1" smtClean="0"/>
              <a:t>ayer</a:t>
            </a:r>
            <a:r>
              <a:rPr lang="cs-CZ" dirty="0" smtClean="0"/>
              <a:t> el </a:t>
            </a:r>
            <a:r>
              <a:rPr lang="cs-CZ" dirty="0" err="1" smtClean="0"/>
              <a:t>candidato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r>
              <a:rPr lang="cs-CZ" dirty="0" smtClean="0"/>
              <a:t>(NGRAE, 459)</a:t>
            </a:r>
          </a:p>
          <a:p>
            <a:pPr marL="0" indent="0">
              <a:buNone/>
            </a:pPr>
            <a:r>
              <a:rPr lang="es-ES" dirty="0"/>
              <a:t>Mucho han cambiado las cosas en el Valle de Arán desde que en 1964 la estación </a:t>
            </a:r>
            <a:r>
              <a:rPr lang="es-ES" dirty="0">
                <a:solidFill>
                  <a:srgbClr val="FF0000"/>
                </a:solidFill>
              </a:rPr>
              <a:t>inaugurase</a:t>
            </a:r>
            <a:r>
              <a:rPr lang="es-ES" dirty="0"/>
              <a:t> su primer remonte en unas laderas tan favorables como inéditas para el esquí. </a:t>
            </a:r>
            <a:r>
              <a:rPr lang="cs-CZ" dirty="0" smtClean="0"/>
              <a:t> (</a:t>
            </a:r>
            <a:r>
              <a:rPr lang="cs-CZ" dirty="0" smtClean="0">
                <a:hlinkClick r:id="rId2"/>
              </a:rPr>
              <a:t>www.elmundo.es</a:t>
            </a:r>
            <a:r>
              <a:rPr lang="cs-CZ" dirty="0" smtClean="0"/>
              <a:t>, 9. 4. 2015)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589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Sousledost</a:t>
            </a:r>
            <a:r>
              <a:rPr lang="cs-CZ" dirty="0" smtClean="0"/>
              <a:t> časů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Závislé výpovědi oznamovací a tázací:</a:t>
            </a:r>
          </a:p>
          <a:p>
            <a:pPr marL="0" indent="0">
              <a:buNone/>
            </a:pPr>
            <a:r>
              <a:rPr lang="cs-CZ" i="1" dirty="0" smtClean="0"/>
              <a:t>Přímá řeč			Nepřímá řeč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přítomný čas			imperfektum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rgbClr val="00B050"/>
                </a:solidFill>
              </a:rPr>
              <a:t>jednoduché perfektum	plusquamperfektum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rgbClr val="00B050"/>
                </a:solidFill>
              </a:rPr>
              <a:t>složené perfektum</a:t>
            </a:r>
          </a:p>
          <a:p>
            <a:pPr marL="0" indent="0">
              <a:buNone/>
            </a:pPr>
            <a:r>
              <a:rPr lang="cs-CZ" sz="2000" dirty="0">
                <a:solidFill>
                  <a:srgbClr val="00B050"/>
                </a:solidFill>
              </a:rPr>
              <a:t>i</a:t>
            </a:r>
            <a:r>
              <a:rPr lang="cs-CZ" sz="2000" dirty="0" smtClean="0">
                <a:solidFill>
                  <a:srgbClr val="00B050"/>
                </a:solidFill>
              </a:rPr>
              <a:t>mperfektum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rgbClr val="7030A0"/>
                </a:solidFill>
              </a:rPr>
              <a:t>futurum			kondicionál</a:t>
            </a:r>
            <a:endParaRPr lang="cs-CZ" sz="2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561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Souslednost časů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dirty="0" smtClean="0"/>
              <a:t>L</a:t>
            </a:r>
            <a:r>
              <a:rPr lang="es-ES" dirty="0" smtClean="0"/>
              <a:t>os </a:t>
            </a:r>
            <a:r>
              <a:rPr lang="es-ES" dirty="0"/>
              <a:t>agentes de inmigración </a:t>
            </a:r>
            <a:r>
              <a:rPr lang="es-ES" dirty="0">
                <a:solidFill>
                  <a:srgbClr val="FF0000"/>
                </a:solidFill>
              </a:rPr>
              <a:t>argumentaron</a:t>
            </a:r>
            <a:r>
              <a:rPr lang="es-ES" dirty="0"/>
              <a:t> que </a:t>
            </a:r>
            <a:r>
              <a:rPr lang="es-ES" dirty="0">
                <a:solidFill>
                  <a:srgbClr val="FF0000"/>
                </a:solidFill>
              </a:rPr>
              <a:t>creían</a:t>
            </a:r>
            <a:r>
              <a:rPr lang="es-ES" dirty="0"/>
              <a:t> que los actores </a:t>
            </a:r>
            <a:r>
              <a:rPr lang="es-ES" dirty="0">
                <a:solidFill>
                  <a:srgbClr val="FF0000"/>
                </a:solidFill>
              </a:rPr>
              <a:t>iban a trabajar </a:t>
            </a:r>
            <a:r>
              <a:rPr lang="es-ES" dirty="0"/>
              <a:t>sin tener el permiso correspondiente, según declararon los afectados en medios locales. </a:t>
            </a:r>
            <a:r>
              <a:rPr lang="cs-CZ" dirty="0" smtClean="0"/>
              <a:t>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12. 4. 2017)</a:t>
            </a:r>
          </a:p>
          <a:p>
            <a:pPr marL="0" indent="0">
              <a:buNone/>
            </a:pPr>
            <a:r>
              <a:rPr lang="es-ES" dirty="0"/>
              <a:t>En un vídeo </a:t>
            </a:r>
            <a:r>
              <a:rPr lang="es-ES" dirty="0">
                <a:solidFill>
                  <a:srgbClr val="FF0000"/>
                </a:solidFill>
              </a:rPr>
              <a:t>señalaron</a:t>
            </a:r>
            <a:r>
              <a:rPr lang="es-ES" dirty="0"/>
              <a:t> que desde 2000 </a:t>
            </a:r>
            <a:r>
              <a:rPr lang="es-ES" dirty="0">
                <a:solidFill>
                  <a:srgbClr val="FF0000"/>
                </a:solidFill>
              </a:rPr>
              <a:t>tramitaban</a:t>
            </a:r>
            <a:r>
              <a:rPr lang="es-ES" dirty="0"/>
              <a:t> con frecuencia este permiso, pero que este año las normas </a:t>
            </a:r>
            <a:r>
              <a:rPr lang="es-ES" dirty="0">
                <a:solidFill>
                  <a:srgbClr val="FF0000"/>
                </a:solidFill>
              </a:rPr>
              <a:t>se habían endurecido </a:t>
            </a:r>
            <a:r>
              <a:rPr lang="es-ES" dirty="0"/>
              <a:t>y la respuesta a su solicitud no </a:t>
            </a:r>
            <a:r>
              <a:rPr lang="es-ES" dirty="0">
                <a:solidFill>
                  <a:srgbClr val="FF0000"/>
                </a:solidFill>
              </a:rPr>
              <a:t>había llegado </a:t>
            </a:r>
            <a:r>
              <a:rPr lang="es-ES" dirty="0"/>
              <a:t>a tiempo para su viaje</a:t>
            </a:r>
            <a:r>
              <a:rPr lang="es-ES" dirty="0" smtClean="0"/>
              <a:t>.</a:t>
            </a:r>
            <a:r>
              <a:rPr lang="cs-CZ" dirty="0" smtClean="0"/>
              <a:t> 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12. 4. 2017)</a:t>
            </a:r>
          </a:p>
          <a:p>
            <a:pPr marL="0" indent="0">
              <a:buNone/>
            </a:pPr>
            <a:r>
              <a:rPr lang="es-ES" dirty="0"/>
              <a:t>Un estudio de la Universidad de Lincoln (Reino Unido) y de la Universidad de Sao Paulo (Brasil) </a:t>
            </a:r>
            <a:r>
              <a:rPr lang="es-ES" dirty="0">
                <a:solidFill>
                  <a:srgbClr val="00B050"/>
                </a:solidFill>
              </a:rPr>
              <a:t>demostró</a:t>
            </a:r>
            <a:r>
              <a:rPr lang="es-ES" dirty="0"/>
              <a:t> que</a:t>
            </a:r>
            <a:r>
              <a:rPr lang="es-ES" b="1" dirty="0"/>
              <a:t> </a:t>
            </a:r>
            <a:r>
              <a:rPr lang="es-ES" dirty="0"/>
              <a:t>los perros </a:t>
            </a:r>
            <a:r>
              <a:rPr lang="es-ES" dirty="0">
                <a:solidFill>
                  <a:srgbClr val="00B050"/>
                </a:solidFill>
              </a:rPr>
              <a:t>son</a:t>
            </a:r>
            <a:r>
              <a:rPr lang="es-ES" dirty="0">
                <a:solidFill>
                  <a:srgbClr val="00B0F0"/>
                </a:solidFill>
              </a:rPr>
              <a:t> </a:t>
            </a:r>
            <a:r>
              <a:rPr lang="es-ES" dirty="0"/>
              <a:t>capaces de interpretar nuestros estados de ánimo</a:t>
            </a:r>
            <a:r>
              <a:rPr lang="es-ES" dirty="0" smtClean="0"/>
              <a:t>,</a:t>
            </a:r>
            <a:r>
              <a:rPr lang="cs-CZ" dirty="0" smtClean="0"/>
              <a:t>… (</a:t>
            </a:r>
            <a:r>
              <a:rPr lang="cs-CZ" dirty="0" smtClean="0">
                <a:hlinkClick r:id="rId3"/>
              </a:rPr>
              <a:t>www.muyinteresante.es</a:t>
            </a:r>
            <a:r>
              <a:rPr lang="cs-CZ" dirty="0" smtClean="0"/>
              <a:t>, 12. 4. 2017)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676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Souslednost časů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Un portavoz de </a:t>
            </a:r>
            <a:r>
              <a:rPr lang="es-ES" dirty="0">
                <a:hlinkClick r:id="rId2"/>
              </a:rPr>
              <a:t>Salvamento Marítimo</a:t>
            </a:r>
            <a:r>
              <a:rPr lang="es-ES" dirty="0"/>
              <a:t> </a:t>
            </a:r>
            <a:r>
              <a:rPr lang="es-ES" dirty="0">
                <a:solidFill>
                  <a:srgbClr val="C00000"/>
                </a:solidFill>
              </a:rPr>
              <a:t>ha informado </a:t>
            </a:r>
            <a:r>
              <a:rPr lang="es-ES" dirty="0"/>
              <a:t>de que los servicios de rescate </a:t>
            </a:r>
            <a:r>
              <a:rPr lang="es-ES" dirty="0">
                <a:solidFill>
                  <a:srgbClr val="C00000"/>
                </a:solidFill>
              </a:rPr>
              <a:t>buscan</a:t>
            </a:r>
            <a:r>
              <a:rPr lang="es-ES" dirty="0"/>
              <a:t> a un varón adulto que está desaparecido. Los efectivos del Destacamento de la Armada han podido rescatar con vida a 30 de sus ocupantes.</a:t>
            </a:r>
            <a:endParaRPr lang="cs-CZ" dirty="0"/>
          </a:p>
          <a:p>
            <a:pPr marL="0" indent="0">
              <a:buNone/>
            </a:pPr>
            <a:r>
              <a:rPr lang="es-ES" dirty="0"/>
              <a:t>Inicialmente, las mismas fuentes </a:t>
            </a:r>
            <a:r>
              <a:rPr lang="es-ES" dirty="0">
                <a:solidFill>
                  <a:srgbClr val="C00000"/>
                </a:solidFill>
              </a:rPr>
              <a:t>han indicado </a:t>
            </a:r>
            <a:r>
              <a:rPr lang="es-ES" dirty="0"/>
              <a:t>que </a:t>
            </a:r>
            <a:r>
              <a:rPr lang="es-ES" dirty="0">
                <a:solidFill>
                  <a:srgbClr val="C00000"/>
                </a:solidFill>
              </a:rPr>
              <a:t>eran</a:t>
            </a:r>
            <a:r>
              <a:rPr lang="es-ES" dirty="0"/>
              <a:t> tres las personas fallecidas. Posteriormente </a:t>
            </a:r>
            <a:r>
              <a:rPr lang="es-ES" dirty="0">
                <a:solidFill>
                  <a:srgbClr val="C00000"/>
                </a:solidFill>
              </a:rPr>
              <a:t>han indicado</a:t>
            </a:r>
            <a:r>
              <a:rPr lang="es-ES" dirty="0"/>
              <a:t> que, tras rescatar el cuerpo sin vida de un menor, desde un helicóptero </a:t>
            </a:r>
            <a:r>
              <a:rPr lang="es-ES" dirty="0">
                <a:solidFill>
                  <a:srgbClr val="C00000"/>
                </a:solidFill>
              </a:rPr>
              <a:t>se ha localizado </a:t>
            </a:r>
            <a:r>
              <a:rPr lang="es-ES" dirty="0"/>
              <a:t>en el mar a una mujer en muy mal estado de salud.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733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Souslednost časů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 smtClean="0"/>
              <a:t>Závislé výpovědi přací, rozkazovací a další se subjunktivem:</a:t>
            </a:r>
          </a:p>
          <a:p>
            <a:pPr marL="0" indent="0">
              <a:buNone/>
            </a:pPr>
            <a:r>
              <a:rPr lang="cs-CZ" sz="2400" i="1" dirty="0" smtClean="0"/>
              <a:t>Přímá řeč			Nepřímá řeč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Imperativ			subjunktiv imperfekta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rgbClr val="FF0000"/>
                </a:solidFill>
              </a:rPr>
              <a:t>subjunktiv prézentu</a:t>
            </a:r>
          </a:p>
          <a:p>
            <a:pPr marL="0" indent="0">
              <a:buNone/>
            </a:pPr>
            <a:r>
              <a:rPr lang="cs-CZ" sz="2000" dirty="0" smtClean="0">
                <a:solidFill>
                  <a:srgbClr val="00B050"/>
                </a:solidFill>
              </a:rPr>
              <a:t>subjunktiv perfekta		subjunktiv </a:t>
            </a:r>
            <a:r>
              <a:rPr lang="cs-CZ" sz="2000" dirty="0" err="1" smtClean="0">
                <a:solidFill>
                  <a:srgbClr val="00B050"/>
                </a:solidFill>
              </a:rPr>
              <a:t>plusqamperfekta</a:t>
            </a:r>
            <a:endParaRPr lang="cs-CZ" sz="20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rgbClr val="00B050"/>
                </a:solidFill>
              </a:rPr>
              <a:t>subjunktiv imperfekta</a:t>
            </a:r>
            <a:endParaRPr lang="cs-CZ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33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Souslednost časů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dirty="0" smtClean="0"/>
              <a:t>Eso </a:t>
            </a:r>
            <a:r>
              <a:rPr lang="es-ES" dirty="0"/>
              <a:t>sí, la magistrada </a:t>
            </a:r>
            <a:r>
              <a:rPr lang="es-ES" dirty="0">
                <a:solidFill>
                  <a:srgbClr val="00B050"/>
                </a:solidFill>
              </a:rPr>
              <a:t>ordenó</a:t>
            </a:r>
            <a:r>
              <a:rPr lang="es-ES" dirty="0"/>
              <a:t> en su auto, antes de contar con los resultados de la prueba de paternidad, que la Dirección General de Familia </a:t>
            </a:r>
            <a:r>
              <a:rPr lang="es-ES" dirty="0">
                <a:solidFill>
                  <a:srgbClr val="00B050"/>
                </a:solidFill>
              </a:rPr>
              <a:t>entregue</a:t>
            </a:r>
            <a:r>
              <a:rPr lang="es-ES" dirty="0">
                <a:solidFill>
                  <a:srgbClr val="00B0F0"/>
                </a:solidFill>
              </a:rPr>
              <a:t> </a:t>
            </a:r>
            <a:r>
              <a:rPr lang="es-ES" dirty="0"/>
              <a:t>el bebé a la expareja del militar "cuando lo </a:t>
            </a:r>
            <a:r>
              <a:rPr lang="es-ES" dirty="0">
                <a:solidFill>
                  <a:srgbClr val="00B050"/>
                </a:solidFill>
              </a:rPr>
              <a:t>considere</a:t>
            </a:r>
            <a:r>
              <a:rPr lang="es-ES" dirty="0">
                <a:solidFill>
                  <a:srgbClr val="00B0F0"/>
                </a:solidFill>
              </a:rPr>
              <a:t>n</a:t>
            </a:r>
            <a:r>
              <a:rPr lang="es-ES" dirty="0"/>
              <a:t> </a:t>
            </a:r>
            <a:r>
              <a:rPr lang="es-ES" dirty="0" smtClean="0"/>
              <a:t>necesario„</a:t>
            </a:r>
            <a:r>
              <a:rPr lang="cs-CZ" dirty="0" smtClean="0"/>
              <a:t>… 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es-ES" dirty="0"/>
              <a:t>En 2014 el juicio por la venta de este falso medicamento se saldó sin apenas condena por una paradoja: como no tenía efecto sobre la salud, </a:t>
            </a:r>
            <a:r>
              <a:rPr lang="es-ES" dirty="0">
                <a:solidFill>
                  <a:srgbClr val="FF0000"/>
                </a:solidFill>
              </a:rPr>
              <a:t>no se pudo demostrar </a:t>
            </a:r>
            <a:r>
              <a:rPr lang="es-ES" dirty="0"/>
              <a:t>que </a:t>
            </a:r>
            <a:r>
              <a:rPr lang="es-ES" dirty="0">
                <a:solidFill>
                  <a:srgbClr val="FF0000"/>
                </a:solidFill>
              </a:rPr>
              <a:t>fuera</a:t>
            </a:r>
            <a:r>
              <a:rPr lang="es-ES" dirty="0"/>
              <a:t> perjudicial. </a:t>
            </a:r>
            <a:r>
              <a:rPr lang="cs-CZ" dirty="0" smtClean="0"/>
              <a:t>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12. 4. 2017)</a:t>
            </a:r>
          </a:p>
          <a:p>
            <a:pPr marL="0" indent="0">
              <a:buNone/>
            </a:pPr>
            <a:r>
              <a:rPr lang="es-ES" dirty="0"/>
              <a:t>la dirección general de Gestión Económica y Farmacia de la Consejería de Salud, Familia y Bienestar Social de las islas </a:t>
            </a:r>
            <a:r>
              <a:rPr lang="es-ES" dirty="0">
                <a:solidFill>
                  <a:srgbClr val="FF0000"/>
                </a:solidFill>
              </a:rPr>
              <a:t>pidió</a:t>
            </a:r>
            <a:r>
              <a:rPr lang="es-ES" dirty="0"/>
              <a:t> a los anunciantes que </a:t>
            </a:r>
            <a:r>
              <a:rPr lang="es-ES" dirty="0">
                <a:solidFill>
                  <a:srgbClr val="FF0000"/>
                </a:solidFill>
              </a:rPr>
              <a:t>retirasen </a:t>
            </a:r>
            <a:r>
              <a:rPr lang="es-ES" dirty="0"/>
              <a:t>la publicidad sobre la campaña</a:t>
            </a:r>
            <a:r>
              <a:rPr lang="es-ES" dirty="0" smtClean="0"/>
              <a:t>.</a:t>
            </a:r>
            <a:r>
              <a:rPr lang="cs-CZ" dirty="0" smtClean="0"/>
              <a:t> (</a:t>
            </a:r>
            <a:r>
              <a:rPr lang="cs-CZ" dirty="0" smtClean="0">
                <a:hlinkClick r:id="rId2"/>
              </a:rPr>
              <a:t>www.elpais.es</a:t>
            </a:r>
            <a:r>
              <a:rPr lang="cs-CZ" dirty="0" smtClean="0"/>
              <a:t>, 12. 4. 2017)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792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Souslednost časů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Casado </a:t>
            </a:r>
            <a:r>
              <a:rPr lang="es-ES" dirty="0">
                <a:solidFill>
                  <a:srgbClr val="FF0000"/>
                </a:solidFill>
              </a:rPr>
              <a:t>negó</a:t>
            </a:r>
            <a:r>
              <a:rPr lang="es-ES" dirty="0"/>
              <a:t> que </a:t>
            </a:r>
            <a:r>
              <a:rPr lang="es-ES" dirty="0">
                <a:solidFill>
                  <a:srgbClr val="FF0000"/>
                </a:solidFill>
              </a:rPr>
              <a:t>hubiera</a:t>
            </a:r>
            <a:r>
              <a:rPr lang="es-ES" dirty="0"/>
              <a:t> un preacuerdo hecho, ni que los nombres </a:t>
            </a:r>
            <a:r>
              <a:rPr lang="es-ES" dirty="0">
                <a:solidFill>
                  <a:srgbClr val="FF0000"/>
                </a:solidFill>
              </a:rPr>
              <a:t>estuvieran</a:t>
            </a:r>
            <a:r>
              <a:rPr lang="es-ES" dirty="0"/>
              <a:t> ya listos, a la espera de dar luz verde a nada. Lo que falta, </a:t>
            </a:r>
            <a:r>
              <a:rPr lang="es-ES" dirty="0">
                <a:solidFill>
                  <a:srgbClr val="00B050"/>
                </a:solidFill>
              </a:rPr>
              <a:t>dijo</a:t>
            </a:r>
            <a:r>
              <a:rPr lang="es-ES" dirty="0">
                <a:solidFill>
                  <a:srgbClr val="00B0F0"/>
                </a:solidFill>
              </a:rPr>
              <a:t>, </a:t>
            </a:r>
            <a:r>
              <a:rPr lang="es-ES" dirty="0">
                <a:solidFill>
                  <a:srgbClr val="00B050"/>
                </a:solidFill>
              </a:rPr>
              <a:t>es</a:t>
            </a:r>
            <a:r>
              <a:rPr lang="es-ES" dirty="0">
                <a:solidFill>
                  <a:srgbClr val="00B0F0"/>
                </a:solidFill>
              </a:rPr>
              <a:t> </a:t>
            </a:r>
            <a:r>
              <a:rPr lang="es-ES" dirty="0"/>
              <a:t>que Sánchez </a:t>
            </a:r>
            <a:r>
              <a:rPr lang="es-ES" dirty="0">
                <a:solidFill>
                  <a:srgbClr val="00B050"/>
                </a:solidFill>
              </a:rPr>
              <a:t>retire</a:t>
            </a:r>
            <a:r>
              <a:rPr lang="es-ES" dirty="0"/>
              <a:t> de forma definitiva su reforma del Poder Judicial, criticada incluso por la</a:t>
            </a:r>
            <a:r>
              <a:rPr lang="es-ES" b="1" dirty="0"/>
              <a:t> </a:t>
            </a:r>
            <a:r>
              <a:rPr lang="es-ES" dirty="0"/>
              <a:t>Unión Europea, </a:t>
            </a:r>
            <a:r>
              <a:rPr lang="es-ES" dirty="0">
                <a:solidFill>
                  <a:srgbClr val="00B0F0"/>
                </a:solidFill>
              </a:rPr>
              <a:t>negocie</a:t>
            </a:r>
            <a:r>
              <a:rPr lang="es-ES" dirty="0"/>
              <a:t> con el PP sin Podemos y </a:t>
            </a:r>
            <a:r>
              <a:rPr lang="es-ES" dirty="0">
                <a:solidFill>
                  <a:srgbClr val="00B050"/>
                </a:solidFill>
              </a:rPr>
              <a:t>declare </a:t>
            </a:r>
            <a:r>
              <a:rPr lang="es-ES" dirty="0"/>
              <a:t>que </a:t>
            </a:r>
            <a:r>
              <a:rPr lang="es-ES" dirty="0">
                <a:solidFill>
                  <a:srgbClr val="00B050"/>
                </a:solidFill>
              </a:rPr>
              <a:t>está</a:t>
            </a:r>
            <a:r>
              <a:rPr lang="es-ES" dirty="0"/>
              <a:t> a favor de despolitizar la </a:t>
            </a:r>
            <a:r>
              <a:rPr lang="es-ES" dirty="0" smtClean="0"/>
              <a:t>Justicia</a:t>
            </a:r>
            <a:r>
              <a:rPr lang="cs-CZ" dirty="0" smtClean="0"/>
              <a:t>. (</a:t>
            </a:r>
            <a:r>
              <a:rPr lang="cs-CZ" dirty="0" smtClean="0">
                <a:hlinkClick r:id="rId2"/>
              </a:rPr>
              <a:t>www.abc.es</a:t>
            </a:r>
            <a:r>
              <a:rPr lang="cs-CZ" dirty="0" smtClean="0"/>
              <a:t>, 7. 12. 2020)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63449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Imperativ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Vztah ke způsobům oslovování: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Tykání – specifické tvary v kladném imperativu: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FF0000"/>
                </a:solidFill>
              </a:rPr>
              <a:t>Ayúda</a:t>
            </a:r>
            <a:r>
              <a:rPr lang="cs-CZ" dirty="0" err="1"/>
              <a:t>nos</a:t>
            </a:r>
            <a:r>
              <a:rPr lang="cs-CZ" dirty="0"/>
              <a:t> a </a:t>
            </a:r>
            <a:r>
              <a:rPr lang="cs-CZ" dirty="0" err="1"/>
              <a:t>seguir</a:t>
            </a:r>
            <a:r>
              <a:rPr lang="cs-CZ" dirty="0"/>
              <a:t> a </a:t>
            </a:r>
            <a:r>
              <a:rPr lang="cs-CZ" dirty="0">
                <a:solidFill>
                  <a:srgbClr val="FF0000"/>
                </a:solidFill>
              </a:rPr>
              <a:t>tu</a:t>
            </a:r>
            <a:r>
              <a:rPr lang="cs-CZ" dirty="0"/>
              <a:t> </a:t>
            </a:r>
            <a:r>
              <a:rPr lang="cs-CZ" dirty="0" err="1"/>
              <a:t>lado</a:t>
            </a:r>
            <a:r>
              <a:rPr lang="cs-CZ" dirty="0"/>
              <a:t>. (</a:t>
            </a:r>
            <a:r>
              <a:rPr lang="cs-CZ" dirty="0">
                <a:hlinkClick r:id="rId2"/>
              </a:rPr>
              <a:t>www.muyinteresante.es</a:t>
            </a:r>
            <a:r>
              <a:rPr lang="cs-CZ" dirty="0"/>
              <a:t>).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Vykání, 1. os. plurálu, tykání v záporném imperativu – tvarová shoda se </a:t>
            </a:r>
            <a:r>
              <a:rPr lang="cs-CZ" dirty="0" err="1"/>
              <a:t>subjuntivem</a:t>
            </a:r>
            <a:r>
              <a:rPr lang="cs-CZ" dirty="0"/>
              <a:t>: 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</a:rPr>
              <a:t>Entienda</a:t>
            </a:r>
            <a:r>
              <a:rPr lang="es-ES" dirty="0"/>
              <a:t> que se han visto cosas distintas en las redes sociales de ustedes dos. </a:t>
            </a:r>
            <a:endParaRPr lang="cs-CZ" dirty="0"/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</a:rPr>
              <a:t>Aclaremos</a:t>
            </a:r>
            <a:r>
              <a:rPr lang="es-ES" dirty="0"/>
              <a:t> algunas informaciones. Se ha comentado que se iba a ir a Estados Unidos</a:t>
            </a:r>
            <a:r>
              <a:rPr lang="cs-CZ" dirty="0"/>
              <a:t>(</a:t>
            </a:r>
            <a:r>
              <a:rPr lang="cs-CZ" dirty="0">
                <a:hlinkClick r:id="rId3"/>
              </a:rPr>
              <a:t>www.elmundo.es</a:t>
            </a:r>
            <a:r>
              <a:rPr lang="cs-CZ" dirty="0"/>
              <a:t>, 5. 4. 2017)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FF0000"/>
                </a:solidFill>
              </a:rPr>
              <a:t>Nunca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>
                <a:solidFill>
                  <a:srgbClr val="FF0000"/>
                </a:solidFill>
              </a:rPr>
              <a:t>digas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 err="1"/>
              <a:t>nunca</a:t>
            </a:r>
            <a:r>
              <a:rPr lang="cs-CZ" dirty="0"/>
              <a:t>. </a:t>
            </a:r>
          </a:p>
          <a:p>
            <a:pPr>
              <a:buFont typeface="Wingdings" pitchFamily="2" charset="2"/>
              <a:buChar char="ü"/>
            </a:pPr>
            <a:r>
              <a:rPr lang="cs-CZ" dirty="0" err="1"/>
              <a:t>Voseo</a:t>
            </a:r>
            <a:r>
              <a:rPr lang="cs-CZ" dirty="0"/>
              <a:t>: </a:t>
            </a:r>
          </a:p>
          <a:p>
            <a:pPr marL="0" indent="0">
              <a:buNone/>
            </a:pPr>
            <a:r>
              <a:rPr lang="cs-CZ" dirty="0" err="1">
                <a:solidFill>
                  <a:srgbClr val="FF0000"/>
                </a:solidFill>
              </a:rPr>
              <a:t>Ahorrá</a:t>
            </a:r>
            <a:r>
              <a:rPr lang="cs-CZ" dirty="0"/>
              <a:t> con </a:t>
            </a:r>
            <a:r>
              <a:rPr lang="cs-CZ" dirty="0" err="1"/>
              <a:t>beneficios</a:t>
            </a:r>
            <a:r>
              <a:rPr lang="cs-CZ" dirty="0"/>
              <a:t> de </a:t>
            </a:r>
            <a:r>
              <a:rPr lang="cs-CZ" dirty="0" err="1"/>
              <a:t>estas</a:t>
            </a:r>
            <a:r>
              <a:rPr lang="cs-CZ" dirty="0"/>
              <a:t> </a:t>
            </a:r>
            <a:r>
              <a:rPr lang="cs-CZ" dirty="0" err="1"/>
              <a:t>marcas</a:t>
            </a:r>
            <a:r>
              <a:rPr lang="cs-CZ" dirty="0"/>
              <a:t> y </a:t>
            </a:r>
            <a:r>
              <a:rPr lang="cs-CZ" dirty="0" err="1"/>
              <a:t>muchas</a:t>
            </a:r>
            <a:r>
              <a:rPr lang="cs-CZ" dirty="0"/>
              <a:t> </a:t>
            </a:r>
            <a:r>
              <a:rPr lang="cs-CZ" dirty="0" err="1"/>
              <a:t>más</a:t>
            </a:r>
            <a:r>
              <a:rPr lang="cs-CZ" dirty="0"/>
              <a:t>. </a:t>
            </a:r>
            <a:r>
              <a:rPr lang="cs-CZ" dirty="0" err="1">
                <a:solidFill>
                  <a:srgbClr val="FF0000"/>
                </a:solidFill>
              </a:rPr>
              <a:t>Conocé</a:t>
            </a:r>
            <a:r>
              <a:rPr lang="cs-CZ" dirty="0"/>
              <a:t> los </a:t>
            </a:r>
            <a:r>
              <a:rPr lang="cs-CZ" dirty="0" err="1"/>
              <a:t>beneficios</a:t>
            </a:r>
            <a:r>
              <a:rPr lang="cs-CZ" dirty="0"/>
              <a:t> en 365.com.ar. (</a:t>
            </a:r>
            <a:r>
              <a:rPr lang="cs-CZ" dirty="0">
                <a:hlinkClick r:id="rId4"/>
              </a:rPr>
              <a:t>www.clarín.com</a:t>
            </a:r>
            <a:r>
              <a:rPr lang="cs-CZ" dirty="0"/>
              <a:t>, 5. 4. 2017)</a:t>
            </a:r>
          </a:p>
          <a:p>
            <a:pPr>
              <a:buFont typeface="Wingdings" pitchFamily="2" charset="2"/>
              <a:buChar char="ü"/>
            </a:pPr>
            <a:r>
              <a:rPr lang="cs-CZ" dirty="0"/>
              <a:t>Regionální jev – posun koncovky –n za tvar enklitik:</a:t>
            </a:r>
          </a:p>
          <a:p>
            <a:pPr marL="0" indent="0">
              <a:buNone/>
            </a:pPr>
            <a:r>
              <a:rPr lang="cs-CZ" dirty="0" err="1"/>
              <a:t>Ahora</a:t>
            </a:r>
            <a:r>
              <a:rPr lang="cs-CZ" dirty="0"/>
              <a:t> </a:t>
            </a:r>
            <a:r>
              <a:rPr lang="cs-CZ" dirty="0" err="1">
                <a:solidFill>
                  <a:srgbClr val="FF0000"/>
                </a:solidFill>
              </a:rPr>
              <a:t>deme</a:t>
            </a:r>
            <a:r>
              <a:rPr lang="cs-CZ" b="1" i="1" dirty="0" err="1">
                <a:solidFill>
                  <a:srgbClr val="FF0000"/>
                </a:solidFill>
              </a:rPr>
              <a:t>n</a:t>
            </a:r>
            <a:r>
              <a:rPr lang="cs-CZ" dirty="0"/>
              <a:t> </a:t>
            </a:r>
            <a:r>
              <a:rPr lang="cs-CZ" dirty="0" err="1"/>
              <a:t>un</a:t>
            </a:r>
            <a:r>
              <a:rPr lang="cs-CZ" dirty="0"/>
              <a:t> </a:t>
            </a:r>
            <a:r>
              <a:rPr lang="cs-CZ" dirty="0" err="1"/>
              <a:t>abrazo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36258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Subjunktiv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Časy indikativu			Tvary subjunktivu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Prézens				 Prézens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50"/>
                </a:solidFill>
              </a:rPr>
              <a:t>Jednoduché futurum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</a:rPr>
              <a:t>Složené perfektum			Složené perfektum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C00000"/>
                </a:solidFill>
              </a:rPr>
              <a:t>Složené futurum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F0"/>
                </a:solidFill>
              </a:rPr>
              <a:t>Jednoduché perfektum		Imperfektum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F0"/>
                </a:solidFill>
              </a:rPr>
              <a:t>Imperfektum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B0F0"/>
                </a:solidFill>
              </a:rPr>
              <a:t>Jednoduchý kondicionál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7030A0"/>
                </a:solidFill>
              </a:rPr>
              <a:t>Plusquamperfektum		Plusquamperfektum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7030A0"/>
                </a:solidFill>
              </a:rPr>
              <a:t>Složený kondicionál	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1176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Subjunktiv </a:t>
            </a:r>
            <a:r>
              <a:rPr lang="cs-CZ" dirty="0" err="1" smtClean="0"/>
              <a:t>prézenta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fontAlgn="base">
              <a:buNone/>
            </a:pPr>
            <a:r>
              <a:rPr lang="es-ES" dirty="0">
                <a:solidFill>
                  <a:srgbClr val="002060"/>
                </a:solidFill>
              </a:rPr>
              <a:t>Quizá</a:t>
            </a:r>
            <a:r>
              <a:rPr lang="es-ES" dirty="0"/>
              <a:t> el mayor valor de los artículos 15 a 17 de la ley de memoria histórica </a:t>
            </a:r>
            <a:r>
              <a:rPr lang="es-ES" dirty="0" smtClean="0">
                <a:solidFill>
                  <a:srgbClr val="FF0000"/>
                </a:solidFill>
              </a:rPr>
              <a:t>sea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es-ES" dirty="0" smtClean="0"/>
              <a:t>la </a:t>
            </a:r>
            <a:r>
              <a:rPr lang="es-ES" dirty="0"/>
              <a:t>discordia que suscitan</a:t>
            </a:r>
            <a:r>
              <a:rPr lang="es-ES" dirty="0" smtClean="0"/>
              <a:t>;</a:t>
            </a:r>
            <a:r>
              <a:rPr lang="cs-CZ" dirty="0" smtClean="0"/>
              <a:t> </a:t>
            </a:r>
          </a:p>
          <a:p>
            <a:pPr marL="0" indent="0" fontAlgn="base">
              <a:buNone/>
            </a:pPr>
            <a:r>
              <a:rPr lang="es-ES" dirty="0" smtClean="0">
                <a:solidFill>
                  <a:srgbClr val="002060"/>
                </a:solidFill>
              </a:rPr>
              <a:t>Quizá</a:t>
            </a:r>
            <a:r>
              <a:rPr lang="es-ES" dirty="0" smtClean="0"/>
              <a:t> </a:t>
            </a:r>
            <a:r>
              <a:rPr lang="es-ES" dirty="0"/>
              <a:t>el mayor valor de los artículos 15 a 17 </a:t>
            </a:r>
            <a:r>
              <a:rPr lang="es-ES" dirty="0">
                <a:solidFill>
                  <a:srgbClr val="FF0000"/>
                </a:solidFill>
              </a:rPr>
              <a:t>es</a:t>
            </a:r>
            <a:r>
              <a:rPr lang="es-ES" dirty="0"/>
              <a:t> la discordia que </a:t>
            </a:r>
            <a:r>
              <a:rPr lang="es-ES" dirty="0" smtClean="0"/>
              <a:t>suscitan</a:t>
            </a:r>
            <a:r>
              <a:rPr lang="cs-CZ" dirty="0" smtClean="0"/>
              <a:t>.</a:t>
            </a:r>
          </a:p>
          <a:p>
            <a:pPr marL="0" indent="0" fontAlgn="base">
              <a:buNone/>
            </a:pPr>
            <a:r>
              <a:rPr lang="es-ES" dirty="0"/>
              <a:t>Al ser una ley que no apoyaron todas las fuerzas políticas, </a:t>
            </a:r>
            <a:r>
              <a:rPr lang="es-ES" dirty="0">
                <a:solidFill>
                  <a:srgbClr val="002060"/>
                </a:solidFill>
              </a:rPr>
              <a:t>no debe sorprendernos</a:t>
            </a:r>
            <a:r>
              <a:rPr lang="es-ES" dirty="0"/>
              <a:t> que los avances en </a:t>
            </a:r>
            <a:r>
              <a:rPr lang="es-ES" dirty="0" smtClean="0"/>
              <a:t>su</a:t>
            </a:r>
            <a:r>
              <a:rPr lang="cs-CZ" dirty="0" smtClean="0"/>
              <a:t> </a:t>
            </a:r>
            <a:r>
              <a:rPr lang="es-ES" dirty="0" smtClean="0"/>
              <a:t>implementación </a:t>
            </a:r>
            <a:r>
              <a:rPr lang="es-ES" dirty="0">
                <a:solidFill>
                  <a:srgbClr val="FF0000"/>
                </a:solidFill>
              </a:rPr>
              <a:t>sean</a:t>
            </a:r>
            <a:r>
              <a:rPr lang="es-ES" dirty="0"/>
              <a:t> muy irregulares</a:t>
            </a:r>
            <a:r>
              <a:rPr lang="es-ES" dirty="0" smtClean="0"/>
              <a:t>,</a:t>
            </a:r>
            <a:r>
              <a:rPr lang="cs-CZ" dirty="0" smtClean="0"/>
              <a:t>(</a:t>
            </a:r>
            <a:r>
              <a:rPr lang="cs-CZ" dirty="0" smtClean="0">
                <a:hlinkClick r:id="rId2"/>
              </a:rPr>
              <a:t>www.elpais.com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Barack Obama </a:t>
            </a:r>
            <a:r>
              <a:rPr lang="es-ES" dirty="0" smtClean="0"/>
              <a:t>no </a:t>
            </a:r>
            <a:r>
              <a:rPr lang="es-ES" dirty="0"/>
              <a:t>es el único que ha anulado su viaje a España a </a:t>
            </a:r>
            <a:r>
              <a:rPr lang="es-ES" dirty="0">
                <a:solidFill>
                  <a:srgbClr val="002060"/>
                </a:solidFill>
              </a:rPr>
              <a:t>la espera </a:t>
            </a:r>
            <a:r>
              <a:rPr lang="es-ES" dirty="0"/>
              <a:t>de que </a:t>
            </a:r>
            <a:r>
              <a:rPr lang="es-ES" dirty="0">
                <a:solidFill>
                  <a:srgbClr val="FF0000"/>
                </a:solidFill>
              </a:rPr>
              <a:t>haya</a:t>
            </a:r>
            <a:r>
              <a:rPr lang="es-ES" dirty="0"/>
              <a:t> un Gobierno no interino. La misión del </a:t>
            </a:r>
            <a:r>
              <a:rPr lang="es-ES" dirty="0">
                <a:hlinkClick r:id="rId3"/>
              </a:rPr>
              <a:t>Fondo Monetario Internacional</a:t>
            </a:r>
            <a:r>
              <a:rPr lang="es-ES" dirty="0"/>
              <a:t>, el equipo encargado de visitar los países y elaborar un informe anual sobre el país, ha aplazado su trabajo sobre el terreno </a:t>
            </a:r>
            <a:r>
              <a:rPr lang="es-ES" dirty="0">
                <a:solidFill>
                  <a:srgbClr val="002060"/>
                </a:solidFill>
              </a:rPr>
              <a:t>hasta que </a:t>
            </a:r>
            <a:r>
              <a:rPr lang="es-ES" dirty="0"/>
              <a:t>los partidos </a:t>
            </a:r>
            <a:r>
              <a:rPr lang="es-ES" dirty="0">
                <a:solidFill>
                  <a:srgbClr val="FF0000"/>
                </a:solidFill>
              </a:rPr>
              <a:t>logren</a:t>
            </a:r>
            <a:r>
              <a:rPr lang="es-ES" dirty="0"/>
              <a:t> formar un Ejecutivo que </a:t>
            </a:r>
            <a:r>
              <a:rPr lang="es-ES" dirty="0">
                <a:solidFill>
                  <a:srgbClr val="FF0000"/>
                </a:solidFill>
              </a:rPr>
              <a:t>ejerza</a:t>
            </a:r>
            <a:r>
              <a:rPr lang="es-ES" dirty="0"/>
              <a:t> de interlocutor</a:t>
            </a:r>
            <a:r>
              <a:rPr lang="es-ES" dirty="0" smtClean="0"/>
              <a:t>.</a:t>
            </a:r>
            <a:r>
              <a:rPr lang="cs-CZ" dirty="0" smtClean="0"/>
              <a:t> (</a:t>
            </a:r>
            <a:r>
              <a:rPr lang="cs-CZ" dirty="0" smtClean="0">
                <a:hlinkClick r:id="rId2"/>
              </a:rPr>
              <a:t>www.elpais.com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es-ES" dirty="0"/>
              <a:t>Que una mujer </a:t>
            </a:r>
            <a:r>
              <a:rPr lang="es-ES" dirty="0">
                <a:solidFill>
                  <a:srgbClr val="FF0000"/>
                </a:solidFill>
              </a:rPr>
              <a:t>se convierta </a:t>
            </a:r>
            <a:r>
              <a:rPr lang="es-ES" dirty="0"/>
              <a:t>en secretaria general </a:t>
            </a:r>
            <a:r>
              <a:rPr lang="es-ES" dirty="0">
                <a:solidFill>
                  <a:srgbClr val="002060"/>
                </a:solidFill>
              </a:rPr>
              <a:t>no supondrá </a:t>
            </a:r>
            <a:r>
              <a:rPr lang="es-ES" dirty="0"/>
              <a:t>la solución automática de las discriminaciones en el </a:t>
            </a:r>
            <a:r>
              <a:rPr lang="es-ES" dirty="0" smtClean="0"/>
              <a:t>mundo</a:t>
            </a:r>
            <a:r>
              <a:rPr lang="cs-CZ" dirty="0" smtClean="0"/>
              <a:t> (</a:t>
            </a:r>
            <a:r>
              <a:rPr lang="cs-CZ" dirty="0" smtClean="0">
                <a:hlinkClick r:id="rId4"/>
              </a:rPr>
              <a:t>www.elpais.es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es-ES" dirty="0" smtClean="0"/>
              <a:t>Este</a:t>
            </a:r>
            <a:r>
              <a:rPr lang="es-ES" dirty="0"/>
              <a:t> </a:t>
            </a:r>
            <a:r>
              <a:rPr lang="es-ES" dirty="0">
                <a:hlinkClick r:id="rId5"/>
              </a:rPr>
              <a:t>Atlético</a:t>
            </a:r>
            <a:r>
              <a:rPr lang="es-ES" dirty="0"/>
              <a:t> es un </a:t>
            </a:r>
            <a:r>
              <a:rPr lang="es-ES" dirty="0">
                <a:hlinkClick r:id="rId6"/>
              </a:rPr>
              <a:t>Atlético</a:t>
            </a:r>
            <a:r>
              <a:rPr lang="es-ES" dirty="0"/>
              <a:t> de época, </a:t>
            </a:r>
            <a:r>
              <a:rPr lang="es-ES" dirty="0">
                <a:solidFill>
                  <a:srgbClr val="FF0000"/>
                </a:solidFill>
              </a:rPr>
              <a:t>llegue</a:t>
            </a:r>
            <a:r>
              <a:rPr lang="es-ES" dirty="0"/>
              <a:t> donde </a:t>
            </a:r>
            <a:r>
              <a:rPr lang="es-ES" dirty="0">
                <a:solidFill>
                  <a:srgbClr val="FF0000"/>
                </a:solidFill>
              </a:rPr>
              <a:t>llegue</a:t>
            </a:r>
            <a:r>
              <a:rPr lang="es-ES" dirty="0"/>
              <a:t>. </a:t>
            </a:r>
            <a:r>
              <a:rPr lang="cs-CZ" dirty="0" smtClean="0"/>
              <a:t> (</a:t>
            </a:r>
            <a:r>
              <a:rPr lang="cs-CZ" dirty="0" smtClean="0">
                <a:hlinkClick r:id="rId2"/>
              </a:rPr>
              <a:t>www.elpais.com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5115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Subjunktiv perfekta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>
                <a:solidFill>
                  <a:srgbClr val="002060"/>
                </a:solidFill>
              </a:rPr>
              <a:t>Tal vez </a:t>
            </a:r>
            <a:r>
              <a:rPr lang="es-ES" dirty="0">
                <a:solidFill>
                  <a:srgbClr val="FF0000"/>
                </a:solidFill>
              </a:rPr>
              <a:t>haya vivido </a:t>
            </a:r>
            <a:r>
              <a:rPr lang="es-ES" dirty="0"/>
              <a:t>tanto en tan poco y corto </a:t>
            </a:r>
            <a:r>
              <a:rPr lang="es-ES" dirty="0" smtClean="0"/>
              <a:t>tiemp</a:t>
            </a:r>
            <a:r>
              <a:rPr lang="cs-CZ" dirty="0" smtClean="0"/>
              <a:t>o… (</a:t>
            </a:r>
            <a:r>
              <a:rPr lang="cs-CZ" dirty="0" smtClean="0">
                <a:hlinkClick r:id="rId2"/>
              </a:rPr>
              <a:t>www.azlyrics.com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2060"/>
                </a:solidFill>
              </a:rPr>
              <a:t>No </a:t>
            </a:r>
            <a:r>
              <a:rPr lang="cs-CZ" dirty="0" err="1" smtClean="0">
                <a:solidFill>
                  <a:srgbClr val="002060"/>
                </a:solidFill>
              </a:rPr>
              <a:t>creo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 err="1" smtClean="0"/>
              <a:t>que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haya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>
                <a:solidFill>
                  <a:srgbClr val="FF0000"/>
                </a:solidFill>
              </a:rPr>
              <a:t>sido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err="1" smtClean="0"/>
              <a:t>casualidad</a:t>
            </a:r>
            <a:r>
              <a:rPr lang="cs-CZ" dirty="0" smtClean="0"/>
              <a:t> … (</a:t>
            </a:r>
            <a:r>
              <a:rPr lang="cs-CZ" dirty="0" smtClean="0">
                <a:hlinkClick r:id="rId3"/>
              </a:rPr>
              <a:t>www.albumcancionyletra.com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es-ES" dirty="0"/>
              <a:t>Sólo </a:t>
            </a:r>
            <a:r>
              <a:rPr lang="es-ES" dirty="0">
                <a:solidFill>
                  <a:srgbClr val="002060"/>
                </a:solidFill>
              </a:rPr>
              <a:t>después de que </a:t>
            </a:r>
            <a:r>
              <a:rPr lang="es-ES" dirty="0">
                <a:solidFill>
                  <a:srgbClr val="FF0000"/>
                </a:solidFill>
              </a:rPr>
              <a:t>se haya talado</a:t>
            </a:r>
            <a:r>
              <a:rPr lang="es-ES" dirty="0"/>
              <a:t> el </a:t>
            </a:r>
            <a:r>
              <a:rPr lang="cs-CZ" dirty="0" smtClean="0"/>
              <a:t>ú</a:t>
            </a:r>
            <a:r>
              <a:rPr lang="es-ES" dirty="0" smtClean="0"/>
              <a:t>ltimo </a:t>
            </a:r>
            <a:r>
              <a:rPr lang="es-ES" dirty="0"/>
              <a:t>árbol, </a:t>
            </a:r>
            <a:r>
              <a:rPr lang="cs-CZ" dirty="0" smtClean="0"/>
              <a:t>…</a:t>
            </a:r>
            <a:r>
              <a:rPr lang="es-ES" dirty="0" smtClean="0"/>
              <a:t>sólo</a:t>
            </a:r>
            <a:r>
              <a:rPr lang="es-ES" dirty="0"/>
              <a:t> entonces se darán cuenta de que el dinero no puede comerse</a:t>
            </a:r>
            <a:r>
              <a:rPr lang="es-ES" dirty="0" smtClean="0"/>
              <a:t>.</a:t>
            </a:r>
            <a:r>
              <a:rPr lang="cs-CZ" dirty="0" smtClean="0"/>
              <a:t> (</a:t>
            </a:r>
            <a:r>
              <a:rPr lang="cs-CZ" dirty="0" smtClean="0">
                <a:hlinkClick r:id="rId4"/>
              </a:rPr>
              <a:t>www.unep.org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8975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Subjunktiv imperfekta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ES" dirty="0">
                <a:solidFill>
                  <a:srgbClr val="002060"/>
                </a:solidFill>
              </a:rPr>
              <a:t>Sería irresponsable </a:t>
            </a:r>
            <a:r>
              <a:rPr lang="es-ES" dirty="0"/>
              <a:t>que el PP y el PSOE, las dos fuerzas más votadas del 20-D, </a:t>
            </a:r>
            <a:r>
              <a:rPr lang="es-ES" dirty="0">
                <a:solidFill>
                  <a:srgbClr val="FF0000"/>
                </a:solidFill>
              </a:rPr>
              <a:t>eludieran</a:t>
            </a:r>
            <a:r>
              <a:rPr lang="es-ES" dirty="0"/>
              <a:t> un último esfuerzo para evitar la repetición de las elecciones, junto con su más que probable corolario de polarización y crispación como método para mover los votos a los partidos que buscan un resultado más favorable a sus intereses</a:t>
            </a:r>
            <a:r>
              <a:rPr lang="es-ES" dirty="0" smtClean="0"/>
              <a:t>.</a:t>
            </a:r>
            <a:r>
              <a:rPr lang="cs-CZ" dirty="0" smtClean="0"/>
              <a:t> (www.elpais.com)</a:t>
            </a:r>
          </a:p>
          <a:p>
            <a:pPr marL="0" indent="0">
              <a:buNone/>
            </a:pPr>
            <a:r>
              <a:rPr lang="cs-CZ" dirty="0" smtClean="0"/>
              <a:t>N</a:t>
            </a:r>
            <a:r>
              <a:rPr lang="es-ES" dirty="0" smtClean="0"/>
              <a:t>o </a:t>
            </a:r>
            <a:r>
              <a:rPr lang="es-ES" dirty="0"/>
              <a:t>se logró dinamitar las bases del templo y </a:t>
            </a:r>
            <a:r>
              <a:rPr lang="es-ES" dirty="0">
                <a:solidFill>
                  <a:srgbClr val="002060"/>
                </a:solidFill>
              </a:rPr>
              <a:t>pasaron décadas de debates sin que </a:t>
            </a:r>
            <a:r>
              <a:rPr lang="es-ES" dirty="0">
                <a:solidFill>
                  <a:srgbClr val="FF0000"/>
                </a:solidFill>
              </a:rPr>
              <a:t>se llegara </a:t>
            </a:r>
            <a:r>
              <a:rPr lang="es-ES" dirty="0"/>
              <a:t>a un acuerdo entre los que abogaban por su eliminación </a:t>
            </a:r>
            <a:r>
              <a:rPr lang="es-ES" dirty="0" smtClean="0"/>
              <a:t>total</a:t>
            </a:r>
            <a:r>
              <a:rPr lang="cs-CZ" dirty="0" smtClean="0"/>
              <a:t>. (</a:t>
            </a:r>
            <a:r>
              <a:rPr lang="cs-CZ" dirty="0" smtClean="0">
                <a:hlinkClick r:id="rId2"/>
              </a:rPr>
              <a:t>www.elpais.com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es-ES" dirty="0">
                <a:solidFill>
                  <a:srgbClr val="002060"/>
                </a:solidFill>
              </a:rPr>
              <a:t>El que mis colegas de hecho y techo </a:t>
            </a:r>
            <a:r>
              <a:rPr lang="es-ES" dirty="0"/>
              <a:t>no </a:t>
            </a:r>
            <a:r>
              <a:rPr lang="es-ES" dirty="0">
                <a:solidFill>
                  <a:srgbClr val="FF0000"/>
                </a:solidFill>
              </a:rPr>
              <a:t>fueran </a:t>
            </a:r>
            <a:r>
              <a:rPr lang="es-ES" dirty="0"/>
              <a:t>precisamente licenciados en Filosofía y Letras y </a:t>
            </a:r>
            <a:r>
              <a:rPr lang="es-ES" dirty="0">
                <a:solidFill>
                  <a:srgbClr val="FF0000"/>
                </a:solidFill>
              </a:rPr>
              <a:t>pertenecieran</a:t>
            </a:r>
            <a:r>
              <a:rPr lang="es-ES" dirty="0"/>
              <a:t> a las que nuestros burgueses denominaban clases bajas ha llevado a algunos a </a:t>
            </a:r>
            <a:r>
              <a:rPr lang="es-ES" dirty="0" smtClean="0"/>
              <a:t>concluir</a:t>
            </a:r>
            <a:r>
              <a:rPr lang="cs-CZ" dirty="0" smtClean="0"/>
              <a:t>… (</a:t>
            </a:r>
            <a:r>
              <a:rPr lang="cs-CZ" dirty="0" smtClean="0">
                <a:hlinkClick r:id="rId2"/>
              </a:rPr>
              <a:t>www.elpais.com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es-ES" dirty="0"/>
              <a:t>Este </a:t>
            </a:r>
            <a:r>
              <a:rPr lang="es-ES" dirty="0">
                <a:hlinkClick r:id="rId3"/>
              </a:rPr>
              <a:t>Atlético</a:t>
            </a:r>
            <a:r>
              <a:rPr lang="es-ES" dirty="0"/>
              <a:t> es un </a:t>
            </a:r>
            <a:r>
              <a:rPr lang="es-ES" dirty="0">
                <a:hlinkClick r:id="rId4"/>
              </a:rPr>
              <a:t>Atlético</a:t>
            </a:r>
            <a:r>
              <a:rPr lang="es-ES" dirty="0"/>
              <a:t> de época, llegue donde llegue. </a:t>
            </a:r>
            <a:r>
              <a:rPr lang="es-ES" dirty="0">
                <a:solidFill>
                  <a:srgbClr val="002060"/>
                </a:solidFill>
              </a:rPr>
              <a:t>No es episódico </a:t>
            </a:r>
            <a:r>
              <a:rPr lang="es-ES" dirty="0"/>
              <a:t>que </a:t>
            </a:r>
            <a:r>
              <a:rPr lang="es-ES" dirty="0">
                <a:solidFill>
                  <a:srgbClr val="FF0000"/>
                </a:solidFill>
              </a:rPr>
              <a:t>eliminara </a:t>
            </a:r>
            <a:r>
              <a:rPr lang="es-ES" dirty="0"/>
              <a:t>al campeón de Europa, un </a:t>
            </a:r>
            <a:r>
              <a:rPr lang="es-ES" dirty="0" smtClean="0">
                <a:hlinkClick r:id="rId5"/>
              </a:rPr>
              <a:t>Barça</a:t>
            </a:r>
            <a:r>
              <a:rPr lang="cs-CZ" dirty="0" smtClean="0"/>
              <a:t>… (</a:t>
            </a:r>
            <a:r>
              <a:rPr lang="cs-CZ" dirty="0" smtClean="0">
                <a:hlinkClick r:id="rId2"/>
              </a:rPr>
              <a:t>www.elpais.com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cs-CZ" dirty="0" smtClean="0"/>
              <a:t>..</a:t>
            </a:r>
            <a:r>
              <a:rPr lang="es-ES" dirty="0" smtClean="0"/>
              <a:t>relataba </a:t>
            </a:r>
            <a:r>
              <a:rPr lang="es-ES" dirty="0"/>
              <a:t>hace semanas, apenas unos días </a:t>
            </a:r>
            <a:r>
              <a:rPr lang="es-ES" dirty="0">
                <a:solidFill>
                  <a:srgbClr val="002060"/>
                </a:solidFill>
              </a:rPr>
              <a:t>después de que </a:t>
            </a:r>
            <a:r>
              <a:rPr lang="es-ES" dirty="0"/>
              <a:t>la juez </a:t>
            </a:r>
            <a:r>
              <a:rPr lang="es-ES" dirty="0">
                <a:solidFill>
                  <a:srgbClr val="FF0000"/>
                </a:solidFill>
              </a:rPr>
              <a:t>parase</a:t>
            </a:r>
            <a:r>
              <a:rPr lang="es-ES" dirty="0"/>
              <a:t> la adopción tras comprobar que existían fuertes </a:t>
            </a:r>
            <a:r>
              <a:rPr lang="es-ES" dirty="0">
                <a:solidFill>
                  <a:srgbClr val="002060"/>
                </a:solidFill>
              </a:rPr>
              <a:t>indicios de que el </a:t>
            </a:r>
            <a:r>
              <a:rPr lang="es-ES" dirty="0"/>
              <a:t>joven </a:t>
            </a:r>
            <a:r>
              <a:rPr lang="es-ES" dirty="0">
                <a:solidFill>
                  <a:srgbClr val="FF0000"/>
                </a:solidFill>
              </a:rPr>
              <a:t>fuese</a:t>
            </a:r>
            <a:r>
              <a:rPr lang="es-ES" dirty="0"/>
              <a:t> </a:t>
            </a:r>
            <a:r>
              <a:rPr lang="es-ES" dirty="0">
                <a:hlinkClick r:id="rId6"/>
              </a:rPr>
              <a:t>el padre biológico del recién </a:t>
            </a:r>
            <a:r>
              <a:rPr lang="es-ES" dirty="0" smtClean="0">
                <a:hlinkClick r:id="rId6"/>
              </a:rPr>
              <a:t>nacido</a:t>
            </a:r>
            <a:r>
              <a:rPr lang="cs-CZ" dirty="0" smtClean="0"/>
              <a:t>… (</a:t>
            </a:r>
            <a:r>
              <a:rPr lang="cs-CZ" dirty="0" smtClean="0">
                <a:hlinkClick r:id="rId2"/>
              </a:rPr>
              <a:t>www.elpais.com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es-ES" dirty="0" smtClean="0"/>
              <a:t> </a:t>
            </a:r>
            <a:r>
              <a:rPr lang="es-ES" dirty="0"/>
              <a:t> 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3765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Subjunktiv </a:t>
            </a:r>
            <a:r>
              <a:rPr lang="cs-CZ" dirty="0" err="1" smtClean="0"/>
              <a:t>plusquameperfekta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Es probable que Walter Benjamin, nada sospechoso de querer favorecer a los vencedores, pero amante de los palimpsestos, </a:t>
            </a:r>
            <a:r>
              <a:rPr lang="es-ES" dirty="0">
                <a:solidFill>
                  <a:srgbClr val="FF0000"/>
                </a:solidFill>
              </a:rPr>
              <a:t>hubiera visto </a:t>
            </a:r>
            <a:r>
              <a:rPr lang="es-ES" dirty="0"/>
              <a:t>con mejores ojos iniciativas como la tomada en el cementerio de Torrero (</a:t>
            </a:r>
            <a:r>
              <a:rPr lang="es-ES" dirty="0" smtClean="0"/>
              <a:t>Zaragoza</a:t>
            </a:r>
            <a:r>
              <a:rPr lang="cs-CZ" dirty="0"/>
              <a:t>)</a:t>
            </a:r>
            <a:r>
              <a:rPr lang="es-ES" dirty="0" smtClean="0"/>
              <a:t>,</a:t>
            </a:r>
            <a:r>
              <a:rPr lang="cs-CZ" dirty="0" smtClean="0"/>
              <a:t>… (</a:t>
            </a:r>
            <a:r>
              <a:rPr lang="cs-CZ" dirty="0" smtClean="0">
                <a:hlinkClick r:id="rId2"/>
              </a:rPr>
              <a:t>www.elpais.com</a:t>
            </a:r>
            <a:r>
              <a:rPr lang="cs-CZ" dirty="0" smtClean="0"/>
              <a:t>)</a:t>
            </a:r>
          </a:p>
          <a:p>
            <a:pPr marL="0" indent="0">
              <a:buNone/>
            </a:pPr>
            <a:r>
              <a:rPr lang="es-ES" dirty="0"/>
              <a:t>“Es, sin duda, la novela que le </a:t>
            </a:r>
            <a:r>
              <a:rPr lang="es-ES" dirty="0">
                <a:solidFill>
                  <a:srgbClr val="FF0000"/>
                </a:solidFill>
              </a:rPr>
              <a:t>hubiera gustado </a:t>
            </a:r>
            <a:r>
              <a:rPr lang="es-ES" dirty="0"/>
              <a:t>escribir a Baroja”, asegura </a:t>
            </a:r>
            <a:r>
              <a:rPr lang="cs-CZ" dirty="0" smtClean="0"/>
              <a:t>… (www.elpais.com)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3062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Subjunktiv futura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J</a:t>
            </a:r>
            <a:r>
              <a:rPr lang="cs-CZ" b="1" dirty="0" smtClean="0"/>
              <a:t>ednoduchý</a:t>
            </a:r>
            <a:r>
              <a:rPr lang="cs-CZ" dirty="0" smtClean="0"/>
              <a:t>:</a:t>
            </a:r>
          </a:p>
          <a:p>
            <a:pPr marL="0" indent="0"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cantare</a:t>
            </a:r>
            <a:r>
              <a:rPr lang="cs-CZ" dirty="0" smtClean="0">
                <a:solidFill>
                  <a:srgbClr val="FF0000"/>
                </a:solidFill>
              </a:rPr>
              <a:t>			</a:t>
            </a:r>
            <a:r>
              <a:rPr lang="cs-CZ" dirty="0" err="1" smtClean="0">
                <a:solidFill>
                  <a:srgbClr val="FF0000"/>
                </a:solidFill>
              </a:rPr>
              <a:t>cantáremos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err="1">
                <a:solidFill>
                  <a:srgbClr val="FF0000"/>
                </a:solidFill>
              </a:rPr>
              <a:t>c</a:t>
            </a:r>
            <a:r>
              <a:rPr lang="cs-CZ" dirty="0" err="1" smtClean="0">
                <a:solidFill>
                  <a:srgbClr val="FF0000"/>
                </a:solidFill>
              </a:rPr>
              <a:t>antares</a:t>
            </a:r>
            <a:r>
              <a:rPr lang="cs-CZ" dirty="0" smtClean="0">
                <a:solidFill>
                  <a:srgbClr val="FF0000"/>
                </a:solidFill>
              </a:rPr>
              <a:t>			</a:t>
            </a:r>
            <a:r>
              <a:rPr lang="cs-CZ" dirty="0" err="1" smtClean="0">
                <a:solidFill>
                  <a:srgbClr val="FF0000"/>
                </a:solidFill>
              </a:rPr>
              <a:t>cantareis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err="1" smtClean="0">
                <a:solidFill>
                  <a:srgbClr val="FF0000"/>
                </a:solidFill>
              </a:rPr>
              <a:t>cantare</a:t>
            </a:r>
            <a:r>
              <a:rPr lang="cs-CZ" dirty="0" smtClean="0">
                <a:solidFill>
                  <a:srgbClr val="FF0000"/>
                </a:solidFill>
              </a:rPr>
              <a:t>			</a:t>
            </a:r>
            <a:r>
              <a:rPr lang="cs-CZ" dirty="0" err="1" smtClean="0">
                <a:solidFill>
                  <a:srgbClr val="FF0000"/>
                </a:solidFill>
              </a:rPr>
              <a:t>cantaren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b="1" dirty="0" smtClean="0"/>
              <a:t>Složený</a:t>
            </a:r>
            <a:r>
              <a:rPr lang="cs-CZ" b="1" dirty="0"/>
              <a:t>:</a:t>
            </a:r>
            <a:endParaRPr lang="cs-CZ" b="1" dirty="0" smtClean="0"/>
          </a:p>
          <a:p>
            <a:pPr marL="0" indent="0">
              <a:buNone/>
            </a:pPr>
            <a:r>
              <a:rPr lang="cs-CZ" dirty="0" err="1" smtClean="0">
                <a:solidFill>
                  <a:srgbClr val="00B050"/>
                </a:solidFill>
              </a:rPr>
              <a:t>hubiere</a:t>
            </a: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err="1" smtClean="0">
                <a:solidFill>
                  <a:srgbClr val="00B050"/>
                </a:solidFill>
              </a:rPr>
              <a:t>cantado</a:t>
            </a:r>
            <a:r>
              <a:rPr lang="cs-CZ" dirty="0" smtClean="0">
                <a:solidFill>
                  <a:srgbClr val="00B050"/>
                </a:solidFill>
              </a:rPr>
              <a:t>		</a:t>
            </a:r>
            <a:r>
              <a:rPr lang="cs-CZ" dirty="0" err="1" smtClean="0">
                <a:solidFill>
                  <a:srgbClr val="00B050"/>
                </a:solidFill>
              </a:rPr>
              <a:t>hubiéremos</a:t>
            </a: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err="1" smtClean="0">
                <a:solidFill>
                  <a:srgbClr val="00B050"/>
                </a:solidFill>
              </a:rPr>
              <a:t>cantado</a:t>
            </a:r>
            <a:endParaRPr lang="cs-CZ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dirty="0" err="1">
                <a:solidFill>
                  <a:srgbClr val="00B050"/>
                </a:solidFill>
              </a:rPr>
              <a:t>h</a:t>
            </a:r>
            <a:r>
              <a:rPr lang="cs-CZ" dirty="0" err="1" smtClean="0">
                <a:solidFill>
                  <a:srgbClr val="00B050"/>
                </a:solidFill>
              </a:rPr>
              <a:t>ubieres</a:t>
            </a: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err="1" smtClean="0">
                <a:solidFill>
                  <a:srgbClr val="00B050"/>
                </a:solidFill>
              </a:rPr>
              <a:t>cantado</a:t>
            </a:r>
            <a:r>
              <a:rPr lang="cs-CZ" dirty="0" smtClean="0">
                <a:solidFill>
                  <a:srgbClr val="00B050"/>
                </a:solidFill>
              </a:rPr>
              <a:t>		</a:t>
            </a:r>
            <a:r>
              <a:rPr lang="cs-CZ" dirty="0" err="1" smtClean="0">
                <a:solidFill>
                  <a:srgbClr val="00B050"/>
                </a:solidFill>
              </a:rPr>
              <a:t>hubiereis</a:t>
            </a: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err="1" smtClean="0">
                <a:solidFill>
                  <a:srgbClr val="00B050"/>
                </a:solidFill>
              </a:rPr>
              <a:t>cantado</a:t>
            </a:r>
            <a:endParaRPr lang="cs-CZ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dirty="0" err="1" smtClean="0">
                <a:solidFill>
                  <a:srgbClr val="00B050"/>
                </a:solidFill>
              </a:rPr>
              <a:t>hubiere</a:t>
            </a: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err="1" smtClean="0">
                <a:solidFill>
                  <a:srgbClr val="00B050"/>
                </a:solidFill>
              </a:rPr>
              <a:t>cantado</a:t>
            </a:r>
            <a:r>
              <a:rPr lang="cs-CZ" dirty="0" smtClean="0">
                <a:solidFill>
                  <a:srgbClr val="00B050"/>
                </a:solidFill>
              </a:rPr>
              <a:t>		</a:t>
            </a:r>
            <a:r>
              <a:rPr lang="cs-CZ" dirty="0" err="1" smtClean="0">
                <a:solidFill>
                  <a:srgbClr val="00B050"/>
                </a:solidFill>
              </a:rPr>
              <a:t>hubieren</a:t>
            </a:r>
            <a:r>
              <a:rPr lang="cs-CZ" dirty="0" smtClean="0">
                <a:solidFill>
                  <a:srgbClr val="00B050"/>
                </a:solidFill>
              </a:rPr>
              <a:t> </a:t>
            </a:r>
            <a:r>
              <a:rPr lang="cs-CZ" dirty="0" err="1" smtClean="0">
                <a:solidFill>
                  <a:srgbClr val="00B050"/>
                </a:solidFill>
              </a:rPr>
              <a:t>cantado</a:t>
            </a:r>
            <a:endParaRPr lang="cs-CZ" dirty="0" smtClean="0">
              <a:solidFill>
                <a:srgbClr val="00B05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Literární texty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Ustálená spojení</a:t>
            </a:r>
          </a:p>
          <a:p>
            <a:pPr>
              <a:buFont typeface="Wingdings" pitchFamily="2" charset="2"/>
              <a:buChar char="ü"/>
            </a:pPr>
            <a:r>
              <a:rPr lang="cs-CZ" dirty="0" smtClean="0"/>
              <a:t>Právnické texty		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4486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Subjunktiv futura  - užití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Ø"/>
            </a:pPr>
            <a:r>
              <a:rPr lang="cs-CZ" dirty="0" smtClean="0"/>
              <a:t>Literární texty, eseje: </a:t>
            </a:r>
          </a:p>
          <a:p>
            <a:pPr marL="0" indent="0">
              <a:buNone/>
            </a:pPr>
            <a:r>
              <a:rPr lang="cs-CZ" dirty="0" err="1" smtClean="0"/>
              <a:t>Dejé</a:t>
            </a:r>
            <a:r>
              <a:rPr lang="cs-CZ" dirty="0" smtClean="0"/>
              <a:t> a la </a:t>
            </a:r>
            <a:r>
              <a:rPr lang="cs-CZ" dirty="0" err="1" smtClean="0"/>
              <a:t>forzosa</a:t>
            </a:r>
            <a:r>
              <a:rPr lang="cs-CZ" dirty="0" smtClean="0"/>
              <a:t> </a:t>
            </a:r>
            <a:r>
              <a:rPr lang="cs-CZ" dirty="0" err="1" smtClean="0"/>
              <a:t>fantasía</a:t>
            </a:r>
            <a:r>
              <a:rPr lang="cs-CZ" dirty="0" smtClean="0"/>
              <a:t> </a:t>
            </a:r>
            <a:r>
              <a:rPr lang="cs-CZ" dirty="0" err="1" smtClean="0"/>
              <a:t>correr</a:t>
            </a:r>
            <a:r>
              <a:rPr lang="cs-CZ" dirty="0" smtClean="0"/>
              <a:t> a </a:t>
            </a:r>
            <a:r>
              <a:rPr lang="cs-CZ" dirty="0" err="1" smtClean="0"/>
              <a:t>su</a:t>
            </a:r>
            <a:r>
              <a:rPr lang="cs-CZ" dirty="0" smtClean="0"/>
              <a:t> </a:t>
            </a:r>
            <a:r>
              <a:rPr lang="cs-CZ" dirty="0" err="1" smtClean="0"/>
              <a:t>antojo</a:t>
            </a:r>
            <a:r>
              <a:rPr lang="cs-CZ" dirty="0" smtClean="0"/>
              <a:t>, </a:t>
            </a:r>
            <a:r>
              <a:rPr lang="cs-CZ" dirty="0" err="1" smtClean="0"/>
              <a:t>llevando</a:t>
            </a:r>
            <a:r>
              <a:rPr lang="cs-CZ" dirty="0" smtClean="0"/>
              <a:t> la </a:t>
            </a:r>
            <a:r>
              <a:rPr lang="cs-CZ" dirty="0" err="1" smtClean="0"/>
              <a:t>fantasía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002060"/>
                </a:solidFill>
              </a:rPr>
              <a:t>adonde</a:t>
            </a:r>
            <a:r>
              <a:rPr lang="cs-CZ" dirty="0" smtClean="0"/>
              <a:t> </a:t>
            </a:r>
            <a:r>
              <a:rPr lang="cs-CZ" dirty="0" err="1" smtClean="0"/>
              <a:t>ella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fuere</a:t>
            </a:r>
            <a:r>
              <a:rPr lang="cs-CZ" dirty="0" smtClean="0"/>
              <a:t>… (L. </a:t>
            </a:r>
            <a:r>
              <a:rPr lang="cs-CZ" dirty="0" err="1" smtClean="0"/>
              <a:t>Alas</a:t>
            </a:r>
            <a:r>
              <a:rPr lang="cs-CZ" dirty="0" smtClean="0"/>
              <a:t>, podle </a:t>
            </a:r>
            <a:r>
              <a:rPr lang="cs-CZ" dirty="0" err="1" smtClean="0"/>
              <a:t>Alarcos</a:t>
            </a:r>
            <a:r>
              <a:rPr lang="cs-CZ" dirty="0" smtClean="0"/>
              <a:t>, 1994, 160).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Právnické texty: </a:t>
            </a:r>
          </a:p>
          <a:p>
            <a:pPr marL="0" indent="0">
              <a:buNone/>
            </a:pPr>
            <a:r>
              <a:rPr lang="es-ES" dirty="0">
                <a:solidFill>
                  <a:srgbClr val="002060"/>
                </a:solidFill>
              </a:rPr>
              <a:t>Si </a:t>
            </a:r>
            <a:r>
              <a:rPr lang="es-ES" dirty="0"/>
              <a:t>el reo lo </a:t>
            </a:r>
            <a:r>
              <a:rPr lang="es-ES" dirty="0">
                <a:solidFill>
                  <a:srgbClr val="FF0000"/>
                </a:solidFill>
              </a:rPr>
              <a:t>solicitare</a:t>
            </a:r>
            <a:r>
              <a:rPr lang="es-ES" dirty="0"/>
              <a:t> y las circunstancias lo </a:t>
            </a:r>
            <a:r>
              <a:rPr lang="es-ES" dirty="0">
                <a:solidFill>
                  <a:srgbClr val="FF0000"/>
                </a:solidFill>
              </a:rPr>
              <a:t>aconsejaren</a:t>
            </a:r>
            <a:r>
              <a:rPr lang="es-ES" dirty="0"/>
              <a:t>, oído el ministerio fiscal, el juez o tribunal sentenciador podrá acordar que la condena se cumpla durante los sábados y domingos o de forma no </a:t>
            </a:r>
            <a:r>
              <a:rPr lang="es-ES" dirty="0" smtClean="0"/>
              <a:t>continuada</a:t>
            </a:r>
            <a:r>
              <a:rPr lang="cs-CZ" dirty="0" smtClean="0"/>
              <a:t>. (</a:t>
            </a:r>
            <a:r>
              <a:rPr lang="cs-CZ" dirty="0" err="1" smtClean="0"/>
              <a:t>Código</a:t>
            </a:r>
            <a:r>
              <a:rPr lang="cs-CZ" dirty="0" smtClean="0"/>
              <a:t> </a:t>
            </a:r>
            <a:r>
              <a:rPr lang="cs-CZ" dirty="0" err="1" smtClean="0"/>
              <a:t>penal</a:t>
            </a:r>
            <a:r>
              <a:rPr lang="cs-CZ" dirty="0" smtClean="0"/>
              <a:t>, </a:t>
            </a:r>
            <a:r>
              <a:rPr lang="cs-CZ" dirty="0" smtClean="0">
                <a:hlinkClick r:id="rId2"/>
              </a:rPr>
              <a:t>www.noticiasjuridicas.com</a:t>
            </a:r>
            <a:r>
              <a:rPr lang="cs-CZ" dirty="0" smtClean="0"/>
              <a:t>)</a:t>
            </a:r>
          </a:p>
          <a:p>
            <a:pPr>
              <a:buFont typeface="Wingdings" pitchFamily="2" charset="2"/>
              <a:buChar char="Ø"/>
            </a:pPr>
            <a:r>
              <a:rPr lang="cs-CZ" dirty="0" smtClean="0"/>
              <a:t>Ustálená spojení: </a:t>
            </a:r>
          </a:p>
          <a:p>
            <a:pPr marL="0" indent="0">
              <a:buNone/>
            </a:pPr>
            <a:r>
              <a:rPr lang="cs-CZ" dirty="0" err="1" smtClean="0"/>
              <a:t>Adonde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fueres</a:t>
            </a:r>
            <a:r>
              <a:rPr lang="cs-CZ" dirty="0" smtClean="0">
                <a:solidFill>
                  <a:srgbClr val="FF0000"/>
                </a:solidFill>
              </a:rPr>
              <a:t>,</a:t>
            </a:r>
            <a:r>
              <a:rPr lang="cs-CZ" dirty="0" smtClean="0"/>
              <a:t> </a:t>
            </a:r>
            <a:r>
              <a:rPr lang="cs-CZ" dirty="0" err="1" smtClean="0"/>
              <a:t>haz</a:t>
            </a:r>
            <a:r>
              <a:rPr lang="cs-CZ" dirty="0" smtClean="0"/>
              <a:t> </a:t>
            </a:r>
            <a:r>
              <a:rPr lang="cs-CZ" dirty="0" err="1" smtClean="0"/>
              <a:t>lo</a:t>
            </a:r>
            <a:r>
              <a:rPr lang="cs-CZ" dirty="0" smtClean="0"/>
              <a:t> </a:t>
            </a:r>
            <a:r>
              <a:rPr lang="cs-CZ" dirty="0" err="1" smtClean="0"/>
              <a:t>que</a:t>
            </a:r>
            <a:r>
              <a:rPr lang="cs-CZ" dirty="0" smtClean="0"/>
              <a:t> </a:t>
            </a:r>
            <a:r>
              <a:rPr lang="cs-CZ" dirty="0" err="1" smtClean="0">
                <a:solidFill>
                  <a:srgbClr val="FF0000"/>
                </a:solidFill>
              </a:rPr>
              <a:t>vieres</a:t>
            </a:r>
            <a:r>
              <a:rPr lang="cs-CZ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68824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459</TotalTime>
  <Words>807</Words>
  <Application>Microsoft Office PowerPoint</Application>
  <PresentationFormat>Předvádění na obrazovce (4:3)</PresentationFormat>
  <Paragraphs>110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Exekutivní</vt:lpstr>
      <vt:lpstr>Kontrastivní gramatika 1 – 9. přednáška</vt:lpstr>
      <vt:lpstr>Imperativ</vt:lpstr>
      <vt:lpstr>Subjunktiv </vt:lpstr>
      <vt:lpstr>Subjunktiv prézenta</vt:lpstr>
      <vt:lpstr>Subjunktiv perfekta</vt:lpstr>
      <vt:lpstr>Subjunktiv imperfekta</vt:lpstr>
      <vt:lpstr>Subjunktiv plusquameperfekta</vt:lpstr>
      <vt:lpstr>Subjunktiv futura</vt:lpstr>
      <vt:lpstr>Subjunktiv futura  - užití</vt:lpstr>
      <vt:lpstr>Subjunktiv</vt:lpstr>
      <vt:lpstr>Subjunktiv</vt:lpstr>
      <vt:lpstr>Sousledost časů </vt:lpstr>
      <vt:lpstr>Souslednost časů</vt:lpstr>
      <vt:lpstr>Souslednost časů</vt:lpstr>
      <vt:lpstr>Souslednost časů</vt:lpstr>
      <vt:lpstr>Souslednost časů</vt:lpstr>
      <vt:lpstr>Souslednost časů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Kontrastivní gramatika 1 – 7. přednáška</dc:title>
  <dc:creator>Královi</dc:creator>
  <cp:lastModifiedBy>Královi</cp:lastModifiedBy>
  <cp:revision>31</cp:revision>
  <dcterms:created xsi:type="dcterms:W3CDTF">2015-04-09T11:48:09Z</dcterms:created>
  <dcterms:modified xsi:type="dcterms:W3CDTF">2020-12-07T13:48:04Z</dcterms:modified>
</cp:coreProperties>
</file>