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71" r:id="rId4"/>
    <p:sldId id="264" r:id="rId5"/>
    <p:sldId id="269" r:id="rId6"/>
    <p:sldId id="266" r:id="rId7"/>
    <p:sldId id="267" r:id="rId8"/>
    <p:sldId id="257" r:id="rId9"/>
    <p:sldId id="270" r:id="rId10"/>
    <p:sldId id="262" r:id="rId11"/>
    <p:sldId id="259" r:id="rId12"/>
    <p:sldId id="265" r:id="rId13"/>
    <p:sldId id="263" r:id="rId14"/>
    <p:sldId id="260" r:id="rId15"/>
    <p:sldId id="261" r:id="rId16"/>
    <p:sldId id="268" r:id="rId1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gdalena Novotná" initials="MN" lastIdx="1" clrIdx="0">
    <p:extLst>
      <p:ext uri="{19B8F6BF-5375-455C-9EA6-DF929625EA0E}">
        <p15:presenceInfo xmlns:p15="http://schemas.microsoft.com/office/powerpoint/2012/main" userId="S::magdalena.novotna@pedf.cuni.cz::a40eb1e5-72bf-4560-9054-1d5dd3e7995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297" autoAdjust="0"/>
  </p:normalViewPr>
  <p:slideViewPr>
    <p:cSldViewPr snapToGrid="0">
      <p:cViewPr varScale="1">
        <p:scale>
          <a:sx n="48" d="100"/>
          <a:sy n="48" d="100"/>
        </p:scale>
        <p:origin x="29" y="6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ADA72F-D67B-49B3-ACEF-E9C4563278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8E5B81E-86A7-4DB5-BBCA-2C5BC6A32A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4A39246-2899-47D5-920C-F9EA2F1D70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CA514-118E-4FDB-8FE6-52DEBD8984AF}" type="datetimeFigureOut">
              <a:rPr lang="cs-CZ" smtClean="0"/>
              <a:t>20. 11. 2020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043D9E3-28D3-4BB7-A552-129D973C3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6807F77-3F30-4A3F-BD98-9A2D1272E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DCD92-A4DE-411F-B8B7-1E15081E34E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9535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D0CB29-204D-4A02-B9A3-2884FC1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7FABB1B-8AC2-44DB-8F6E-953FCA4441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A216EFC-2195-4610-BACE-35E6E96EA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CA514-118E-4FDB-8FE6-52DEBD8984AF}" type="datetimeFigureOut">
              <a:rPr lang="cs-CZ" smtClean="0"/>
              <a:t>20. 11. 2020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EFAD919-96E7-48C0-96C1-0C035AC65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47270B5-DA15-4090-9AE8-200963179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DCD92-A4DE-411F-B8B7-1E15081E34E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58333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47122345-4831-416D-BAD0-16B41F37B8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4A3E3CB-5BE8-4C67-AB90-2FCAE76129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D5283B2-B221-4020-AE63-E7CAD8392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CA514-118E-4FDB-8FE6-52DEBD8984AF}" type="datetimeFigureOut">
              <a:rPr lang="cs-CZ" smtClean="0"/>
              <a:t>20. 11. 2020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BD02238-E023-487F-8E0E-06F821DBD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BB61F3E-9820-4D18-9D73-9204203FDE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DCD92-A4DE-411F-B8B7-1E15081E34E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3533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30A9BC-844E-405E-9BA4-E48618F69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AF33703-C00B-4681-95D9-EDE0E910B6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AF6DA1E-5317-483C-8211-CB60053E8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CA514-118E-4FDB-8FE6-52DEBD8984AF}" type="datetimeFigureOut">
              <a:rPr lang="cs-CZ" smtClean="0"/>
              <a:t>20. 11. 2020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45DC205-289E-405B-92EC-B154FCE3C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14E5DD9-ED73-4C93-A737-145D59CBA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DCD92-A4DE-411F-B8B7-1E15081E34E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5403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087C4E-7D8B-4AC1-827A-24A51E73F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B4A0A9F-0317-4DDE-88B7-B789AF08A3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48B0E64-1BB4-46A0-AB2F-8BB89D57F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CA514-118E-4FDB-8FE6-52DEBD8984AF}" type="datetimeFigureOut">
              <a:rPr lang="cs-CZ" smtClean="0"/>
              <a:t>20. 11. 2020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A4B1C57-27B8-4020-B8F9-83FBD30B60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9D594BD-1AF7-48B7-8DE6-65D2B7DD7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DCD92-A4DE-411F-B8B7-1E15081E34E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00121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014766-3531-44B4-BB5C-565A23398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F376925-3719-4806-882F-4FDC4F110D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89FC8B4-E352-4394-9605-AA43B5D6FA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77009A8-C681-4E29-9B76-018AE2F0C9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CA514-118E-4FDB-8FE6-52DEBD8984AF}" type="datetimeFigureOut">
              <a:rPr lang="cs-CZ" smtClean="0"/>
              <a:t>20. 11. 2020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589084E-12BB-4E5F-84C7-294D81835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C241A8E-1A1D-48FD-93F7-C9F880706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DCD92-A4DE-411F-B8B7-1E15081E34E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7995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966C3BB-9FF5-4E4B-93A4-78A62D1FD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CB4650D-213E-48F8-A89D-7B69DBD005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4015357-92D9-4A42-83BE-C85B05DFCF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1E4453FD-D72E-4F0D-BA27-B5EAECED63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572E7966-CD72-4843-A201-94A43BEC82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EC738E72-BDAD-45A4-A109-FEFC71848C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CA514-118E-4FDB-8FE6-52DEBD8984AF}" type="datetimeFigureOut">
              <a:rPr lang="cs-CZ" smtClean="0"/>
              <a:t>20. 11. 2020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8D42F0C2-2CD5-4172-9577-E9EC2E6D3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8173835-2964-4ABD-9F47-662E40C8D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DCD92-A4DE-411F-B8B7-1E15081E34E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9484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6A0983-4FA3-42B0-A26D-29A2D12EB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30170044-CBBC-4312-BD35-B47BB7652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CA514-118E-4FDB-8FE6-52DEBD8984AF}" type="datetimeFigureOut">
              <a:rPr lang="cs-CZ" smtClean="0"/>
              <a:t>20. 11. 2020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DFF556A5-AD4F-4A1B-A578-94F8DD21C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738BDDB-2C95-4678-875E-B9B04E6F7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DCD92-A4DE-411F-B8B7-1E15081E34E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729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9DE5ABE9-4C82-41F5-8975-DF6331025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CA514-118E-4FDB-8FE6-52DEBD8984AF}" type="datetimeFigureOut">
              <a:rPr lang="cs-CZ" smtClean="0"/>
              <a:t>20. 11. 2020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E01D5BE9-37DF-4E2C-A5DE-6717245CA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425F2E8-A737-4805-8DE6-E509B8721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DCD92-A4DE-411F-B8B7-1E15081E34E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6041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172395-DC4E-49EA-A997-382191248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B4A45CC-C8F2-481A-BF09-B428A27EC1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4759DD3-5CBF-4E77-8602-44C5A5C0A3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0A6966B-8122-47D2-B5CC-F77DDCD42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CA514-118E-4FDB-8FE6-52DEBD8984AF}" type="datetimeFigureOut">
              <a:rPr lang="cs-CZ" smtClean="0"/>
              <a:t>20. 11. 2020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2C00F7E-DA57-4730-9685-1EA743359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8257450-9F2B-4E3F-8073-0AE4D8D4C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DCD92-A4DE-411F-B8B7-1E15081E34E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0306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04E750-5266-4BA3-9DE2-30C5AE3B6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72799433-D019-4F07-9F32-C428E85D4C9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9E11C07-993A-47E4-B4C3-FE9BF65287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DD3B9F5-8A4A-4E07-AF0C-E4F102C0C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CA514-118E-4FDB-8FE6-52DEBD8984AF}" type="datetimeFigureOut">
              <a:rPr lang="cs-CZ" smtClean="0"/>
              <a:t>20. 11. 2020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2ECB069-7D4E-4F94-9B38-DBF3D9A48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F400204-D53A-493C-8D8E-BC70F94AA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DCD92-A4DE-411F-B8B7-1E15081E34E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6824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D1BA26B8-C0BF-4A43-AE7B-60C99E29D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F657D6F-D97B-4517-AF02-39FDF7621D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7F63DE4-E4C7-4174-AC82-73850D5A96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9CA514-118E-4FDB-8FE6-52DEBD8984AF}" type="datetimeFigureOut">
              <a:rPr lang="cs-CZ" smtClean="0"/>
              <a:t>20. 11. 2020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9173F24-F09A-49D3-9FB1-1E31062723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DA5AC36-E284-44CE-AAF2-6D11B08DA3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6DCD92-A4DE-411F-B8B7-1E15081E34E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8314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72EB566-B340-4F3F-BABF-4640436FBE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229033" y="1991885"/>
            <a:ext cx="9144000" cy="883418"/>
          </a:xfrm>
        </p:spPr>
        <p:txBody>
          <a:bodyPr>
            <a:normAutofit fontScale="90000"/>
          </a:bodyPr>
          <a:lstStyle/>
          <a:p>
            <a:r>
              <a:rPr lang="cs-CZ" b="1" dirty="0">
                <a:latin typeface="Univers Condensed Light" panose="020B0306020202040204" pitchFamily="34" charset="0"/>
                <a:ea typeface="Gulim" panose="020B0503020000020004" pitchFamily="34" charset="-127"/>
              </a:rPr>
              <a:t>Učit vidět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E7E53CB-209A-43BE-BA45-2AF487A5D2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811287" y="6758193"/>
            <a:ext cx="4748261" cy="536491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1034" name="Picture 10">
            <a:extLst>
              <a:ext uri="{FF2B5EF4-FFF2-40B4-BE49-F238E27FC236}">
                <a16:creationId xmlns:a16="http://schemas.microsoft.com/office/drawing/2014/main" id="{A3414F20-D819-4AF5-A76F-7C55A97377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8056" y="0"/>
            <a:ext cx="51419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53345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58D986-396D-48EB-86F2-583BFCB60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4250" y="-34823"/>
            <a:ext cx="10515600" cy="1325563"/>
          </a:xfrm>
        </p:spPr>
        <p:txBody>
          <a:bodyPr/>
          <a:lstStyle/>
          <a:p>
            <a:r>
              <a:rPr lang="cs-CZ" b="1" dirty="0">
                <a:latin typeface="Univers Condensed Light" panose="020B0306020202040204" pitchFamily="34" charset="0"/>
              </a:rPr>
              <a:t>Vizuální gramotnost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5678C7C-5C77-4F13-8AB6-09D16E1895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297" y="1189702"/>
            <a:ext cx="3632626" cy="5742040"/>
          </a:xfrm>
        </p:spPr>
        <p:txBody>
          <a:bodyPr>
            <a:normAutofit fontScale="62500" lnSpcReduction="20000"/>
          </a:bodyPr>
          <a:lstStyle/>
          <a:p>
            <a:pPr marL="0" indent="0" algn="l" fontAlgn="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cs-CZ" sz="4600" b="1" u="none" strike="noStrike">
                <a:solidFill>
                  <a:srgbClr val="000000"/>
                </a:solidFill>
                <a:effectLst/>
                <a:latin typeface="Univers Condensed Light" panose="020B0306020202040204" pitchFamily="34" charset="0"/>
              </a:rPr>
              <a:t>Recepce / </a:t>
            </a:r>
            <a:r>
              <a:rPr lang="cs-CZ" sz="4600" b="1" u="none" strike="noStrike" dirty="0">
                <a:solidFill>
                  <a:srgbClr val="000000"/>
                </a:solidFill>
                <a:effectLst/>
                <a:latin typeface="Univers Condensed Light" panose="020B0306020202040204" pitchFamily="34" charset="0"/>
              </a:rPr>
              <a:t>Vnímání </a:t>
            </a:r>
            <a:r>
              <a:rPr lang="cs-CZ" sz="4600" b="1" u="none" strike="noStrike" dirty="0">
                <a:solidFill>
                  <a:srgbClr val="FF0000"/>
                </a:solidFill>
                <a:effectLst/>
                <a:latin typeface="Univers Condensed Light" panose="020B0306020202040204" pitchFamily="34" charset="0"/>
              </a:rPr>
              <a:t>X </a:t>
            </a:r>
            <a:r>
              <a:rPr lang="cs-CZ" sz="4600" b="1" u="none" strike="noStrike" dirty="0" err="1">
                <a:effectLst/>
                <a:latin typeface="Univers Condensed Light" panose="020B0306020202040204" pitchFamily="34" charset="0"/>
              </a:rPr>
              <a:t>Respond</a:t>
            </a:r>
            <a:endParaRPr lang="cs-CZ" sz="4600" b="1" u="none" strike="noStrike" dirty="0">
              <a:effectLst/>
              <a:latin typeface="Univers Condensed Light" panose="020B0306020202040204" pitchFamily="34" charset="0"/>
            </a:endParaRPr>
          </a:p>
          <a:p>
            <a:pPr marL="0" indent="0" fontAlgn="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cs-CZ" sz="3600" i="0" u="none" strike="noStrike" dirty="0">
              <a:solidFill>
                <a:srgbClr val="000000"/>
              </a:solidFill>
              <a:effectLst/>
              <a:latin typeface="Univers Condensed Light" panose="020B0306020202040204" pitchFamily="34" charset="0"/>
            </a:endParaRPr>
          </a:p>
          <a:p>
            <a:pPr marL="0" indent="0" fontAlgn="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cs-CZ" sz="3600" i="0" u="none" strike="noStrike" dirty="0">
                <a:solidFill>
                  <a:srgbClr val="000000"/>
                </a:solidFill>
                <a:effectLst/>
                <a:latin typeface="Univers Condensed Light" panose="020B0306020202040204" pitchFamily="34" charset="0"/>
              </a:rPr>
              <a:t>vnímat</a:t>
            </a:r>
          </a:p>
          <a:p>
            <a:pPr marL="0" indent="0" fontAlgn="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cs-CZ" sz="3600" i="0" u="none" strike="noStrike" dirty="0">
                <a:solidFill>
                  <a:srgbClr val="000000"/>
                </a:solidFill>
                <a:effectLst/>
                <a:latin typeface="Univers Condensed Light" panose="020B0306020202040204" pitchFamily="34" charset="0"/>
              </a:rPr>
              <a:t>esteticky vnímat</a:t>
            </a:r>
          </a:p>
          <a:p>
            <a:pPr marL="0" indent="0" fontAlgn="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cs-CZ" sz="3600" i="0" u="none" strike="noStrike" dirty="0">
                <a:solidFill>
                  <a:srgbClr val="000000"/>
                </a:solidFill>
                <a:effectLst/>
                <a:latin typeface="Univers Condensed Light" panose="020B0306020202040204" pitchFamily="34" charset="0"/>
              </a:rPr>
              <a:t>vcítit se/chápat</a:t>
            </a:r>
          </a:p>
          <a:p>
            <a:pPr marL="0" indent="0" algn="l" fontAlgn="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cs-CZ" sz="3600" i="0" u="none" strike="noStrike" dirty="0">
                <a:solidFill>
                  <a:srgbClr val="000000"/>
                </a:solidFill>
                <a:effectLst/>
                <a:latin typeface="Univers Condensed Light" panose="020B0306020202040204" pitchFamily="34" charset="0"/>
              </a:rPr>
              <a:t>analyzovat</a:t>
            </a:r>
          </a:p>
          <a:p>
            <a:pPr marL="0" indent="0" algn="l" fontAlgn="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cs-CZ" sz="3600" i="0" u="none" strike="noStrike" dirty="0">
                <a:solidFill>
                  <a:srgbClr val="000000"/>
                </a:solidFill>
                <a:effectLst/>
                <a:latin typeface="Univers Condensed Light" panose="020B0306020202040204" pitchFamily="34" charset="0"/>
              </a:rPr>
              <a:t>popsat</a:t>
            </a:r>
          </a:p>
          <a:p>
            <a:pPr marL="0" indent="0" algn="l" fontAlgn="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cs-CZ" sz="3600" i="0" u="none" strike="noStrike" dirty="0">
                <a:solidFill>
                  <a:srgbClr val="000000"/>
                </a:solidFill>
                <a:effectLst/>
                <a:latin typeface="Univers Condensed Light" panose="020B0306020202040204" pitchFamily="34" charset="0"/>
              </a:rPr>
              <a:t>interpretovat</a:t>
            </a:r>
          </a:p>
          <a:p>
            <a:pPr marL="0" indent="0" algn="l" fontAlgn="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cs-CZ" sz="3600" dirty="0">
                <a:solidFill>
                  <a:srgbClr val="000000"/>
                </a:solidFill>
                <a:latin typeface="Univers Condensed Light" panose="020B0306020202040204" pitchFamily="34" charset="0"/>
              </a:rPr>
              <a:t>p</a:t>
            </a:r>
            <a:r>
              <a:rPr lang="cs-CZ" sz="3600" i="0" u="none" strike="noStrike" dirty="0">
                <a:solidFill>
                  <a:srgbClr val="000000"/>
                </a:solidFill>
                <a:effectLst/>
                <a:latin typeface="Univers Condensed Light" panose="020B0306020202040204" pitchFamily="34" charset="0"/>
              </a:rPr>
              <a:t>oužít</a:t>
            </a:r>
          </a:p>
          <a:p>
            <a:pPr marL="0" indent="0" fontAlgn="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cs-CZ" sz="4000" i="0" u="none" strike="noStrike" dirty="0">
                <a:solidFill>
                  <a:srgbClr val="000000"/>
                </a:solidFill>
                <a:effectLst/>
                <a:latin typeface="Univers Condensed Light" panose="020B0306020202040204" pitchFamily="34" charset="0"/>
              </a:rPr>
              <a:t>posuzovat</a:t>
            </a:r>
          </a:p>
          <a:p>
            <a:pPr marL="0" indent="0" fontAlgn="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cs-CZ" sz="4000" i="0" u="none" strike="noStrike" dirty="0">
                <a:solidFill>
                  <a:srgbClr val="000000"/>
                </a:solidFill>
                <a:effectLst/>
                <a:latin typeface="Univers Condensed Light" panose="020B0306020202040204" pitchFamily="34" charset="0"/>
              </a:rPr>
              <a:t>prezentovat</a:t>
            </a:r>
          </a:p>
          <a:p>
            <a:pPr marL="0" indent="0" fontAlgn="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cs-CZ" sz="3800" i="0" u="none" strike="noStrike" dirty="0">
                <a:solidFill>
                  <a:srgbClr val="000000"/>
                </a:solidFill>
                <a:effectLst/>
                <a:latin typeface="Univers Condensed Light" panose="020B0306020202040204" pitchFamily="34" charset="0"/>
              </a:rPr>
              <a:t>komunikovat</a:t>
            </a:r>
          </a:p>
          <a:p>
            <a:pPr marL="0" indent="0" algn="l" fontAlgn="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0F956D03-D228-47C8-B771-B1DBC831639A}"/>
              </a:ext>
            </a:extLst>
          </p:cNvPr>
          <p:cNvSpPr txBox="1"/>
          <p:nvPr/>
        </p:nvSpPr>
        <p:spPr>
          <a:xfrm>
            <a:off x="7774161" y="6178840"/>
            <a:ext cx="4528253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cs-CZ" sz="2000" b="0" i="0" u="none" strike="noStrike" baseline="0" dirty="0">
              <a:solidFill>
                <a:srgbClr val="000000"/>
              </a:solidFill>
              <a:latin typeface="Garamond" panose="02020404030301010803" pitchFamily="18" charset="0"/>
            </a:endParaRPr>
          </a:p>
          <a:p>
            <a:r>
              <a:rPr lang="en-US" sz="1400" b="0" i="0" u="none" strike="noStrike" baseline="0" dirty="0">
                <a:solidFill>
                  <a:srgbClr val="000000"/>
                </a:solidFill>
                <a:latin typeface="Garamond" panose="02020404030301010803" pitchFamily="18" charset="0"/>
              </a:rPr>
              <a:t> </a:t>
            </a:r>
            <a:r>
              <a:rPr lang="en-US" sz="1400" b="0" i="0" u="none" strike="noStrike" baseline="0" dirty="0" err="1">
                <a:solidFill>
                  <a:srgbClr val="000000"/>
                </a:solidFill>
                <a:latin typeface="Univers Condensed Light" panose="020B0306020202040204" pitchFamily="34" charset="0"/>
              </a:rPr>
              <a:t>Schönau</a:t>
            </a:r>
            <a:r>
              <a:rPr lang="en-US" sz="1400" b="0" i="0" u="none" strike="noStrike" baseline="0" dirty="0">
                <a:solidFill>
                  <a:srgbClr val="000000"/>
                </a:solidFill>
                <a:latin typeface="Univers Condensed Light" panose="020B0306020202040204" pitchFamily="34" charset="0"/>
              </a:rPr>
              <a:t> et al. (2020): Towards a revised Model of the CEFR-VC</a:t>
            </a:r>
            <a:r>
              <a:rPr lang="en-US" sz="1400" b="0" i="0" u="none" strike="noStrike" baseline="0" dirty="0">
                <a:solidFill>
                  <a:srgbClr val="000000"/>
                </a:solidFill>
                <a:latin typeface="Garamond" panose="02020404030301010803" pitchFamily="18" charset="0"/>
              </a:rPr>
              <a:t>. </a:t>
            </a:r>
            <a:endParaRPr lang="cs-CZ" sz="1400" dirty="0">
              <a:latin typeface="Garamond" panose="02020404030301010803" pitchFamily="18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339ACDD4-0CB9-4961-80F6-F46EE672BA7C}"/>
              </a:ext>
            </a:extLst>
          </p:cNvPr>
          <p:cNvSpPr txBox="1"/>
          <p:nvPr/>
        </p:nvSpPr>
        <p:spPr>
          <a:xfrm>
            <a:off x="8238103" y="2700693"/>
            <a:ext cx="3721510" cy="23759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cs-CZ" sz="2400" dirty="0">
                <a:solidFill>
                  <a:srgbClr val="000000"/>
                </a:solidFill>
                <a:effectLst/>
                <a:latin typeface="Univers Condensed Light" panose="020B0306020202040204" pitchFamily="34" charset="0"/>
              </a:rPr>
              <a:t>Kompetence dívat se na obrazy</a:t>
            </a:r>
          </a:p>
          <a:p>
            <a:pPr algn="l" fontAlgn="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cs-CZ" sz="2400" i="0" u="none" strike="noStrike" dirty="0">
                <a:solidFill>
                  <a:srgbClr val="000000"/>
                </a:solidFill>
                <a:latin typeface="Univers Condensed Light" panose="020B0306020202040204" pitchFamily="34" charset="0"/>
              </a:rPr>
              <a:t>Kompetence zkoumat obrazy</a:t>
            </a:r>
          </a:p>
          <a:p>
            <a:pPr algn="l" fontAlgn="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cs-CZ" sz="2400" dirty="0">
                <a:solidFill>
                  <a:srgbClr val="000000"/>
                </a:solidFill>
                <a:effectLst/>
                <a:latin typeface="Univers Condensed Light" panose="020B0306020202040204" pitchFamily="34" charset="0"/>
              </a:rPr>
              <a:t>Kompetence posuzovat obrazy</a:t>
            </a:r>
          </a:p>
          <a:p>
            <a:pPr algn="l" fontAlgn="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cs-CZ" sz="2400" i="0" u="none" strike="noStrike" dirty="0">
                <a:solidFill>
                  <a:srgbClr val="000000"/>
                </a:solidFill>
                <a:latin typeface="Univers Condensed Light" panose="020B0306020202040204" pitchFamily="34" charset="0"/>
              </a:rPr>
              <a:t>Kompetence podat zprávu o obrazech</a:t>
            </a:r>
            <a:endParaRPr lang="cs-CZ" sz="2400" i="0" u="none" strike="noStrike" dirty="0">
              <a:solidFill>
                <a:srgbClr val="000000"/>
              </a:solidFill>
              <a:effectLst/>
              <a:latin typeface="Univers Condensed Light" panose="020B0306020202040204" pitchFamily="34" charset="0"/>
            </a:endParaRP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F20BAF5F-595C-4477-AD7E-E147D1D2BE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0" y="1189702"/>
            <a:ext cx="4249911" cy="5668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0818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43BEB5-E4DD-4C88-B485-7C603B2F8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0696" y="444839"/>
            <a:ext cx="10515600" cy="666071"/>
          </a:xfrm>
        </p:spPr>
        <p:txBody>
          <a:bodyPr>
            <a:normAutofit fontScale="90000"/>
          </a:bodyPr>
          <a:lstStyle/>
          <a:p>
            <a:r>
              <a:rPr lang="cs-CZ" dirty="0">
                <a:latin typeface="Univers Condensed Light" panose="020B0306020202040204" pitchFamily="34" charset="0"/>
              </a:rPr>
              <a:t>Problematizovat vidění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8143204C-51BB-4D7E-8438-DB99D1A80C91}"/>
              </a:ext>
            </a:extLst>
          </p:cNvPr>
          <p:cNvSpPr txBox="1"/>
          <p:nvPr/>
        </p:nvSpPr>
        <p:spPr>
          <a:xfrm>
            <a:off x="1" y="0"/>
            <a:ext cx="3577212" cy="70173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cs-CZ" sz="2400" dirty="0">
              <a:latin typeface="Univers Condensed Light" panose="020B0306020202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400" dirty="0">
              <a:latin typeface="Univers Condensed Light" panose="020B0306020202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Univers Condensed Light" panose="020B0306020202040204" pitchFamily="34" charset="0"/>
              </a:rPr>
              <a:t>Neurologické podmínky vidění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Univers Condensed Light" panose="020B0306020202040204" pitchFamily="34" charset="0"/>
              </a:rPr>
              <a:t>Zrakové orgány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Univers Condensed Light" panose="020B0306020202040204" pitchFamily="34" charset="0"/>
              </a:rPr>
              <a:t>Vidění a myšlení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Univers Condensed Light" panose="020B0306020202040204" pitchFamily="34" charset="0"/>
              </a:rPr>
              <a:t>Porozumění obrazu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Univers Condensed Light" panose="020B0306020202040204" pitchFamily="34" charset="0"/>
              </a:rPr>
              <a:t>Zobrazovací konvence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Univers Condensed Light" panose="020B0306020202040204" pitchFamily="34" charset="0"/>
              </a:rPr>
              <a:t>Možnosti vizualizace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Univers Condensed Light" panose="020B0306020202040204" pitchFamily="34" charset="0"/>
              </a:rPr>
              <a:t>Barvy a jejich fyzikální vlastnosti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Univers Condensed Light" panose="020B0306020202040204" pitchFamily="34" charset="0"/>
              </a:rPr>
              <a:t>Světlo a jeho fyzikální vlastnosti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Univers Condensed Light" panose="020B0306020202040204" pitchFamily="34" charset="0"/>
              </a:rPr>
              <a:t>Vnímání barev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Univers Condensed Light" panose="020B0306020202040204" pitchFamily="34" charset="0"/>
              </a:rPr>
              <a:t>Vnímání tvaru a prostoru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Univers Condensed Light" panose="020B0306020202040204" pitchFamily="34" charset="0"/>
              </a:rPr>
              <a:t>Vnímání pohybu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Univers Condensed Light" panose="020B0306020202040204" pitchFamily="34" charset="0"/>
              </a:rPr>
              <a:t>Zraková pozornost</a:t>
            </a:r>
          </a:p>
          <a:p>
            <a:endParaRPr lang="cs-CZ" sz="2400" dirty="0">
              <a:latin typeface="Univers Condensed Light" panose="020B0306020202040204" pitchFamily="34" charset="0"/>
            </a:endParaRPr>
          </a:p>
          <a:p>
            <a:endParaRPr lang="cs-CZ" dirty="0"/>
          </a:p>
        </p:txBody>
      </p:sp>
      <p:pic>
        <p:nvPicPr>
          <p:cNvPr id="5" name="Zástupný symbol pro obrázek 4">
            <a:extLst>
              <a:ext uri="{FF2B5EF4-FFF2-40B4-BE49-F238E27FC236}">
                <a16:creationId xmlns:a16="http://schemas.microsoft.com/office/drawing/2014/main" id="{FF8197CC-C814-4954-A0AE-E249CBFF34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9" b="2769"/>
          <a:stretch>
            <a:fillRect/>
          </a:stretch>
        </p:blipFill>
        <p:spPr>
          <a:xfrm>
            <a:off x="8826264" y="230104"/>
            <a:ext cx="3195130" cy="2396348"/>
          </a:xfrm>
          <a:prstGeom prst="rect">
            <a:avLst/>
          </a:prstGeom>
        </p:spPr>
      </p:pic>
      <p:sp>
        <p:nvSpPr>
          <p:cNvPr id="6" name="Nadpis 1">
            <a:extLst>
              <a:ext uri="{FF2B5EF4-FFF2-40B4-BE49-F238E27FC236}">
                <a16:creationId xmlns:a16="http://schemas.microsoft.com/office/drawing/2014/main" id="{73D1B241-4950-4BCF-BFBE-4BCB2D72B0E2}"/>
              </a:ext>
            </a:extLst>
          </p:cNvPr>
          <p:cNvSpPr txBox="1">
            <a:spLocks/>
          </p:cNvSpPr>
          <p:nvPr/>
        </p:nvSpPr>
        <p:spPr>
          <a:xfrm>
            <a:off x="8826264" y="2582535"/>
            <a:ext cx="4352911" cy="5667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000" dirty="0">
                <a:latin typeface="Univers Condensed Light" panose="020B0306020202040204" pitchFamily="34" charset="0"/>
              </a:rPr>
              <a:t>Kolik odstínů modré vidíte?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743BB257-A7FD-423E-845D-665ECFD3B1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5401" y="3149273"/>
            <a:ext cx="3105994" cy="3274536"/>
          </a:xfrm>
          <a:prstGeom prst="rect">
            <a:avLst/>
          </a:prstGeom>
        </p:spPr>
      </p:pic>
      <p:sp>
        <p:nvSpPr>
          <p:cNvPr id="9" name="Nadpis 1">
            <a:extLst>
              <a:ext uri="{FF2B5EF4-FFF2-40B4-BE49-F238E27FC236}">
                <a16:creationId xmlns:a16="http://schemas.microsoft.com/office/drawing/2014/main" id="{843EFC9C-34F1-44F9-AC6D-B7E71F49BFB9}"/>
              </a:ext>
            </a:extLst>
          </p:cNvPr>
          <p:cNvSpPr txBox="1">
            <a:spLocks/>
          </p:cNvSpPr>
          <p:nvPr/>
        </p:nvSpPr>
        <p:spPr>
          <a:xfrm>
            <a:off x="8826264" y="6056396"/>
            <a:ext cx="190427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000" dirty="0">
                <a:latin typeface="Univers Condensed Light" panose="020B0306020202040204" pitchFamily="34" charset="0"/>
              </a:rPr>
              <a:t>Reverzibilní figura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9B0B8652-BC84-427F-85F5-6A2162082E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696" y="3149273"/>
            <a:ext cx="4727940" cy="3274536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33C79219-0FEF-4BCD-B002-0CD6E20B2281}"/>
              </a:ext>
            </a:extLst>
          </p:cNvPr>
          <p:cNvSpPr txBox="1"/>
          <p:nvPr/>
        </p:nvSpPr>
        <p:spPr>
          <a:xfrm>
            <a:off x="3920696" y="2626452"/>
            <a:ext cx="14382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>
                <a:latin typeface="Univers Condensed Light" panose="020B0306020202040204" pitchFamily="34" charset="0"/>
              </a:rPr>
              <a:t>Vidíte pohyb?</a:t>
            </a:r>
          </a:p>
        </p:txBody>
      </p:sp>
    </p:spTree>
    <p:extLst>
      <p:ext uri="{BB962C8B-B14F-4D97-AF65-F5344CB8AC3E}">
        <p14:creationId xmlns:p14="http://schemas.microsoft.com/office/powerpoint/2010/main" val="14804945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1" name="Rectangle 140">
            <a:extLst>
              <a:ext uri="{FF2B5EF4-FFF2-40B4-BE49-F238E27FC236}">
                <a16:creationId xmlns:a16="http://schemas.microsoft.com/office/drawing/2014/main" id="{53F29798-D584-4792-9B62-3F5F5C36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04" name="Picture 8">
            <a:extLst>
              <a:ext uri="{FF2B5EF4-FFF2-40B4-BE49-F238E27FC236}">
                <a16:creationId xmlns:a16="http://schemas.microsoft.com/office/drawing/2014/main" id="{6C73A657-095A-4342-9DB1-FFC81CA154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19" r="-1" b="4103"/>
          <a:stretch/>
        </p:blipFill>
        <p:spPr bwMode="auto">
          <a:xfrm>
            <a:off x="1828800" y="1841500"/>
            <a:ext cx="2717800" cy="1562100"/>
          </a:xfrm>
          <a:custGeom>
            <a:avLst/>
            <a:gdLst/>
            <a:ahLst/>
            <a:cxnLst/>
            <a:rect l="l" t="t" r="r" b="b"/>
            <a:pathLst>
              <a:path w="3913632" h="2285234">
                <a:moveTo>
                  <a:pt x="29691" y="0"/>
                </a:moveTo>
                <a:lnTo>
                  <a:pt x="3883942" y="0"/>
                </a:lnTo>
                <a:lnTo>
                  <a:pt x="3903529" y="128345"/>
                </a:lnTo>
                <a:cubicBezTo>
                  <a:pt x="3910210" y="194127"/>
                  <a:pt x="3913632" y="260873"/>
                  <a:pt x="3913632" y="328418"/>
                </a:cubicBezTo>
                <a:cubicBezTo>
                  <a:pt x="3913632" y="1409138"/>
                  <a:pt x="3037536" y="2285234"/>
                  <a:pt x="1956816" y="2285234"/>
                </a:cubicBezTo>
                <a:cubicBezTo>
                  <a:pt x="876096" y="2285234"/>
                  <a:pt x="0" y="1409138"/>
                  <a:pt x="0" y="328418"/>
                </a:cubicBezTo>
                <a:cubicBezTo>
                  <a:pt x="0" y="260873"/>
                  <a:pt x="3422" y="194127"/>
                  <a:pt x="10103" y="128345"/>
                </a:cubicBezTo>
                <a:close/>
              </a:path>
            </a:pathLst>
          </a:cu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id="{5C1DC7FC-CCCC-405C-85D0-DAC173F124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1" r="1902" b="3"/>
          <a:stretch/>
        </p:blipFill>
        <p:spPr bwMode="auto">
          <a:xfrm>
            <a:off x="1828800" y="3454400"/>
            <a:ext cx="2717800" cy="2819400"/>
          </a:xfrm>
          <a:custGeom>
            <a:avLst/>
            <a:gdLst/>
            <a:ahLst/>
            <a:cxnLst/>
            <a:rect l="l" t="t" r="r" b="b"/>
            <a:pathLst>
              <a:path w="3273238" h="3383891">
                <a:moveTo>
                  <a:pt x="122841" y="0"/>
                </a:moveTo>
                <a:lnTo>
                  <a:pt x="3273238" y="0"/>
                </a:lnTo>
                <a:lnTo>
                  <a:pt x="3273238" y="3291335"/>
                </a:lnTo>
                <a:lnTo>
                  <a:pt x="3118338" y="3331164"/>
                </a:lnTo>
                <a:cubicBezTo>
                  <a:pt x="2949390" y="3365736"/>
                  <a:pt x="2774463" y="3383891"/>
                  <a:pt x="2595295" y="3383891"/>
                </a:cubicBezTo>
                <a:cubicBezTo>
                  <a:pt x="1161953" y="3383891"/>
                  <a:pt x="0" y="2221938"/>
                  <a:pt x="0" y="788596"/>
                </a:cubicBezTo>
                <a:cubicBezTo>
                  <a:pt x="0" y="519845"/>
                  <a:pt x="40850" y="260634"/>
                  <a:pt x="116679" y="16835"/>
                </a:cubicBezTo>
                <a:close/>
              </a:path>
            </a:pathLst>
          </a:cu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4A15AC39-97C1-4647-80E2-71F76636EA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40" r="-3" b="6430"/>
          <a:stretch/>
        </p:blipFill>
        <p:spPr bwMode="auto">
          <a:xfrm>
            <a:off x="4610100" y="1841500"/>
            <a:ext cx="3441700" cy="4445000"/>
          </a:xfrm>
          <a:custGeom>
            <a:avLst/>
            <a:gdLst/>
            <a:ahLst/>
            <a:cxnLst/>
            <a:rect l="l" t="t" r="r" b="b"/>
            <a:pathLst>
              <a:path w="3564638" h="4569668">
                <a:moveTo>
                  <a:pt x="640080" y="0"/>
                </a:moveTo>
                <a:cubicBezTo>
                  <a:pt x="2255269" y="0"/>
                  <a:pt x="3564638" y="1309369"/>
                  <a:pt x="3564638" y="2924558"/>
                </a:cubicBezTo>
                <a:cubicBezTo>
                  <a:pt x="3564638" y="3530254"/>
                  <a:pt x="3380508" y="4092944"/>
                  <a:pt x="3065170" y="4559707"/>
                </a:cubicBezTo>
                <a:lnTo>
                  <a:pt x="3057720" y="4569668"/>
                </a:lnTo>
                <a:lnTo>
                  <a:pt x="0" y="4569668"/>
                </a:lnTo>
                <a:lnTo>
                  <a:pt x="0" y="72448"/>
                </a:lnTo>
                <a:lnTo>
                  <a:pt x="50679" y="59417"/>
                </a:lnTo>
                <a:cubicBezTo>
                  <a:pt x="241061" y="20459"/>
                  <a:pt x="438181" y="0"/>
                  <a:pt x="640080" y="0"/>
                </a:cubicBezTo>
                <a:close/>
              </a:path>
            </a:pathLst>
          </a:cu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 descr="Obsah obrázku exteriér, tráva, park, lavice&#10;&#10;Popis byl vytvořen automaticky">
            <a:extLst>
              <a:ext uri="{FF2B5EF4-FFF2-40B4-BE49-F238E27FC236}">
                <a16:creationId xmlns:a16="http://schemas.microsoft.com/office/drawing/2014/main" id="{6FE672A8-E31A-46BD-A3D8-6A0C67FB4F0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25" r="21524" b="-1"/>
          <a:stretch/>
        </p:blipFill>
        <p:spPr>
          <a:xfrm>
            <a:off x="8128000" y="1841500"/>
            <a:ext cx="2209800" cy="2209800"/>
          </a:xfrm>
          <a:custGeom>
            <a:avLst/>
            <a:gdLst/>
            <a:ahLst/>
            <a:cxnLst/>
            <a:rect l="l" t="t" r="r" b="b"/>
            <a:pathLst>
              <a:path w="2852928" h="2852928">
                <a:moveTo>
                  <a:pt x="1426464" y="0"/>
                </a:moveTo>
                <a:cubicBezTo>
                  <a:pt x="2214278" y="0"/>
                  <a:pt x="2852928" y="638650"/>
                  <a:pt x="2852928" y="1426464"/>
                </a:cubicBezTo>
                <a:cubicBezTo>
                  <a:pt x="2852928" y="2214278"/>
                  <a:pt x="2214278" y="2852928"/>
                  <a:pt x="1426464" y="2852928"/>
                </a:cubicBezTo>
                <a:cubicBezTo>
                  <a:pt x="638650" y="2852928"/>
                  <a:pt x="0" y="2214278"/>
                  <a:pt x="0" y="1426464"/>
                </a:cubicBezTo>
                <a:cubicBezTo>
                  <a:pt x="0" y="638650"/>
                  <a:pt x="638650" y="0"/>
                  <a:pt x="1426464" y="0"/>
                </a:cubicBezTo>
                <a:close/>
              </a:path>
            </a:pathLst>
          </a:custGeom>
        </p:spPr>
      </p:pic>
      <p:pic>
        <p:nvPicPr>
          <p:cNvPr id="8" name="Obrázek 7" descr="Obsah obrázku kreslení&#10;&#10;Popis byl vytvořen automaticky">
            <a:extLst>
              <a:ext uri="{FF2B5EF4-FFF2-40B4-BE49-F238E27FC236}">
                <a16:creationId xmlns:a16="http://schemas.microsoft.com/office/drawing/2014/main" id="{50B8F06E-7AFE-4A83-8EDF-189F0A398A3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5" r="21040" b="2"/>
          <a:stretch/>
        </p:blipFill>
        <p:spPr>
          <a:xfrm>
            <a:off x="8128000" y="4102100"/>
            <a:ext cx="2209800" cy="2171700"/>
          </a:xfrm>
          <a:custGeom>
            <a:avLst/>
            <a:gdLst/>
            <a:ahLst/>
            <a:cxnLst/>
            <a:rect l="l" t="t" r="r" b="b"/>
            <a:pathLst>
              <a:path w="2828765" h="2786678">
                <a:moveTo>
                  <a:pt x="1888236" y="0"/>
                </a:moveTo>
                <a:cubicBezTo>
                  <a:pt x="2214125" y="0"/>
                  <a:pt x="2520731" y="82558"/>
                  <a:pt x="2788281" y="227900"/>
                </a:cubicBezTo>
                <a:lnTo>
                  <a:pt x="2828765" y="252495"/>
                </a:lnTo>
                <a:lnTo>
                  <a:pt x="2828765" y="2786678"/>
                </a:lnTo>
                <a:lnTo>
                  <a:pt x="227128" y="2786678"/>
                </a:lnTo>
                <a:lnTo>
                  <a:pt x="148387" y="2623223"/>
                </a:lnTo>
                <a:cubicBezTo>
                  <a:pt x="52837" y="2397318"/>
                  <a:pt x="0" y="2148947"/>
                  <a:pt x="0" y="1888236"/>
                </a:cubicBezTo>
                <a:cubicBezTo>
                  <a:pt x="0" y="845392"/>
                  <a:pt x="845392" y="0"/>
                  <a:pt x="1888236" y="0"/>
                </a:cubicBezTo>
                <a:close/>
              </a:path>
            </a:pathLst>
          </a:cu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0A25B8AA-BFF0-40E0-B8C4-DE137ACEF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3352" y="356542"/>
            <a:ext cx="10515600" cy="112841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200" dirty="0" err="1">
                <a:latin typeface="Univers Condensed Light" panose="020B0306020202040204" pitchFamily="34" charset="0"/>
              </a:rPr>
              <a:t>Zaměřovat</a:t>
            </a:r>
            <a:r>
              <a:rPr lang="en-US" sz="5200" dirty="0">
                <a:latin typeface="Univers Condensed Light" panose="020B0306020202040204" pitchFamily="34" charset="0"/>
              </a:rPr>
              <a:t> </a:t>
            </a:r>
            <a:r>
              <a:rPr lang="en-US" sz="5200" dirty="0" err="1">
                <a:latin typeface="Univers Condensed Light" panose="020B0306020202040204" pitchFamily="34" charset="0"/>
              </a:rPr>
              <a:t>pohled</a:t>
            </a:r>
            <a:endParaRPr lang="en-US" sz="5200" dirty="0">
              <a:latin typeface="Univers Condensed Light" panose="020B0306020202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20402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0E9A6ED-B880-44EA-8D60-C9D3C82CCB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266CABE-0522-4173-A8E1-DAD3E0032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777" y="0"/>
            <a:ext cx="5170852" cy="1671564"/>
          </a:xfrm>
        </p:spPr>
        <p:txBody>
          <a:bodyPr>
            <a:normAutofit/>
          </a:bodyPr>
          <a:lstStyle/>
          <a:p>
            <a:r>
              <a:rPr lang="cs-CZ" sz="4000" dirty="0">
                <a:latin typeface="Univers Condensed Light" panose="020B0306020202040204" pitchFamily="34" charset="0"/>
              </a:rPr>
              <a:t>Smyslové vnímání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0DD6369-8664-45C0-996B-3564CA81A9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1335024"/>
            <a:ext cx="5180245" cy="55229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>
                <a:latin typeface="Univers Condensed Light" panose="020B0306020202040204" pitchFamily="34" charset="0"/>
              </a:rPr>
              <a:t>Reflexe a vztahy zrakového vnímání ke vnímání ostatními smysly - vizuálně obrazná vyjádření podnětů hmatových, sluchových, pohybových, čichových, chuťových a vyjádření vizuálních podnětů prostředky vnímatelnými ostatními smysly</a:t>
            </a:r>
          </a:p>
          <a:p>
            <a:pPr marL="0" indent="0">
              <a:buNone/>
            </a:pPr>
            <a:r>
              <a:rPr lang="cs-CZ" sz="2400" dirty="0">
                <a:latin typeface="Univers Condensed Light" panose="020B0306020202040204" pitchFamily="34" charset="0"/>
              </a:rPr>
              <a:t>Smyslové účinky vizuálně obrazných vyjádření – umělecká výtvarná tvorba, fotografie, film, tiskoviny, televize, elektronická média, reklama (RVP ZV)</a:t>
            </a:r>
          </a:p>
          <a:p>
            <a:pPr marL="0" indent="0">
              <a:buNone/>
            </a:pPr>
            <a:endParaRPr lang="cs-CZ" sz="2400" dirty="0">
              <a:latin typeface="Univers Condensed Light" panose="020B0306020202040204" pitchFamily="34" charset="0"/>
            </a:endParaRPr>
          </a:p>
          <a:p>
            <a:pPr marL="0" indent="0">
              <a:buNone/>
            </a:pPr>
            <a:r>
              <a:rPr lang="cs-CZ" sz="2400" i="1" dirty="0">
                <a:latin typeface="Univers Condensed Light" panose="020B0306020202040204" pitchFamily="34" charset="0"/>
              </a:rPr>
              <a:t>Např. vnímání materiálu</a:t>
            </a:r>
          </a:p>
          <a:p>
            <a:pPr marL="0" indent="0">
              <a:buNone/>
            </a:pPr>
            <a:r>
              <a:rPr lang="cs-CZ" sz="2400" i="1" dirty="0">
                <a:latin typeface="Univers Condensed Light" panose="020B0306020202040204" pitchFamily="34" charset="0"/>
              </a:rPr>
              <a:t>Vnímání filmu</a:t>
            </a:r>
          </a:p>
          <a:p>
            <a:pPr marL="0" indent="0">
              <a:buNone/>
            </a:pPr>
            <a:r>
              <a:rPr lang="cs-CZ" sz="2400" i="1" dirty="0">
                <a:latin typeface="Univers Condensed Light" panose="020B0306020202040204" pitchFamily="34" charset="0"/>
              </a:rPr>
              <a:t>Pohybová a sluchová zkušenost</a:t>
            </a:r>
          </a:p>
        </p:txBody>
      </p:sp>
      <p:pic>
        <p:nvPicPr>
          <p:cNvPr id="5" name="Picture 3" descr="Obsah obrázku exteriér, zastavit, ulice, kreslení&#10;&#10;Popis byl vytvořen automaticky">
            <a:extLst>
              <a:ext uri="{FF2B5EF4-FFF2-40B4-BE49-F238E27FC236}">
                <a16:creationId xmlns:a16="http://schemas.microsoft.com/office/drawing/2014/main" id="{FFA5437B-4ADD-4E55-B480-63B048EC6C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1" r="15359" b="-3"/>
          <a:stretch/>
        </p:blipFill>
        <p:spPr bwMode="auto">
          <a:xfrm>
            <a:off x="6173800" y="321109"/>
            <a:ext cx="5170852" cy="5571898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2DD43508-2BCC-42CB-AEC2-EE7ACB0EC30E}"/>
              </a:ext>
            </a:extLst>
          </p:cNvPr>
          <p:cNvSpPr txBox="1"/>
          <p:nvPr/>
        </p:nvSpPr>
        <p:spPr>
          <a:xfrm>
            <a:off x="5829175" y="5890560"/>
            <a:ext cx="592086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800" dirty="0">
                <a:latin typeface="Univers Condensed Light" panose="020B0306020202040204" pitchFamily="34" charset="0"/>
              </a:rPr>
              <a:t>Morgan </a:t>
            </a:r>
            <a:r>
              <a:rPr lang="cs-CZ" sz="1800" dirty="0" err="1">
                <a:latin typeface="Univers Condensed Light" panose="020B0306020202040204" pitchFamily="34" charset="0"/>
              </a:rPr>
              <a:t>O'hara</a:t>
            </a:r>
            <a:r>
              <a:rPr lang="cs-CZ" sz="1800" dirty="0">
                <a:latin typeface="Univers Condensed Light" panose="020B0306020202040204" pitchFamily="34" charset="0"/>
              </a:rPr>
              <a:t>, pianistka Martha </a:t>
            </a:r>
            <a:r>
              <a:rPr lang="cs-CZ" sz="1800" dirty="0" err="1">
                <a:latin typeface="Univers Condensed Light" panose="020B0306020202040204" pitchFamily="34" charset="0"/>
              </a:rPr>
              <a:t>Argerich</a:t>
            </a:r>
            <a:r>
              <a:rPr lang="cs-CZ" sz="1800" dirty="0">
                <a:latin typeface="Univers Condensed Light" panose="020B0306020202040204" pitchFamily="34" charset="0"/>
              </a:rPr>
              <a:t>, </a:t>
            </a:r>
            <a:r>
              <a:rPr lang="cs-CZ" sz="1800" i="1" dirty="0">
                <a:latin typeface="Univers Condensed Light" panose="020B0306020202040204" pitchFamily="34" charset="0"/>
              </a:rPr>
              <a:t>allegro con brio </a:t>
            </a:r>
            <a:r>
              <a:rPr lang="cs-CZ" sz="1800" i="1" dirty="0" err="1">
                <a:latin typeface="Univers Condensed Light" panose="020B0306020202040204" pitchFamily="34" charset="0"/>
              </a:rPr>
              <a:t>of</a:t>
            </a:r>
            <a:r>
              <a:rPr lang="cs-CZ" sz="1800" i="1" dirty="0">
                <a:latin typeface="Univers Condensed Light" panose="020B0306020202040204" pitchFamily="34" charset="0"/>
              </a:rPr>
              <a:t> </a:t>
            </a:r>
            <a:r>
              <a:rPr lang="cs-CZ" sz="1800" i="1" dirty="0" err="1">
                <a:latin typeface="Univers Condensed Light" panose="020B0306020202040204" pitchFamily="34" charset="0"/>
              </a:rPr>
              <a:t>Beethoven’s</a:t>
            </a:r>
            <a:r>
              <a:rPr lang="cs-CZ" sz="1800" i="1" dirty="0">
                <a:latin typeface="Univers Condensed Light" panose="020B0306020202040204" pitchFamily="34" charset="0"/>
              </a:rPr>
              <a:t> Piano Concerto No. 4</a:t>
            </a:r>
            <a:r>
              <a:rPr lang="cs-CZ" sz="1800" dirty="0">
                <a:latin typeface="Univers Condensed Light" panose="020B0306020202040204" pitchFamily="34" charset="0"/>
              </a:rPr>
              <a:t>, 2001  </a:t>
            </a:r>
          </a:p>
        </p:txBody>
      </p:sp>
    </p:spTree>
    <p:extLst>
      <p:ext uri="{BB962C8B-B14F-4D97-AF65-F5344CB8AC3E}">
        <p14:creationId xmlns:p14="http://schemas.microsoft.com/office/powerpoint/2010/main" val="21713400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288423-A02E-4672-A49A-4324A592AF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0587" y="317224"/>
            <a:ext cx="10515600" cy="1325563"/>
          </a:xfrm>
        </p:spPr>
        <p:txBody>
          <a:bodyPr/>
          <a:lstStyle/>
          <a:p>
            <a:r>
              <a:rPr lang="cs-CZ" dirty="0">
                <a:latin typeface="Univers Condensed Light" panose="020B0306020202040204" pitchFamily="34" charset="0"/>
              </a:rPr>
              <a:t>Jak rozvíjí pozorování představivost?</a:t>
            </a: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FD5B3A69-699A-423C-9FB3-80A45F48E8A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0046" y="1963107"/>
            <a:ext cx="2662457" cy="3252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>
            <a:extLst>
              <a:ext uri="{FF2B5EF4-FFF2-40B4-BE49-F238E27FC236}">
                <a16:creationId xmlns:a16="http://schemas.microsoft.com/office/drawing/2014/main" id="{135CF410-6901-4C3E-856B-47F655247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25" y="1963107"/>
            <a:ext cx="4189821" cy="3491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>
            <a:extLst>
              <a:ext uri="{FF2B5EF4-FFF2-40B4-BE49-F238E27FC236}">
                <a16:creationId xmlns:a16="http://schemas.microsoft.com/office/drawing/2014/main" id="{E0554912-99EF-4BB1-91BB-145E79B4C0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0672" y="1963107"/>
            <a:ext cx="4438523" cy="3252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26393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AE3CD4-CA1E-457D-B694-29E0F7105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254"/>
            <a:ext cx="10515600" cy="1024763"/>
          </a:xfrm>
        </p:spPr>
        <p:txBody>
          <a:bodyPr/>
          <a:lstStyle/>
          <a:p>
            <a:r>
              <a:rPr lang="cs-CZ" dirty="0">
                <a:latin typeface="Univers Condensed Light" panose="020B0306020202040204" pitchFamily="34" charset="0"/>
              </a:rPr>
              <a:t>Všímání si, zkoumání a kreativita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04FB146-BC5C-4349-906B-BE2B651E7C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426" y="3730752"/>
            <a:ext cx="8518832" cy="312724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sz="1900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Kazuistika Lojza</a:t>
            </a:r>
          </a:p>
          <a:p>
            <a:pPr marL="0" indent="0">
              <a:buNone/>
            </a:pPr>
            <a:r>
              <a:rPr lang="cs-CZ" sz="1900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V</a:t>
            </a:r>
            <a:r>
              <a:rPr lang="en-US" sz="1900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vnímavý</a:t>
            </a:r>
            <a:r>
              <a:rPr lang="en-US" sz="1900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en-US" sz="1900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pozorovatel</a:t>
            </a:r>
            <a:r>
              <a:rPr lang="cs-CZ" sz="1900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. </a:t>
            </a:r>
            <a:r>
              <a:rPr lang="cs-CZ" sz="1900" dirty="0"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K</a:t>
            </a:r>
            <a:r>
              <a:rPr lang="en-US" sz="1900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resba</a:t>
            </a:r>
            <a:r>
              <a:rPr lang="cs-CZ" sz="1900" dirty="0"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en-US" sz="1900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je </a:t>
            </a:r>
            <a:r>
              <a:rPr lang="en-US" sz="1900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bohatá</a:t>
            </a:r>
            <a:r>
              <a:rPr lang="en-US" sz="1900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en-US" sz="1900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na</a:t>
            </a:r>
            <a:r>
              <a:rPr lang="en-US" sz="1900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en-US" sz="1900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detaily</a:t>
            </a:r>
            <a:r>
              <a:rPr lang="en-US" sz="1900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. </a:t>
            </a:r>
            <a:r>
              <a:rPr lang="cs-CZ" sz="1900" dirty="0"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P</a:t>
            </a:r>
            <a:r>
              <a:rPr lang="en-US" sz="1900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odrobn</a:t>
            </a:r>
            <a:r>
              <a:rPr lang="cs-CZ" sz="1900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ě</a:t>
            </a:r>
            <a:r>
              <a:rPr lang="en-US" sz="1900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en-US" sz="1900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pozor</a:t>
            </a:r>
            <a:r>
              <a:rPr lang="cs-CZ" sz="1900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uje</a:t>
            </a:r>
            <a:r>
              <a:rPr lang="en-US" sz="1900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en-US" sz="1900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tvar</a:t>
            </a:r>
            <a:r>
              <a:rPr lang="cs-CZ" sz="1900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y</a:t>
            </a:r>
            <a:r>
              <a:rPr lang="en-US" sz="1900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, </a:t>
            </a:r>
            <a:r>
              <a:rPr lang="en-US" sz="1900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stín</a:t>
            </a:r>
            <a:r>
              <a:rPr lang="cs-CZ" sz="1900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y</a:t>
            </a:r>
            <a:r>
              <a:rPr lang="en-US" sz="1900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a </a:t>
            </a:r>
            <a:r>
              <a:rPr lang="en-US" sz="1900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materiál</a:t>
            </a:r>
            <a:r>
              <a:rPr lang="cs-CZ" sz="1900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. Pozoruje a kreslí </a:t>
            </a:r>
            <a:r>
              <a:rPr lang="en-US" sz="1900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soustředěn</a:t>
            </a:r>
            <a:r>
              <a:rPr lang="cs-CZ" sz="1900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ě. Způsob jeho práce má</a:t>
            </a:r>
            <a:r>
              <a:rPr lang="en-US" sz="1900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en-US" sz="1900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vliv</a:t>
            </a:r>
            <a:r>
              <a:rPr lang="en-US" sz="1900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cs-CZ" sz="1900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i </a:t>
            </a:r>
            <a:r>
              <a:rPr lang="en-US" sz="1900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na</a:t>
            </a:r>
            <a:r>
              <a:rPr lang="en-US" sz="1900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en-US" sz="1900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kresbu</a:t>
            </a:r>
            <a:r>
              <a:rPr lang="en-US" sz="1900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en-US" sz="1900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spolužáka</a:t>
            </a:r>
            <a:r>
              <a:rPr lang="en-US" sz="1900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en-US" sz="1900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sedícího</a:t>
            </a:r>
            <a:r>
              <a:rPr lang="en-US" sz="1900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en-US" sz="1900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vedle</a:t>
            </a:r>
            <a:r>
              <a:rPr lang="cs-CZ" sz="1900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.</a:t>
            </a:r>
          </a:p>
          <a:p>
            <a:pPr marL="0" indent="0">
              <a:buNone/>
            </a:pPr>
            <a:r>
              <a:rPr lang="cs-CZ" sz="1900" dirty="0"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J</a:t>
            </a:r>
            <a:r>
              <a:rPr lang="en-US" sz="1900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e </a:t>
            </a:r>
            <a:r>
              <a:rPr lang="en-US" sz="1900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zvídavý</a:t>
            </a:r>
            <a:r>
              <a:rPr lang="en-US" sz="1900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, v</a:t>
            </a:r>
            <a:r>
              <a:rPr lang="en-US" sz="1900" b="1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en-US" sz="1900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objevování</a:t>
            </a:r>
            <a:r>
              <a:rPr lang="en-US" sz="1900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a </a:t>
            </a:r>
            <a:r>
              <a:rPr lang="en-US" sz="1900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zkoumání</a:t>
            </a:r>
            <a:r>
              <a:rPr lang="en-US" sz="1900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en-US" sz="1900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jde</a:t>
            </a:r>
            <a:r>
              <a:rPr lang="en-US" sz="1900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en-US" sz="1900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často</a:t>
            </a:r>
            <a:r>
              <a:rPr lang="en-US" sz="1900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en-US" sz="1900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dál</a:t>
            </a:r>
            <a:r>
              <a:rPr lang="en-US" sz="1900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, </a:t>
            </a:r>
            <a:r>
              <a:rPr lang="en-US" sz="1900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než</a:t>
            </a:r>
            <a:r>
              <a:rPr lang="en-US" sz="1900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je </a:t>
            </a:r>
            <a:r>
              <a:rPr lang="en-US" sz="1900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zadaný</a:t>
            </a:r>
            <a:r>
              <a:rPr lang="en-US" sz="1900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en-US" sz="1900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úkol</a:t>
            </a:r>
            <a:r>
              <a:rPr lang="en-US" sz="1900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. </a:t>
            </a:r>
            <a:r>
              <a:rPr lang="en-US" sz="1900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Své</a:t>
            </a:r>
            <a:r>
              <a:rPr lang="en-US" sz="1900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en-US" sz="1900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nápady</a:t>
            </a:r>
            <a:r>
              <a:rPr lang="en-US" sz="1900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en-US" sz="1900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trpělivě</a:t>
            </a:r>
            <a:r>
              <a:rPr lang="en-US" sz="1900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en-US" sz="1900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rozpracovává</a:t>
            </a:r>
            <a:r>
              <a:rPr lang="en-US" sz="1900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.</a:t>
            </a:r>
            <a:endParaRPr lang="cs-CZ" sz="1900" dirty="0">
              <a:effectLst/>
              <a:latin typeface="Univers Condensed Light" panose="020B0306020202040204" pitchFamily="34" charset="0"/>
              <a:ea typeface="Palatino Linotype" panose="02040502050505030304" pitchFamily="18" charset="0"/>
              <a:cs typeface="Palatino Linotype" panose="02040502050505030304" pitchFamily="18" charset="0"/>
            </a:endParaRPr>
          </a:p>
          <a:p>
            <a:pPr marL="0" indent="0">
              <a:buNone/>
            </a:pPr>
            <a:r>
              <a:rPr lang="cs-CZ" sz="1900" dirty="0"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V</a:t>
            </a:r>
            <a:r>
              <a:rPr lang="en-US" sz="1900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en-US" sz="1900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práci</a:t>
            </a:r>
            <a:r>
              <a:rPr lang="cs-CZ" sz="1900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je</a:t>
            </a:r>
            <a:r>
              <a:rPr lang="en-US" sz="1900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en-US" sz="1900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samostatný</a:t>
            </a:r>
            <a:r>
              <a:rPr lang="en-US" sz="1900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, </a:t>
            </a:r>
            <a:r>
              <a:rPr lang="en-US" sz="1900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řešení</a:t>
            </a:r>
            <a:r>
              <a:rPr lang="en-US" sz="1900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en-US" sz="1900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hledá</a:t>
            </a:r>
            <a:r>
              <a:rPr lang="en-US" sz="1900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en-US" sz="1900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snadno</a:t>
            </a:r>
            <a:r>
              <a:rPr lang="en-US" sz="1900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. Je </a:t>
            </a:r>
            <a:r>
              <a:rPr lang="en-US" sz="1900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nápaditý</a:t>
            </a:r>
            <a:r>
              <a:rPr lang="en-US" sz="1900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a </a:t>
            </a:r>
            <a:r>
              <a:rPr lang="en-US" sz="1900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imaginativní</a:t>
            </a:r>
            <a:r>
              <a:rPr lang="en-US" sz="1900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. </a:t>
            </a:r>
            <a:r>
              <a:rPr lang="en-US" sz="1900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Využívá</a:t>
            </a:r>
            <a:r>
              <a:rPr lang="en-US" sz="1900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en-US" sz="1900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svých</a:t>
            </a:r>
            <a:r>
              <a:rPr lang="en-US" sz="1900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en-US" sz="1900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předpokladů</a:t>
            </a:r>
            <a:r>
              <a:rPr lang="en-US" sz="1900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en-US" sz="1900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hrát</a:t>
            </a:r>
            <a:r>
              <a:rPr lang="en-US" sz="1900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en-US" sz="1900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si</a:t>
            </a:r>
            <a:r>
              <a:rPr lang="en-US" sz="1900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s </a:t>
            </a:r>
            <a:r>
              <a:rPr lang="en-US" sz="1900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možnostmi</a:t>
            </a:r>
            <a:r>
              <a:rPr lang="en-US" sz="1900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, </a:t>
            </a:r>
            <a:r>
              <a:rPr lang="en-US" sz="1900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vytvářet</a:t>
            </a:r>
            <a:r>
              <a:rPr lang="en-US" sz="1900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en-US" sz="1900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spojení</a:t>
            </a:r>
            <a:r>
              <a:rPr lang="en-US" sz="1900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a </a:t>
            </a:r>
            <a:r>
              <a:rPr lang="en-US" sz="1900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využívat</a:t>
            </a:r>
            <a:r>
              <a:rPr lang="en-US" sz="1900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en-US" sz="1900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intuici</a:t>
            </a:r>
            <a:r>
              <a:rPr lang="en-US" sz="1900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. </a:t>
            </a:r>
            <a:endParaRPr lang="cs-CZ" sz="1900" dirty="0">
              <a:effectLst/>
              <a:latin typeface="Univers Condensed Light" panose="020B0306020202040204" pitchFamily="34" charset="0"/>
              <a:ea typeface="Palatino Linotype" panose="02040502050505030304" pitchFamily="18" charset="0"/>
              <a:cs typeface="Palatino Linotype" panose="02040502050505030304" pitchFamily="18" charset="0"/>
            </a:endParaRPr>
          </a:p>
          <a:p>
            <a:pPr marL="0" indent="0">
              <a:buNone/>
            </a:pPr>
            <a:r>
              <a:rPr lang="en-US" sz="190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»</a:t>
            </a:r>
            <a:r>
              <a:rPr lang="en-US" sz="1900" i="1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Všiml</a:t>
            </a:r>
            <a:r>
              <a:rPr lang="en-US" sz="1900" i="1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en-US" sz="1900" i="1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jsem</a:t>
            </a:r>
            <a:r>
              <a:rPr lang="en-US" sz="1900" i="1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en-US" sz="1900" i="1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si</a:t>
            </a:r>
            <a:r>
              <a:rPr lang="en-US" sz="1900" i="1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, </a:t>
            </a:r>
            <a:r>
              <a:rPr lang="en-US" sz="1900" i="1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když</a:t>
            </a:r>
            <a:r>
              <a:rPr lang="en-US" sz="1900" i="1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en-US" sz="1900" i="1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jsem</a:t>
            </a:r>
            <a:r>
              <a:rPr lang="en-US" sz="1900" i="1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en-US" sz="1900" i="1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prohlížel</a:t>
            </a:r>
            <a:r>
              <a:rPr lang="en-US" sz="1900" i="1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en-US" sz="1900" i="1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svoje</a:t>
            </a:r>
            <a:r>
              <a:rPr lang="en-US" sz="1900" i="1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en-US" sz="1900" i="1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práce</a:t>
            </a:r>
            <a:r>
              <a:rPr lang="en-US" sz="1900" i="1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, </a:t>
            </a:r>
            <a:r>
              <a:rPr lang="en-US" sz="1900" i="1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že</a:t>
            </a:r>
            <a:r>
              <a:rPr lang="en-US" sz="1900" i="1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en-US" sz="1900" i="1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používám</a:t>
            </a:r>
            <a:r>
              <a:rPr lang="en-US" sz="1900" i="1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en-US" sz="1900" i="1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širokou</a:t>
            </a:r>
            <a:r>
              <a:rPr lang="en-US" sz="1900" i="1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en-US" sz="1900" i="1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škálu</a:t>
            </a:r>
            <a:r>
              <a:rPr lang="en-US" sz="1900" i="1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en-US" sz="1900" i="1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barev</a:t>
            </a:r>
            <a:r>
              <a:rPr lang="en-US" sz="1900" i="1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. </a:t>
            </a:r>
            <a:r>
              <a:rPr lang="en-US" sz="1900" i="1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Že</a:t>
            </a:r>
            <a:r>
              <a:rPr lang="en-US" sz="1900" i="1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se </a:t>
            </a:r>
            <a:r>
              <a:rPr lang="en-US" sz="1900" i="1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také</a:t>
            </a:r>
            <a:r>
              <a:rPr lang="en-US" sz="1900" i="1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en-US" sz="1900" i="1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zaměřím</a:t>
            </a:r>
            <a:r>
              <a:rPr lang="en-US" sz="1900" i="1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en-US" sz="1900" i="1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na</a:t>
            </a:r>
            <a:r>
              <a:rPr lang="en-US" sz="1900" i="1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en-US" sz="1900" i="1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jednu</a:t>
            </a:r>
            <a:r>
              <a:rPr lang="en-US" sz="1900" i="1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en-US" sz="1900" i="1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barvu</a:t>
            </a:r>
            <a:r>
              <a:rPr lang="en-US" sz="1900" i="1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, </a:t>
            </a:r>
            <a:r>
              <a:rPr lang="en-US" sz="1900" i="1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některý</a:t>
            </a:r>
            <a:r>
              <a:rPr lang="en-US" sz="1900" i="1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en-US" sz="1900" i="1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obrázek</a:t>
            </a:r>
            <a:r>
              <a:rPr lang="en-US" sz="1900" i="1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je </a:t>
            </a:r>
            <a:r>
              <a:rPr lang="en-US" sz="1900" i="1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červeno-modrý</a:t>
            </a:r>
            <a:r>
              <a:rPr lang="en-US" sz="1900" i="1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, </a:t>
            </a:r>
            <a:r>
              <a:rPr lang="en-US" sz="1900" i="1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některý</a:t>
            </a:r>
            <a:r>
              <a:rPr lang="en-US" sz="1900" i="1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do </a:t>
            </a:r>
            <a:r>
              <a:rPr lang="en-US" sz="1900" i="1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zelena</a:t>
            </a:r>
            <a:r>
              <a:rPr lang="en-US" sz="1900" i="1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. </a:t>
            </a:r>
            <a:r>
              <a:rPr lang="en-US" sz="1900" i="1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Teprve</a:t>
            </a:r>
            <a:r>
              <a:rPr lang="en-US" sz="1900" i="1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en-US" sz="1900" i="1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potom</a:t>
            </a:r>
            <a:r>
              <a:rPr lang="en-US" sz="1900" i="1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tam </a:t>
            </a:r>
            <a:r>
              <a:rPr lang="en-US" sz="1900" i="1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třeba</a:t>
            </a:r>
            <a:r>
              <a:rPr lang="en-US" sz="1900" i="1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en-US" sz="1900" i="1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přidám</a:t>
            </a:r>
            <a:r>
              <a:rPr lang="en-US" sz="1900" i="1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en-US" sz="1900" i="1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další</a:t>
            </a:r>
            <a:r>
              <a:rPr lang="en-US" sz="1900" i="1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en-US" sz="1900" i="1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barvu</a:t>
            </a:r>
            <a:r>
              <a:rPr lang="en-US" sz="1900" i="1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, </a:t>
            </a:r>
            <a:r>
              <a:rPr lang="en-US" sz="1900" i="1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třeba</a:t>
            </a:r>
            <a:r>
              <a:rPr lang="en-US" sz="1900" i="1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pro </a:t>
            </a:r>
            <a:r>
              <a:rPr lang="en-US" sz="1900" i="1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kontrast</a:t>
            </a:r>
            <a:r>
              <a:rPr lang="en-US" sz="1900" i="1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, </a:t>
            </a:r>
            <a:r>
              <a:rPr lang="en-US" sz="1900" i="1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nebo</a:t>
            </a:r>
            <a:r>
              <a:rPr lang="en-US" sz="1900" i="1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en-US" sz="1900" i="1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zvýraznění</a:t>
            </a:r>
            <a:r>
              <a:rPr lang="en-US" sz="1900" i="1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en-US" sz="1900" i="1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něčeho</a:t>
            </a:r>
            <a:r>
              <a:rPr lang="en-US" sz="1900" i="1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en-US" sz="1900" i="1" dirty="0" err="1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důležitého</a:t>
            </a:r>
            <a:r>
              <a:rPr lang="en-US" sz="1900" i="1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.« </a:t>
            </a:r>
            <a:endParaRPr lang="cs-CZ" sz="1900" dirty="0">
              <a:effectLst/>
              <a:latin typeface="Univers Condensed Light" panose="020B0306020202040204" pitchFamily="34" charset="0"/>
              <a:ea typeface="Palatino Linotype" panose="02040502050505030304" pitchFamily="18" charset="0"/>
              <a:cs typeface="Palatino Linotype" panose="02040502050505030304" pitchFamily="18" charset="0"/>
            </a:endParaRPr>
          </a:p>
          <a:p>
            <a:pPr marL="0" indent="0">
              <a:buNone/>
            </a:pPr>
            <a:endParaRPr lang="cs-CZ" sz="1800" dirty="0">
              <a:effectLst/>
              <a:latin typeface="Univers Condensed Light" panose="020B0306020202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1400" dirty="0">
                <a:effectLst/>
                <a:latin typeface="Univers Condensed Light" panose="020B0306020202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Novotná, M., Fišerová, Z. (2020) </a:t>
            </a:r>
            <a:r>
              <a:rPr lang="cs-CZ" sz="1400" dirty="0" err="1">
                <a:effectLst/>
                <a:latin typeface="Univers Condensed Light" panose="020B0306020202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Inspiring</a:t>
            </a:r>
            <a:r>
              <a:rPr lang="cs-CZ" sz="1400" dirty="0">
                <a:effectLst/>
                <a:latin typeface="Univers Condensed Light" panose="020B0306020202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400" dirty="0" err="1">
                <a:effectLst/>
                <a:latin typeface="Univers Condensed Light" panose="020B0306020202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collaborative</a:t>
            </a:r>
            <a:r>
              <a:rPr lang="cs-CZ" sz="1400" dirty="0">
                <a:effectLst/>
                <a:latin typeface="Univers Condensed Light" panose="020B0306020202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400" dirty="0" err="1">
                <a:effectLst/>
                <a:latin typeface="Univers Condensed Light" panose="020B0306020202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situations</a:t>
            </a:r>
            <a:r>
              <a:rPr lang="cs-CZ" sz="1400" dirty="0">
                <a:effectLst/>
                <a:latin typeface="Univers Condensed Light" panose="020B0306020202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art </a:t>
            </a:r>
            <a:r>
              <a:rPr lang="cs-CZ" sz="1400" dirty="0" err="1">
                <a:effectLst/>
                <a:latin typeface="Univers Condensed Light" panose="020B0306020202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education</a:t>
            </a:r>
            <a:r>
              <a:rPr lang="cs-CZ" sz="1400" dirty="0">
                <a:effectLst/>
                <a:latin typeface="Univers Condensed Light" panose="020B0306020202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In J. </a:t>
            </a:r>
            <a:r>
              <a:rPr lang="cs-CZ" sz="1400" dirty="0" err="1">
                <a:effectLst/>
                <a:latin typeface="Univers Condensed Light" panose="020B0306020202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Herzog</a:t>
            </a:r>
            <a:r>
              <a:rPr lang="cs-CZ" sz="1400" dirty="0">
                <a:effectLst/>
                <a:latin typeface="Univers Condensed Light" panose="020B0306020202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(Ed.) </a:t>
            </a:r>
            <a:r>
              <a:rPr lang="cs-CZ" sz="1400" dirty="0" err="1">
                <a:effectLst/>
                <a:latin typeface="Univers Condensed Light" panose="020B0306020202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Tallented</a:t>
            </a:r>
            <a:r>
              <a:rPr lang="cs-CZ" sz="1400" dirty="0">
                <a:effectLst/>
                <a:latin typeface="Univers Condensed Light" panose="020B0306020202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pupil. Hamburg </a:t>
            </a:r>
            <a:r>
              <a:rPr lang="cs-CZ" sz="1400" dirty="0" err="1">
                <a:effectLst/>
                <a:latin typeface="Univers Condensed Light" panose="020B0306020202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publishing</a:t>
            </a:r>
            <a:r>
              <a:rPr lang="cs-CZ" sz="1400" dirty="0">
                <a:effectLst/>
                <a:latin typeface="Univers Condensed Light" panose="020B0306020202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house dr. Kovač </a:t>
            </a:r>
            <a:r>
              <a:rPr lang="cs-CZ" sz="1400" dirty="0" err="1">
                <a:effectLst/>
                <a:latin typeface="Univers Condensed Light" panose="020B0306020202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Verlag</a:t>
            </a:r>
            <a:r>
              <a:rPr lang="cs-CZ" sz="1400" dirty="0">
                <a:effectLst/>
                <a:latin typeface="Univers Condensed Light" panose="020B0306020202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400" dirty="0" err="1">
                <a:effectLst/>
                <a:latin typeface="Univers Condensed Light" panose="020B0306020202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GmbH</a:t>
            </a:r>
            <a:r>
              <a:rPr lang="cs-CZ" sz="1400" dirty="0">
                <a:effectLst/>
                <a:latin typeface="Univers Condensed Light" panose="020B0306020202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cs-CZ" sz="1400" dirty="0" err="1">
                <a:effectLst/>
                <a:latin typeface="Univers Condensed Light" panose="020B0306020202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submitted</a:t>
            </a:r>
            <a:r>
              <a:rPr lang="cs-CZ" sz="1400" dirty="0">
                <a:effectLst/>
                <a:latin typeface="Univers Condensed Light" panose="020B0306020202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endParaRPr lang="cs-CZ" dirty="0"/>
          </a:p>
        </p:txBody>
      </p:sp>
      <p:pic>
        <p:nvPicPr>
          <p:cNvPr id="4" name="image15.jpg">
            <a:extLst>
              <a:ext uri="{FF2B5EF4-FFF2-40B4-BE49-F238E27FC236}">
                <a16:creationId xmlns:a16="http://schemas.microsoft.com/office/drawing/2014/main" id="{19466779-09A1-4101-A943-967528AAAE81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816258" y="179167"/>
            <a:ext cx="3179908" cy="1895087"/>
          </a:xfrm>
          <a:prstGeom prst="rect">
            <a:avLst/>
          </a:prstGeom>
          <a:ln/>
        </p:spPr>
      </p:pic>
      <p:pic>
        <p:nvPicPr>
          <p:cNvPr id="5" name="image11.jpg">
            <a:extLst>
              <a:ext uri="{FF2B5EF4-FFF2-40B4-BE49-F238E27FC236}">
                <a16:creationId xmlns:a16="http://schemas.microsoft.com/office/drawing/2014/main" id="{6C7F4D22-7181-47B7-97EF-28D50798A933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8808003" y="2275952"/>
            <a:ext cx="3188163" cy="2057560"/>
          </a:xfrm>
          <a:prstGeom prst="rect">
            <a:avLst/>
          </a:prstGeom>
          <a:ln/>
        </p:spPr>
      </p:pic>
      <p:pic>
        <p:nvPicPr>
          <p:cNvPr id="6" name="image4.jpg">
            <a:extLst>
              <a:ext uri="{FF2B5EF4-FFF2-40B4-BE49-F238E27FC236}">
                <a16:creationId xmlns:a16="http://schemas.microsoft.com/office/drawing/2014/main" id="{1FE2A55D-92EF-4C1C-AC4E-0614B36E467F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5623560" y="1006566"/>
            <a:ext cx="2917149" cy="2330994"/>
          </a:xfrm>
          <a:prstGeom prst="rect">
            <a:avLst/>
          </a:prstGeom>
          <a:ln/>
        </p:spPr>
      </p:pic>
      <p:pic>
        <p:nvPicPr>
          <p:cNvPr id="7" name="image6.jpg">
            <a:extLst>
              <a:ext uri="{FF2B5EF4-FFF2-40B4-BE49-F238E27FC236}">
                <a16:creationId xmlns:a16="http://schemas.microsoft.com/office/drawing/2014/main" id="{BFF594C9-7F6A-4CF5-9506-CBA1BCFC418A}"/>
              </a:ext>
            </a:extLst>
          </p:cNvPr>
          <p:cNvPicPr/>
          <p:nvPr/>
        </p:nvPicPr>
        <p:blipFill>
          <a:blip r:embed="rId5"/>
          <a:srcRect/>
          <a:stretch>
            <a:fillRect/>
          </a:stretch>
        </p:blipFill>
        <p:spPr>
          <a:xfrm>
            <a:off x="8808003" y="4472834"/>
            <a:ext cx="3219236" cy="2173225"/>
          </a:xfrm>
          <a:prstGeom prst="rect">
            <a:avLst/>
          </a:prstGeom>
          <a:ln/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9F738BC6-3829-4596-93FA-454675B694D4}"/>
              </a:ext>
            </a:extLst>
          </p:cNvPr>
          <p:cNvSpPr txBox="1"/>
          <p:nvPr/>
        </p:nvSpPr>
        <p:spPr>
          <a:xfrm>
            <a:off x="277917" y="879458"/>
            <a:ext cx="5345643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cs-CZ" sz="1600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Atributy kreativity (</a:t>
            </a:r>
            <a:r>
              <a:rPr lang="en-US" sz="1600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Lucas, Claxton a Spencer</a:t>
            </a:r>
            <a:r>
              <a:rPr lang="cs-CZ" sz="1600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, </a:t>
            </a:r>
            <a:r>
              <a:rPr lang="en-US" sz="1600" dirty="0">
                <a:effectLst/>
                <a:latin typeface="Univers Condensed Light" panose="020B030602020204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2013) </a:t>
            </a:r>
            <a:endParaRPr lang="cs-CZ" sz="1600" dirty="0">
              <a:effectLst/>
              <a:latin typeface="Univers Condensed Light" panose="020B0306020202040204" pitchFamily="34" charset="0"/>
              <a:ea typeface="Palatino Linotype" panose="02040502050505030304" pitchFamily="18" charset="0"/>
              <a:cs typeface="Palatino Linotype" panose="02040502050505030304" pitchFamily="18" charset="0"/>
            </a:endParaRPr>
          </a:p>
          <a:p>
            <a:pPr marL="285750" indent="-28575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cs-CZ" sz="1800" b="1" dirty="0">
                <a:latin typeface="Univers Condensed Light" panose="020B0306020202040204" pitchFamily="34" charset="0"/>
              </a:rPr>
              <a:t>zvídavost </a:t>
            </a:r>
            <a:r>
              <a:rPr lang="cs-CZ" sz="1800" dirty="0">
                <a:latin typeface="Univers Condensed Light" panose="020B0306020202040204" pitchFamily="34" charset="0"/>
              </a:rPr>
              <a:t>(údiv a tázání, </a:t>
            </a:r>
            <a:r>
              <a:rPr lang="cs-CZ" sz="1800" dirty="0">
                <a:highlight>
                  <a:srgbClr val="C0C0C0"/>
                </a:highlight>
                <a:latin typeface="Univers Condensed Light" panose="020B0306020202040204" pitchFamily="34" charset="0"/>
              </a:rPr>
              <a:t>objevování a zkoumání</a:t>
            </a:r>
            <a:r>
              <a:rPr lang="cs-CZ" sz="1800" dirty="0">
                <a:latin typeface="Univers Condensed Light" panose="020B0306020202040204" pitchFamily="34" charset="0"/>
              </a:rPr>
              <a:t>),</a:t>
            </a:r>
          </a:p>
          <a:p>
            <a:pPr marL="285750" indent="-28575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cs-CZ" sz="1800" b="1" dirty="0">
                <a:latin typeface="Univers Condensed Light" panose="020B0306020202040204" pitchFamily="34" charset="0"/>
              </a:rPr>
              <a:t>vytrvalost</a:t>
            </a:r>
            <a:r>
              <a:rPr lang="cs-CZ" sz="1800" dirty="0">
                <a:latin typeface="Univers Condensed Light" panose="020B0306020202040204" pitchFamily="34" charset="0"/>
              </a:rPr>
              <a:t> (zvládání nejistoty a potíží, odvaha být odlišný)</a:t>
            </a:r>
          </a:p>
          <a:p>
            <a:pPr marL="285750" indent="-28575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cs-CZ" sz="1800" b="1" dirty="0">
                <a:latin typeface="Univers Condensed Light" panose="020B0306020202040204" pitchFamily="34" charset="0"/>
              </a:rPr>
              <a:t>představivost</a:t>
            </a:r>
            <a:r>
              <a:rPr lang="cs-CZ" sz="1800" dirty="0">
                <a:latin typeface="Univers Condensed Light" panose="020B0306020202040204" pitchFamily="34" charset="0"/>
              </a:rPr>
              <a:t> (</a:t>
            </a:r>
            <a:r>
              <a:rPr lang="cs-CZ" sz="1800" dirty="0">
                <a:highlight>
                  <a:srgbClr val="C0C0C0"/>
                </a:highlight>
                <a:latin typeface="Univers Condensed Light" panose="020B0306020202040204" pitchFamily="34" charset="0"/>
              </a:rPr>
              <a:t>zvažování možností, propojování informací</a:t>
            </a:r>
            <a:r>
              <a:rPr lang="cs-CZ" sz="1800" dirty="0">
                <a:latin typeface="Univers Condensed Light" panose="020B0306020202040204" pitchFamily="34" charset="0"/>
              </a:rPr>
              <a:t>, využívání intuice),</a:t>
            </a:r>
          </a:p>
          <a:p>
            <a:pPr marL="285750" indent="-28575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cs-CZ" sz="1800" b="1" dirty="0">
                <a:latin typeface="Univers Condensed Light" panose="020B0306020202040204" pitchFamily="34" charset="0"/>
              </a:rPr>
              <a:t>disciplinovanost</a:t>
            </a:r>
            <a:r>
              <a:rPr lang="cs-CZ" sz="1800" dirty="0">
                <a:latin typeface="Univers Condensed Light" panose="020B0306020202040204" pitchFamily="34" charset="0"/>
              </a:rPr>
              <a:t> (zlepšování se, rozvíjení techniky, kritická reflexe),</a:t>
            </a:r>
          </a:p>
          <a:p>
            <a:pPr marL="285750" indent="-28575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cs-CZ" sz="1800" b="1" dirty="0">
                <a:latin typeface="Univers Condensed Light" panose="020B0306020202040204" pitchFamily="34" charset="0"/>
              </a:rPr>
              <a:t>spolupráce</a:t>
            </a:r>
            <a:r>
              <a:rPr lang="cs-CZ" sz="1800" dirty="0">
                <a:latin typeface="Univers Condensed Light" panose="020B0306020202040204" pitchFamily="34" charset="0"/>
              </a:rPr>
              <a:t> (schopnost dávat a přijímat zpětnou vazbu, sdílení „výstupů“).</a:t>
            </a:r>
          </a:p>
        </p:txBody>
      </p:sp>
    </p:spTree>
    <p:extLst>
      <p:ext uri="{BB962C8B-B14F-4D97-AF65-F5344CB8AC3E}">
        <p14:creationId xmlns:p14="http://schemas.microsoft.com/office/powerpoint/2010/main" val="35638789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11EC39-9065-44DA-ACCD-C06364EAF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Univers Condensed Light" panose="020B0306020202040204" pitchFamily="34" charset="0"/>
              </a:rPr>
              <a:t>Pomůcky pro vidění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6065C81-CD71-421D-B0E1-64425C0715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>
                <a:latin typeface="Univers Condensed Light" panose="020B0306020202040204" pitchFamily="34" charset="0"/>
              </a:rPr>
              <a:t>Obrázky pomůcek shromáždíme zde</a:t>
            </a:r>
          </a:p>
        </p:txBody>
      </p:sp>
    </p:spTree>
    <p:extLst>
      <p:ext uri="{BB962C8B-B14F-4D97-AF65-F5344CB8AC3E}">
        <p14:creationId xmlns:p14="http://schemas.microsoft.com/office/powerpoint/2010/main" val="23211249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CE86E0-7FDD-4E90-A666-8508A0EEA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192" y="593725"/>
            <a:ext cx="10515600" cy="468159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>
                <a:latin typeface="Univers Condensed Light" panose="020B0306020202040204" pitchFamily="34" charset="0"/>
              </a:rPr>
              <a:t>Vizuální vnímání jako tvůrčí činnost</a:t>
            </a:r>
            <a:br>
              <a:rPr lang="cs-CZ" dirty="0"/>
            </a:br>
            <a:endParaRPr lang="cs-CZ" b="1" dirty="0">
              <a:latin typeface="Univers Condensed Light" panose="020B0306020202040204" pitchFamily="34" charset="0"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D7F1F4F6-6C9D-47DB-8E17-B0F4D01E6C9B}"/>
              </a:ext>
            </a:extLst>
          </p:cNvPr>
          <p:cNvSpPr txBox="1"/>
          <p:nvPr/>
        </p:nvSpPr>
        <p:spPr>
          <a:xfrm>
            <a:off x="859773" y="1035319"/>
            <a:ext cx="2331087" cy="55092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b="1" dirty="0">
                <a:solidFill>
                  <a:schemeClr val="bg2">
                    <a:lumMod val="90000"/>
                  </a:schemeClr>
                </a:solidFill>
                <a:latin typeface="Univers Condensed Light" panose="020B0306020202040204" pitchFamily="34" charset="0"/>
              </a:rPr>
              <a:t>Žák</a:t>
            </a:r>
          </a:p>
          <a:p>
            <a:endParaRPr lang="cs-CZ" sz="3200" dirty="0">
              <a:latin typeface="Univers Condensed Light" panose="020B0306020202040204" pitchFamily="34" charset="0"/>
            </a:endParaRPr>
          </a:p>
          <a:p>
            <a:r>
              <a:rPr lang="cs-CZ" sz="3200" dirty="0">
                <a:latin typeface="Univers Condensed Light" panose="020B0306020202040204" pitchFamily="34" charset="0"/>
              </a:rPr>
              <a:t>Dívat se</a:t>
            </a:r>
          </a:p>
          <a:p>
            <a:r>
              <a:rPr lang="cs-CZ" sz="3200" dirty="0">
                <a:latin typeface="Univers Condensed Light" panose="020B0306020202040204" pitchFamily="34" charset="0"/>
              </a:rPr>
              <a:t>Pozorovat</a:t>
            </a:r>
          </a:p>
          <a:p>
            <a:r>
              <a:rPr lang="cs-CZ" sz="3200" dirty="0">
                <a:latin typeface="Univers Condensed Light" panose="020B0306020202040204" pitchFamily="34" charset="0"/>
              </a:rPr>
              <a:t>Prohlížet si</a:t>
            </a:r>
          </a:p>
          <a:p>
            <a:r>
              <a:rPr lang="cs-CZ" sz="3200" dirty="0">
                <a:latin typeface="Univers Condensed Light" panose="020B0306020202040204" pitchFamily="34" charset="0"/>
              </a:rPr>
              <a:t>Všímat si </a:t>
            </a:r>
          </a:p>
          <a:p>
            <a:r>
              <a:rPr lang="cs-CZ" sz="3200" dirty="0">
                <a:latin typeface="Univers Condensed Light" panose="020B0306020202040204" pitchFamily="34" charset="0"/>
              </a:rPr>
              <a:t>Zkoumat</a:t>
            </a:r>
          </a:p>
          <a:p>
            <a:r>
              <a:rPr lang="cs-CZ" sz="3200" dirty="0">
                <a:latin typeface="Univers Condensed Light" panose="020B0306020202040204" pitchFamily="34" charset="0"/>
              </a:rPr>
              <a:t>Analyzovat</a:t>
            </a:r>
          </a:p>
          <a:p>
            <a:r>
              <a:rPr lang="cs-CZ" sz="3200" dirty="0">
                <a:latin typeface="Univers Condensed Light" panose="020B0306020202040204" pitchFamily="34" charset="0"/>
              </a:rPr>
              <a:t>Zaznamenávat</a:t>
            </a:r>
          </a:p>
          <a:p>
            <a:r>
              <a:rPr lang="cs-CZ" sz="3200" dirty="0">
                <a:latin typeface="Univers Condensed Light" panose="020B0306020202040204" pitchFamily="34" charset="0"/>
              </a:rPr>
              <a:t>Ukazovat</a:t>
            </a:r>
          </a:p>
          <a:p>
            <a:endParaRPr lang="cs-CZ" sz="3200" dirty="0">
              <a:latin typeface="Univers Condensed Light" panose="020B0306020202040204" pitchFamily="34" charset="0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82380994-6EBF-42CD-9A8B-2FAC32E838EC}"/>
              </a:ext>
            </a:extLst>
          </p:cNvPr>
          <p:cNvSpPr txBox="1"/>
          <p:nvPr/>
        </p:nvSpPr>
        <p:spPr>
          <a:xfrm>
            <a:off x="9186331" y="1073021"/>
            <a:ext cx="2103461" cy="50167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dirty="0">
                <a:solidFill>
                  <a:schemeClr val="bg2">
                    <a:lumMod val="90000"/>
                  </a:schemeClr>
                </a:solidFill>
                <a:latin typeface="Univers Condensed Light" panose="020B0306020202040204" pitchFamily="34" charset="0"/>
              </a:rPr>
              <a:t>Učitel</a:t>
            </a:r>
          </a:p>
          <a:p>
            <a:endParaRPr lang="cs-CZ" sz="3200" dirty="0">
              <a:latin typeface="Univers Condensed Light" panose="020B0306020202040204" pitchFamily="34" charset="0"/>
            </a:endParaRPr>
          </a:p>
          <a:p>
            <a:r>
              <a:rPr lang="cs-CZ" sz="3200" b="1" dirty="0">
                <a:latin typeface="Univers Condensed Light" panose="020B0306020202040204" pitchFamily="34" charset="0"/>
              </a:rPr>
              <a:t>Ukazovat</a:t>
            </a:r>
          </a:p>
          <a:p>
            <a:r>
              <a:rPr lang="cs-CZ" sz="3200" dirty="0">
                <a:latin typeface="Univers Condensed Light" panose="020B0306020202040204" pitchFamily="34" charset="0"/>
              </a:rPr>
              <a:t>Zkoumat</a:t>
            </a:r>
          </a:p>
          <a:p>
            <a:r>
              <a:rPr lang="cs-CZ" sz="3200" dirty="0">
                <a:latin typeface="Univers Condensed Light" panose="020B0306020202040204" pitchFamily="34" charset="0"/>
              </a:rPr>
              <a:t>Analyzovat</a:t>
            </a:r>
          </a:p>
          <a:p>
            <a:r>
              <a:rPr lang="cs-CZ" sz="3200" dirty="0">
                <a:latin typeface="Univers Condensed Light" panose="020B0306020202040204" pitchFamily="34" charset="0"/>
              </a:rPr>
              <a:t>Popisovat</a:t>
            </a:r>
          </a:p>
          <a:p>
            <a:r>
              <a:rPr lang="cs-CZ" sz="3200" dirty="0">
                <a:latin typeface="Univers Condensed Light" panose="020B0306020202040204" pitchFamily="34" charset="0"/>
              </a:rPr>
              <a:t>Vysvětlovat</a:t>
            </a:r>
          </a:p>
          <a:p>
            <a:r>
              <a:rPr lang="cs-CZ" sz="3200" dirty="0">
                <a:latin typeface="Univers Condensed Light" panose="020B0306020202040204" pitchFamily="34" charset="0"/>
              </a:rPr>
              <a:t>Porovnávat</a:t>
            </a:r>
          </a:p>
          <a:p>
            <a:endParaRPr lang="cs-CZ" sz="3200" dirty="0">
              <a:latin typeface="Univers Condensed Light" panose="020B0306020202040204" pitchFamily="34" charset="0"/>
            </a:endParaRPr>
          </a:p>
          <a:p>
            <a:r>
              <a:rPr lang="cs-CZ" sz="3200" dirty="0">
                <a:solidFill>
                  <a:srgbClr val="0070C0"/>
                </a:solidFill>
                <a:latin typeface="Univers Condensed Light" panose="020B0306020202040204" pitchFamily="34" charset="0"/>
              </a:rPr>
              <a:t>Komunikovat</a:t>
            </a:r>
          </a:p>
        </p:txBody>
      </p:sp>
      <p:sp>
        <p:nvSpPr>
          <p:cNvPr id="8" name="AutoShape 6">
            <a:extLst>
              <a:ext uri="{FF2B5EF4-FFF2-40B4-BE49-F238E27FC236}">
                <a16:creationId xmlns:a16="http://schemas.microsoft.com/office/drawing/2014/main" id="{FA0A748C-82EA-4E6A-B648-895C1FFED6F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758184" y="2015651"/>
            <a:ext cx="1005840" cy="100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9" name="AutoShape 8">
            <a:extLst>
              <a:ext uri="{FF2B5EF4-FFF2-40B4-BE49-F238E27FC236}">
                <a16:creationId xmlns:a16="http://schemas.microsoft.com/office/drawing/2014/main" id="{94615FEC-6A52-4BAC-817D-D96396CC1BA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2" name="Obrázek 11" descr="Obsah obrázku stůl, dort, interiér, vsedě&#10;&#10;Popis byl vytvořen automaticky">
            <a:extLst>
              <a:ext uri="{FF2B5EF4-FFF2-40B4-BE49-F238E27FC236}">
                <a16:creationId xmlns:a16="http://schemas.microsoft.com/office/drawing/2014/main" id="{1C862E28-76AD-4A9A-9294-FF21C78554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0153" y="1035319"/>
            <a:ext cx="3755923" cy="2816942"/>
          </a:xfrm>
          <a:prstGeom prst="rect">
            <a:avLst/>
          </a:prstGeom>
        </p:spPr>
      </p:pic>
      <p:pic>
        <p:nvPicPr>
          <p:cNvPr id="17" name="Obrázek 16" descr="Obsah obrázku kreslení, tetování&#10;&#10;Popis byl vytvořen automaticky">
            <a:extLst>
              <a:ext uri="{FF2B5EF4-FFF2-40B4-BE49-F238E27FC236}">
                <a16:creationId xmlns:a16="http://schemas.microsoft.com/office/drawing/2014/main" id="{D4941675-B602-44BA-B885-5CAB603E1A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253" y="3975258"/>
            <a:ext cx="3755923" cy="2693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221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9CF89B-4378-43CB-A07B-76F1F3C56A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Univers Condensed Light" panose="020B0306020202040204" pitchFamily="34" charset="0"/>
              </a:rPr>
              <a:t>Úkol 1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F9E2F04-5691-47D8-9254-60532D6C47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510428"/>
          </a:xfrm>
        </p:spPr>
        <p:txBody>
          <a:bodyPr/>
          <a:lstStyle/>
          <a:p>
            <a:pPr marL="0" indent="0">
              <a:buNone/>
            </a:pPr>
            <a:r>
              <a:rPr lang="cs-CZ" dirty="0">
                <a:latin typeface="Univers Condensed Light" panose="020B0306020202040204" pitchFamily="34" charset="0"/>
              </a:rPr>
              <a:t>Co často pozorujete? </a:t>
            </a:r>
          </a:p>
          <a:p>
            <a:pPr marL="0" indent="0">
              <a:buNone/>
            </a:pPr>
            <a:r>
              <a:rPr lang="cs-CZ" dirty="0">
                <a:latin typeface="Univers Condensed Light" panose="020B0306020202040204" pitchFamily="34" charset="0"/>
              </a:rPr>
              <a:t>Co máte dobře odpozorované?</a:t>
            </a:r>
          </a:p>
          <a:p>
            <a:pPr marL="0" indent="0">
              <a:buNone/>
            </a:pPr>
            <a:r>
              <a:rPr lang="cs-CZ" dirty="0">
                <a:latin typeface="Univers Condensed Light" panose="020B0306020202040204" pitchFamily="34" charset="0"/>
              </a:rPr>
              <a:t>Máte toho obrázek?</a:t>
            </a:r>
          </a:p>
        </p:txBody>
      </p:sp>
    </p:spTree>
    <p:extLst>
      <p:ext uri="{BB962C8B-B14F-4D97-AF65-F5344CB8AC3E}">
        <p14:creationId xmlns:p14="http://schemas.microsoft.com/office/powerpoint/2010/main" val="3858930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4E365B-4A62-43AE-AF96-ADDAC13E5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138" y="886968"/>
            <a:ext cx="2809568" cy="952398"/>
          </a:xfrm>
        </p:spPr>
        <p:txBody>
          <a:bodyPr>
            <a:normAutofit fontScale="90000"/>
          </a:bodyPr>
          <a:lstStyle/>
          <a:p>
            <a:br>
              <a:rPr lang="cs-CZ" b="1" dirty="0">
                <a:latin typeface="Univers Condensed Light" panose="020B0306020202040204" pitchFamily="34" charset="0"/>
              </a:rPr>
            </a:br>
            <a:r>
              <a:rPr lang="cs-CZ" b="1" dirty="0">
                <a:latin typeface="Univers Condensed Light" panose="020B0306020202040204" pitchFamily="34" charset="0"/>
              </a:rPr>
              <a:t>Co vnímám?</a:t>
            </a:r>
            <a:endParaRPr lang="cs-CZ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8B23DCCD-BFE5-40B5-A865-C35C2ACBA1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0648" y="185855"/>
            <a:ext cx="4529654" cy="3017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68D9ED9E-891A-4830-B7D4-FB25E664AD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553" y="185855"/>
            <a:ext cx="4461254" cy="3015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19647FBA-BB17-46FF-894B-E7838A9A759C}"/>
              </a:ext>
            </a:extLst>
          </p:cNvPr>
          <p:cNvSpPr txBox="1"/>
          <p:nvPr/>
        </p:nvSpPr>
        <p:spPr>
          <a:xfrm>
            <a:off x="7577034" y="3429000"/>
            <a:ext cx="344148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>
                <a:latin typeface="Univers Condensed Light" panose="020B0306020202040204" pitchFamily="34" charset="0"/>
              </a:rPr>
              <a:t>Realitu </a:t>
            </a:r>
          </a:p>
          <a:p>
            <a:endParaRPr lang="cs-CZ" sz="2400" dirty="0">
              <a:latin typeface="Univers Condensed Light" panose="020B0306020202040204" pitchFamily="34" charset="0"/>
            </a:endParaRPr>
          </a:p>
          <a:p>
            <a:r>
              <a:rPr lang="cs-CZ" sz="2400" dirty="0">
                <a:latin typeface="Univers Condensed Light" panose="020B0306020202040204" pitchFamily="34" charset="0"/>
              </a:rPr>
              <a:t>Svět kolem sebe</a:t>
            </a:r>
          </a:p>
          <a:p>
            <a:r>
              <a:rPr lang="cs-CZ" sz="2400" dirty="0">
                <a:latin typeface="Univers Condensed Light" panose="020B0306020202040204" pitchFamily="34" charset="0"/>
              </a:rPr>
              <a:t>Přírodu</a:t>
            </a:r>
          </a:p>
          <a:p>
            <a:r>
              <a:rPr lang="cs-CZ" sz="2400" dirty="0">
                <a:latin typeface="Univers Condensed Light" panose="020B0306020202040204" pitchFamily="34" charset="0"/>
              </a:rPr>
              <a:t>Kulturu a umění</a:t>
            </a:r>
          </a:p>
          <a:p>
            <a:r>
              <a:rPr lang="cs-CZ" sz="2400" dirty="0">
                <a:latin typeface="Univers Condensed Light" panose="020B0306020202040204" pitchFamily="34" charset="0"/>
              </a:rPr>
              <a:t>Sebe sama</a:t>
            </a:r>
          </a:p>
          <a:p>
            <a:r>
              <a:rPr lang="cs-CZ" sz="2400" dirty="0">
                <a:latin typeface="Univers Condensed Light" panose="020B0306020202040204" pitchFamily="34" charset="0"/>
              </a:rPr>
              <a:t>Vlastní vizuální vyjádření</a:t>
            </a:r>
          </a:p>
          <a:p>
            <a:r>
              <a:rPr lang="cs-CZ" sz="2400" dirty="0">
                <a:latin typeface="Univers Condensed Light" panose="020B0306020202040204" pitchFamily="34" charset="0"/>
              </a:rPr>
              <a:t>Vyjádření ostatních</a:t>
            </a:r>
          </a:p>
        </p:txBody>
      </p:sp>
      <p:pic>
        <p:nvPicPr>
          <p:cNvPr id="11" name="Obrázek 10" descr="Obsah obrázku tráva, exteriér, osoba, dítě&#10;&#10;Popis byl vytvořen automaticky">
            <a:extLst>
              <a:ext uri="{FF2B5EF4-FFF2-40B4-BE49-F238E27FC236}">
                <a16:creationId xmlns:a16="http://schemas.microsoft.com/office/drawing/2014/main" id="{56272792-8FAF-44FF-8D51-A18C689428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2554" y="3387297"/>
            <a:ext cx="4461253" cy="2973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1544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7ADD5E-419A-4E5E-B023-EF61BD2A1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Univers Condensed Light" panose="020B0306020202040204" pitchFamily="34" charset="0"/>
              </a:rPr>
              <a:t>Úkol 2: Nové brýle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6952566-86CC-4AD0-87ED-CFA746B83D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3578" y="1825625"/>
            <a:ext cx="11012993" cy="2193716"/>
          </a:xfrm>
        </p:spPr>
        <p:txBody>
          <a:bodyPr/>
          <a:lstStyle/>
          <a:p>
            <a:pPr marL="0" indent="0">
              <a:buNone/>
            </a:pPr>
            <a:r>
              <a:rPr lang="cs-CZ" dirty="0">
                <a:latin typeface="Univers Condensed Light" panose="020B0306020202040204" pitchFamily="34" charset="0"/>
              </a:rPr>
              <a:t>Vybavte si situaci, která Vám otevřela oči nebo člověka, který Vám ukázal nový pohled na svět/věci.</a:t>
            </a:r>
          </a:p>
          <a:p>
            <a:pPr marL="0" indent="0">
              <a:buNone/>
            </a:pPr>
            <a:r>
              <a:rPr lang="cs-CZ" dirty="0">
                <a:latin typeface="Univers Condensed Light" panose="020B0306020202040204" pitchFamily="34" charset="0"/>
              </a:rPr>
              <a:t>Najděte obraz, který ukazuje, co máte na mysli.</a:t>
            </a:r>
          </a:p>
          <a:p>
            <a:pPr marL="0" indent="0">
              <a:buNone/>
            </a:pPr>
            <a:r>
              <a:rPr lang="cs-CZ" dirty="0">
                <a:latin typeface="Univers Condensed Light" panose="020B0306020202040204" pitchFamily="34" charset="0"/>
              </a:rPr>
              <a:t>Mozaika zde</a:t>
            </a:r>
          </a:p>
        </p:txBody>
      </p:sp>
    </p:spTree>
    <p:extLst>
      <p:ext uri="{BB962C8B-B14F-4D97-AF65-F5344CB8AC3E}">
        <p14:creationId xmlns:p14="http://schemas.microsoft.com/office/powerpoint/2010/main" val="25765286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0F3A37-E417-4AE7-8D5E-4CBD01640C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8516"/>
            <a:ext cx="5946648" cy="2103755"/>
          </a:xfrm>
        </p:spPr>
        <p:txBody>
          <a:bodyPr>
            <a:normAutofit/>
          </a:bodyPr>
          <a:lstStyle/>
          <a:p>
            <a:r>
              <a:rPr lang="cs-CZ" dirty="0">
                <a:latin typeface="Univers Condensed Light" panose="020B0306020202040204" pitchFamily="34" charset="0"/>
              </a:rPr>
              <a:t>Čeho si všímám?</a:t>
            </a:r>
            <a:br>
              <a:rPr lang="cs-CZ" dirty="0">
                <a:latin typeface="Univers Condensed Light" panose="020B0306020202040204" pitchFamily="34" charset="0"/>
              </a:rPr>
            </a:br>
            <a:r>
              <a:rPr lang="cs-CZ" dirty="0">
                <a:latin typeface="Univers Condensed Light" panose="020B0306020202040204" pitchFamily="34" charset="0"/>
              </a:rPr>
              <a:t>Co zaznamenávám?</a:t>
            </a:r>
            <a:br>
              <a:rPr lang="cs-CZ" dirty="0">
                <a:latin typeface="Univers Condensed Light" panose="020B0306020202040204" pitchFamily="34" charset="0"/>
              </a:rPr>
            </a:br>
            <a:endParaRPr lang="cs-CZ" dirty="0">
              <a:latin typeface="Univers Condensed Light" panose="020B0306020202040204" pitchFamily="34" charset="0"/>
            </a:endParaRP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45EE7172-6390-448E-95B5-F63E5D69B5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5592" y="141051"/>
            <a:ext cx="4663256" cy="3287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9249BED5-4105-446F-A99A-C839ACD35D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5592" y="3653074"/>
            <a:ext cx="4663256" cy="2960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2E8847F1-0B24-472D-AFED-7A6A1A477E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732271"/>
            <a:ext cx="5742432" cy="388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29877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A6EEBF-316C-484B-AEA9-8EEB5A075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386328" cy="2432939"/>
          </a:xfrm>
        </p:spPr>
        <p:txBody>
          <a:bodyPr>
            <a:normAutofit/>
          </a:bodyPr>
          <a:lstStyle/>
          <a:p>
            <a:r>
              <a:rPr lang="cs-CZ" dirty="0">
                <a:latin typeface="Univers Condensed Light" panose="020B0306020202040204" pitchFamily="34" charset="0"/>
              </a:rPr>
              <a:t>Zkoumání prostřednictvím tvůrčí činnosti</a:t>
            </a:r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4C995EF6-0EBF-4F81-91FF-6AE1FAEE65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6360" y="-7135"/>
            <a:ext cx="7025640" cy="6865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>
            <a:extLst>
              <a:ext uri="{FF2B5EF4-FFF2-40B4-BE49-F238E27FC236}">
                <a16:creationId xmlns:a16="http://schemas.microsoft.com/office/drawing/2014/main" id="{026703F9-9B34-4DCE-A59A-5089381464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185651"/>
            <a:ext cx="3110547" cy="2640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1677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9E4D9C-5D46-4CC2-8417-DC22D262A0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68707"/>
          </a:xfrm>
        </p:spPr>
        <p:txBody>
          <a:bodyPr>
            <a:normAutofit fontScale="90000"/>
          </a:bodyPr>
          <a:lstStyle/>
          <a:p>
            <a:r>
              <a:rPr lang="cs-CZ" sz="4400" b="1" u="none" strike="noStrike" baseline="0" dirty="0">
                <a:solidFill>
                  <a:srgbClr val="000000"/>
                </a:solidFill>
                <a:latin typeface="Univers Condensed Light" panose="020B0306020202040204" pitchFamily="34" charset="0"/>
              </a:rPr>
              <a:t>Učivo: ROZVÍJENÍ SMYSLOVÉ CITLIVOSTI </a:t>
            </a:r>
            <a:br>
              <a:rPr lang="cs-CZ" sz="4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7E79B7A-04AD-4657-AC84-8EC95FD787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4967" y="1316736"/>
            <a:ext cx="11621729" cy="545896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400" b="0" i="0" u="none" strike="noStrike" baseline="0" dirty="0">
                <a:solidFill>
                  <a:srgbClr val="000000"/>
                </a:solidFill>
                <a:latin typeface="Univers Condensed Light" panose="020B0306020202040204" pitchFamily="34" charset="0"/>
              </a:rPr>
              <a:t>Obsahem </a:t>
            </a:r>
            <a:r>
              <a:rPr lang="cs-CZ" sz="2400" b="0" i="1" u="none" strike="noStrike" baseline="0" dirty="0">
                <a:solidFill>
                  <a:srgbClr val="000000"/>
                </a:solidFill>
                <a:latin typeface="Univers Condensed Light" panose="020B0306020202040204" pitchFamily="34" charset="0"/>
              </a:rPr>
              <a:t>Rozvíjení smyslové citlivosti </a:t>
            </a:r>
            <a:r>
              <a:rPr lang="cs-CZ" sz="2400" b="0" i="0" u="none" strike="noStrike" baseline="0" dirty="0">
                <a:solidFill>
                  <a:srgbClr val="000000"/>
                </a:solidFill>
                <a:latin typeface="Univers Condensed Light" panose="020B0306020202040204" pitchFamily="34" charset="0"/>
              </a:rPr>
              <a:t>jsou činnosti, které žákovi umožňují rozvíjet schopnost rozeznávat podíl jednotlivých smyslů na vnímání reality a uvědomovat si vliv této zkušenosti na výběr a uplatnění vhodných prostředků pro její vyjádření. </a:t>
            </a:r>
          </a:p>
          <a:p>
            <a:pPr marL="0" indent="0">
              <a:buNone/>
            </a:pPr>
            <a:endParaRPr lang="cs-CZ" sz="2400" dirty="0">
              <a:solidFill>
                <a:srgbClr val="000000"/>
              </a:solidFill>
              <a:latin typeface="Univers Condensed Light" panose="020B0306020202040204" pitchFamily="34" charset="0"/>
            </a:endParaRPr>
          </a:p>
          <a:p>
            <a:pPr marL="0" indent="0">
              <a:buNone/>
            </a:pPr>
            <a:endParaRPr lang="cs-CZ" sz="2400" b="1" i="0" u="none" strike="noStrike" baseline="0" dirty="0">
              <a:solidFill>
                <a:srgbClr val="000000"/>
              </a:solidFill>
              <a:latin typeface="Univers Condensed Light" panose="020B0306020202040204" pitchFamily="34" charset="0"/>
            </a:endParaRPr>
          </a:p>
          <a:p>
            <a:r>
              <a:rPr lang="cs-CZ" sz="2400" b="1" i="0" u="none" strike="noStrike" baseline="0" dirty="0">
                <a:solidFill>
                  <a:srgbClr val="000000"/>
                </a:solidFill>
                <a:latin typeface="Univers Condensed Light" panose="020B0306020202040204" pitchFamily="34" charset="0"/>
              </a:rPr>
              <a:t>prvky vizuálně obrazného vyjádření </a:t>
            </a:r>
            <a:r>
              <a:rPr lang="cs-CZ" sz="2400" b="0" i="0" u="none" strike="noStrike" baseline="0" dirty="0">
                <a:solidFill>
                  <a:srgbClr val="000000"/>
                </a:solidFill>
                <a:latin typeface="Univers Condensed Light" panose="020B0306020202040204" pitchFamily="34" charset="0"/>
              </a:rPr>
              <a:t>– linie, tvary, objemy, </a:t>
            </a:r>
            <a:r>
              <a:rPr lang="cs-CZ" sz="2400" b="0" i="0" u="none" strike="noStrike" baseline="0" dirty="0" err="1">
                <a:solidFill>
                  <a:srgbClr val="000000"/>
                </a:solidFill>
                <a:latin typeface="Univers Condensed Light" panose="020B0306020202040204" pitchFamily="34" charset="0"/>
              </a:rPr>
              <a:t>světlostní</a:t>
            </a:r>
            <a:r>
              <a:rPr lang="cs-CZ" sz="2400" b="0" i="0" u="none" strike="noStrike" baseline="0" dirty="0">
                <a:solidFill>
                  <a:srgbClr val="000000"/>
                </a:solidFill>
                <a:latin typeface="Univers Condensed Light" panose="020B0306020202040204" pitchFamily="34" charset="0"/>
              </a:rPr>
              <a:t> a barevné kvality, textury – jejich jednoduché vztahy (podobnost, kontrast, rytmus), jejich kombinace a proměny v ploše, objemu a prostoru </a:t>
            </a:r>
          </a:p>
          <a:p>
            <a:r>
              <a:rPr lang="cs-CZ" sz="2400" b="1" i="0" u="none" strike="noStrike" baseline="0" dirty="0">
                <a:solidFill>
                  <a:srgbClr val="000000"/>
                </a:solidFill>
                <a:latin typeface="Univers Condensed Light" panose="020B0306020202040204" pitchFamily="34" charset="0"/>
              </a:rPr>
              <a:t>uspořádání objektů do celků </a:t>
            </a:r>
            <a:r>
              <a:rPr lang="cs-CZ" sz="2400" b="0" i="0" u="none" strike="noStrike" baseline="0" dirty="0">
                <a:solidFill>
                  <a:srgbClr val="000000"/>
                </a:solidFill>
                <a:latin typeface="Univers Condensed Light" panose="020B0306020202040204" pitchFamily="34" charset="0"/>
              </a:rPr>
              <a:t>– uspořádání na základě jejich výraznosti, velikosti a vzájemného postavení ve statickém a dynamickém vyjádření </a:t>
            </a:r>
          </a:p>
          <a:p>
            <a:r>
              <a:rPr lang="cs-CZ" sz="2400" b="1" i="0" u="none" strike="noStrike" baseline="0" dirty="0">
                <a:solidFill>
                  <a:srgbClr val="000000"/>
                </a:solidFill>
                <a:latin typeface="Univers Condensed Light" panose="020B0306020202040204" pitchFamily="34" charset="0"/>
              </a:rPr>
              <a:t>reflexe a vztahy zrakového vnímání ke vnímání ostatními smysly </a:t>
            </a:r>
            <a:r>
              <a:rPr lang="cs-CZ" sz="2400" b="0" i="0" u="none" strike="noStrike" baseline="0" dirty="0">
                <a:solidFill>
                  <a:srgbClr val="000000"/>
                </a:solidFill>
                <a:latin typeface="Univers Condensed Light" panose="020B0306020202040204" pitchFamily="34" charset="0"/>
              </a:rPr>
              <a:t>-– vizuálně obrazná vyjádření podnětů hmatových, sluchových, pohybových, čichových, chuťových a vyjádření vizuálních podnětů prostředky vnímatelnými ostatními smysly </a:t>
            </a:r>
          </a:p>
          <a:p>
            <a:r>
              <a:rPr lang="cs-CZ" sz="2400" b="1" i="0" u="none" strike="noStrike" baseline="0" dirty="0">
                <a:solidFill>
                  <a:srgbClr val="000000"/>
                </a:solidFill>
                <a:latin typeface="Univers Condensed Light" panose="020B0306020202040204" pitchFamily="34" charset="0"/>
              </a:rPr>
              <a:t>smyslové účinky vizuálně obrazných vyjádření </a:t>
            </a:r>
            <a:r>
              <a:rPr lang="cs-CZ" sz="2400" b="0" i="0" u="none" strike="noStrike" baseline="0" dirty="0">
                <a:solidFill>
                  <a:srgbClr val="000000"/>
                </a:solidFill>
                <a:latin typeface="Univers Condensed Light" panose="020B0306020202040204" pitchFamily="34" charset="0"/>
              </a:rPr>
              <a:t>– umělecká výtvarná tvorba, fotografie, film, tiskoviny, televize, elektronická média, reklama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925982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8CCC21-1277-427F-86D4-D6D04EB9D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2237" y="5591032"/>
            <a:ext cx="10515600" cy="1079627"/>
          </a:xfrm>
        </p:spPr>
        <p:txBody>
          <a:bodyPr>
            <a:normAutofit/>
          </a:bodyPr>
          <a:lstStyle/>
          <a:p>
            <a:r>
              <a:rPr lang="cs-CZ" sz="2400" dirty="0" err="1">
                <a:latin typeface="Univers Condensed Light" panose="020B0306020202040204" pitchFamily="34" charset="0"/>
              </a:rPr>
              <a:t>Respond</a:t>
            </a:r>
            <a:r>
              <a:rPr lang="cs-CZ" sz="2400" dirty="0">
                <a:latin typeface="Univers Condensed Light" panose="020B0306020202040204" pitchFamily="34" charset="0"/>
              </a:rPr>
              <a:t>/ odpověď na odezvu; model vizuální gramotnosti ENVIL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74B308C-DE5D-4525-8FB7-3B7D405A50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20357" y="1159234"/>
            <a:ext cx="3188074" cy="4224226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62500" lnSpcReduction="20000"/>
          </a:bodyPr>
          <a:lstStyle/>
          <a:p>
            <a:pPr marL="0" indent="0" fontAlgn="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cs-CZ" dirty="0">
                <a:latin typeface="Univers Condensed Light" panose="020B0306020202040204" pitchFamily="34" charset="0"/>
              </a:rPr>
              <a:t>Seřaďte časově jednotlivé činnosti:</a:t>
            </a:r>
          </a:p>
          <a:p>
            <a:pPr marL="0" indent="0" fontAlgn="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cs-CZ" sz="2800" i="0" u="none" strike="noStrike" dirty="0">
              <a:solidFill>
                <a:srgbClr val="000000"/>
              </a:solidFill>
              <a:effectLst/>
              <a:latin typeface="Univers Condensed Light" panose="020B0306020202040204" pitchFamily="34" charset="0"/>
            </a:endParaRPr>
          </a:p>
          <a:p>
            <a:pPr marL="0" indent="0" fontAlgn="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cs-CZ" sz="2800" i="0" u="none" strike="noStrike" dirty="0">
                <a:solidFill>
                  <a:srgbClr val="000000"/>
                </a:solidFill>
                <a:effectLst/>
                <a:latin typeface="Univers Condensed Light" panose="020B0306020202040204" pitchFamily="34" charset="0"/>
              </a:rPr>
              <a:t>analyzovat</a:t>
            </a:r>
          </a:p>
          <a:p>
            <a:pPr marL="0" indent="0" fontAlgn="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cs-CZ" sz="2800" i="0" u="none" strike="noStrike" dirty="0">
                <a:solidFill>
                  <a:srgbClr val="000000"/>
                </a:solidFill>
                <a:effectLst/>
                <a:latin typeface="Univers Condensed Light" panose="020B0306020202040204" pitchFamily="34" charset="0"/>
              </a:rPr>
              <a:t>esteticky vnímat</a:t>
            </a:r>
          </a:p>
          <a:p>
            <a:pPr marL="0" indent="0" fontAlgn="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cs-CZ" sz="2800" i="0" u="none" strike="noStrike" dirty="0">
                <a:solidFill>
                  <a:srgbClr val="000000"/>
                </a:solidFill>
                <a:effectLst/>
                <a:latin typeface="Univers Condensed Light" panose="020B0306020202040204" pitchFamily="34" charset="0"/>
              </a:rPr>
              <a:t>interpretovat</a:t>
            </a:r>
          </a:p>
          <a:p>
            <a:pPr marL="0" indent="0" fontAlgn="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cs-CZ" sz="2800" i="0" u="none" strike="noStrike" dirty="0">
                <a:solidFill>
                  <a:srgbClr val="000000"/>
                </a:solidFill>
                <a:effectLst/>
                <a:latin typeface="Univers Condensed Light" panose="020B0306020202040204" pitchFamily="34" charset="0"/>
              </a:rPr>
              <a:t>komunikovat</a:t>
            </a:r>
          </a:p>
          <a:p>
            <a:pPr marL="0" indent="0" fontAlgn="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cs-CZ" sz="2800" i="0" u="none" strike="noStrike" dirty="0">
                <a:solidFill>
                  <a:srgbClr val="000000"/>
                </a:solidFill>
                <a:effectLst/>
                <a:latin typeface="Univers Condensed Light" panose="020B0306020202040204" pitchFamily="34" charset="0"/>
              </a:rPr>
              <a:t>popsat</a:t>
            </a:r>
          </a:p>
          <a:p>
            <a:pPr marL="0" indent="0" fontAlgn="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cs-CZ" sz="2800" i="0" u="none" strike="noStrike" dirty="0">
                <a:solidFill>
                  <a:srgbClr val="000000"/>
                </a:solidFill>
                <a:effectLst/>
                <a:latin typeface="Univers Condensed Light" panose="020B0306020202040204" pitchFamily="34" charset="0"/>
              </a:rPr>
              <a:t>posuzovat</a:t>
            </a:r>
          </a:p>
          <a:p>
            <a:pPr marL="0" indent="0" fontAlgn="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cs-CZ" sz="2800" i="0" u="none" strike="noStrike" dirty="0">
                <a:solidFill>
                  <a:srgbClr val="000000"/>
                </a:solidFill>
                <a:effectLst/>
                <a:latin typeface="Univers Condensed Light" panose="020B0306020202040204" pitchFamily="34" charset="0"/>
              </a:rPr>
              <a:t>použít</a:t>
            </a:r>
          </a:p>
          <a:p>
            <a:pPr marL="0" indent="0" fontAlgn="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cs-CZ" sz="2800" i="0" u="none" strike="noStrike" dirty="0">
                <a:solidFill>
                  <a:srgbClr val="000000"/>
                </a:solidFill>
                <a:effectLst/>
                <a:latin typeface="Univers Condensed Light" panose="020B0306020202040204" pitchFamily="34" charset="0"/>
              </a:rPr>
              <a:t>prezentovat</a:t>
            </a:r>
          </a:p>
          <a:p>
            <a:pPr marL="0" indent="0" fontAlgn="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cs-CZ" sz="2800" i="0" u="none" strike="noStrike" dirty="0">
                <a:solidFill>
                  <a:srgbClr val="000000"/>
                </a:solidFill>
                <a:effectLst/>
                <a:latin typeface="Univers Condensed Light" panose="020B0306020202040204" pitchFamily="34" charset="0"/>
              </a:rPr>
              <a:t>vcítit se/chápat</a:t>
            </a:r>
          </a:p>
          <a:p>
            <a:pPr marL="0" indent="0" fontAlgn="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cs-CZ" sz="2800" i="0" u="none" strike="noStrike" dirty="0">
                <a:solidFill>
                  <a:srgbClr val="000000"/>
                </a:solidFill>
                <a:effectLst/>
                <a:latin typeface="Univers Condensed Light" panose="020B0306020202040204" pitchFamily="34" charset="0"/>
              </a:rPr>
              <a:t>vnímat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CE903E6A-5EBC-4AC6-AE16-521D3A70F718}"/>
              </a:ext>
            </a:extLst>
          </p:cNvPr>
          <p:cNvSpPr txBox="1"/>
          <p:nvPr/>
        </p:nvSpPr>
        <p:spPr>
          <a:xfrm>
            <a:off x="6096000" y="1159234"/>
            <a:ext cx="3188074" cy="418576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cs-CZ" sz="2800" dirty="0">
              <a:latin typeface="Univers Condensed Light" panose="020B0306020202040204" pitchFamily="34" charset="0"/>
            </a:endParaRPr>
          </a:p>
          <a:p>
            <a:endParaRPr lang="cs-CZ" sz="2800" dirty="0">
              <a:latin typeface="Univers Condensed Light" panose="020B0306020202040204" pitchFamily="34" charset="0"/>
            </a:endParaRPr>
          </a:p>
          <a:p>
            <a:r>
              <a:rPr lang="cs-CZ" dirty="0">
                <a:latin typeface="Univers Condensed Light" panose="020B0306020202040204" pitchFamily="34" charset="0"/>
              </a:rPr>
              <a:t>Roztřiďte činnosti do následujících skupin:</a:t>
            </a:r>
          </a:p>
          <a:p>
            <a:endParaRPr lang="cs-CZ" dirty="0">
              <a:latin typeface="Univers Condensed Light" panose="020B0306020202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latin typeface="Univers Condensed Light" panose="020B0306020202040204" pitchFamily="34" charset="0"/>
              </a:rPr>
              <a:t>Vnímat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latin typeface="Univers Condensed Light" panose="020B0306020202040204" pitchFamily="34" charset="0"/>
              </a:rPr>
              <a:t>Zkoumat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latin typeface="Univers Condensed Light" panose="020B0306020202040204" pitchFamily="34" charset="0"/>
              </a:rPr>
              <a:t>Hodnotit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latin typeface="Univers Condensed Light" panose="020B0306020202040204" pitchFamily="34" charset="0"/>
              </a:rPr>
              <a:t>Komunikovat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800" dirty="0">
              <a:latin typeface="Univers Condensed Light" panose="020B0306020202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800" dirty="0">
              <a:latin typeface="Univers Condensed Light" panose="020B0306020202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800" dirty="0">
              <a:latin typeface="Univers Condensed Light" panose="020B0306020202040204" pitchFamily="34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34EF20EF-3750-4B43-8294-B4F45E206C65}"/>
              </a:ext>
            </a:extLst>
          </p:cNvPr>
          <p:cNvSpPr txBox="1"/>
          <p:nvPr/>
        </p:nvSpPr>
        <p:spPr>
          <a:xfrm>
            <a:off x="592853" y="371789"/>
            <a:ext cx="11208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dirty="0">
                <a:latin typeface="Univers Condensed Light" panose="020B0306020202040204" pitchFamily="34" charset="0"/>
              </a:rPr>
              <a:t>Úkol 3</a:t>
            </a:r>
          </a:p>
        </p:txBody>
      </p:sp>
    </p:spTree>
    <p:extLst>
      <p:ext uri="{BB962C8B-B14F-4D97-AF65-F5344CB8AC3E}">
        <p14:creationId xmlns:p14="http://schemas.microsoft.com/office/powerpoint/2010/main" val="172762285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765</Words>
  <Application>Microsoft Office PowerPoint</Application>
  <PresentationFormat>Širokoúhlá obrazovka</PresentationFormat>
  <Paragraphs>135</Paragraphs>
  <Slides>16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Garamond</vt:lpstr>
      <vt:lpstr>Times New Roman</vt:lpstr>
      <vt:lpstr>Univers Condensed Light</vt:lpstr>
      <vt:lpstr>Motiv Office</vt:lpstr>
      <vt:lpstr>Učit vidět</vt:lpstr>
      <vt:lpstr>Vizuální vnímání jako tvůrčí činnost </vt:lpstr>
      <vt:lpstr>Úkol 1</vt:lpstr>
      <vt:lpstr> Co vnímám?</vt:lpstr>
      <vt:lpstr>Úkol 2: Nové brýle</vt:lpstr>
      <vt:lpstr>Čeho si všímám? Co zaznamenávám? </vt:lpstr>
      <vt:lpstr>Zkoumání prostřednictvím tvůrčí činnosti</vt:lpstr>
      <vt:lpstr>Učivo: ROZVÍJENÍ SMYSLOVÉ CITLIVOSTI  </vt:lpstr>
      <vt:lpstr>Respond/ odpověď na odezvu; model vizuální gramotnosti ENVIL</vt:lpstr>
      <vt:lpstr>Vizuální gramotnost</vt:lpstr>
      <vt:lpstr>Problematizovat vidění</vt:lpstr>
      <vt:lpstr>Zaměřovat pohled</vt:lpstr>
      <vt:lpstr>Smyslové vnímání</vt:lpstr>
      <vt:lpstr>Jak rozvíjí pozorování představivost?</vt:lpstr>
      <vt:lpstr>Všímání si, zkoumání a kreativita</vt:lpstr>
      <vt:lpstr>Pomůcky pro vidění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Učit vidět</dc:title>
  <dc:creator>Magdalena Novotná</dc:creator>
  <cp:lastModifiedBy>Magdalena Novotná</cp:lastModifiedBy>
  <cp:revision>8</cp:revision>
  <dcterms:created xsi:type="dcterms:W3CDTF">2020-11-12T11:41:36Z</dcterms:created>
  <dcterms:modified xsi:type="dcterms:W3CDTF">2020-11-20T08:59:03Z</dcterms:modified>
</cp:coreProperties>
</file>