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7" r:id="rId20"/>
    <p:sldId id="278" r:id="rId21"/>
    <p:sldId id="280" r:id="rId22"/>
    <p:sldId id="28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4E46-C5E8-4B72-94B2-CDAF48CD1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DA480-D56B-4A5E-B0E7-27D48FAC4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FE846E-EB7A-46B3-9D51-BD7498E0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27A72-2DA5-4085-BE3C-6188740B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D0B96A-AD00-4AC6-8527-2AE911FB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68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EE18E-97DF-4673-8B5D-4FC244A9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219848-97F1-495B-B281-1352AE622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DD1A0-2E13-4F27-B909-392BEE63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4E5626-8AC6-405C-BD16-50E58D05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22499E-2765-43ED-8318-5C5B0817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C522AD-2F07-42FF-A9EF-52E8B4A28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C9260B-C303-4FEA-8D80-2D0B888D5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39AEC-8030-4091-AD2F-B0B16F15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B038D-62C7-429D-93E8-2E5E3F88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91E00-9828-41DA-8523-231C02C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6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923C3-3C7A-41EB-A83D-592126EC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43E3B-A3B6-42A3-8F6E-72F7F472E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0AA99E-C80A-4DF6-83EF-9A359DC8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C59EFE-C114-4362-A8FF-75115DC9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610813-A97D-48E0-9E13-7799648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B59A9-BD74-494B-BF11-82805474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FA0134-2BB7-4745-8A56-B129D6E3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DABC2-1848-4D50-B6CF-F58E4CB4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46D7A-7BEB-4F79-8EBB-DF357B5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F99F2D-9F9A-4532-BE4A-E74A99EC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64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716C4-5084-4280-BB90-3EA45ED6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530E0-1E05-48EA-9CC3-06F58E24F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CDB39E-123B-4062-A2D4-47A28AA82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D47C9A-8B87-4D2B-9887-44B92FA9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DD5A69-C797-48B9-AB77-F7F11516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B7DB26-577F-4415-80D3-5343791A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A2052-5E57-48F1-BB1B-5A38C49F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C29D9C-A881-4FD4-BE1B-26E077BE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E8B605-C87E-4F9F-AB0A-EDDDD5EA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D10ACB-8274-4F76-8FA2-8F6B279F3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5F5E5D-514C-4900-B91C-192578B07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B37F1A-57E2-4233-8084-7B687F5C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BF0FDB-3E4C-4111-B9B7-62820D42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F4B636-F82E-4D06-8027-373B71D9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4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56231-AD4C-4E16-9DEE-1A3E0FBF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91D419-AC1E-4AA9-BA0B-6684B78F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C10736-54D3-4E04-8635-FF3C8342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59D19F-3804-45F1-A1A2-0475CD0E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2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8708AC-D24D-481C-B949-517A2CA7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0F1CB1-576C-4870-8CF3-7BDB9832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224374-2EB7-4CDB-A417-9AB68EE8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C2352-2F32-43C5-ACA7-1F550ACE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C1865-26D9-4639-918F-4802ACE2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8DEE41-9BC5-41B7-9E7E-40A990FDD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C4DCD2-F8E8-47A1-B2D2-AE8A1C06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2040BC-4684-4987-A681-05519C8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632686-CC24-4380-911A-3B6C4742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1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56942-FF0D-4D86-BCA0-C64D1878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AA9539-F6DC-4719-9B29-CE4AE0815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9972B2-A02C-470F-A754-B9B4C95F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98695-83D6-453E-BD39-38731ADD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44111-0AB3-47FA-932B-7684170C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1F87F9-53E6-4D7F-9F71-56F4E499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91A5AD-D454-451B-A8C8-66EC9502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554095-DA9D-4AB0-A804-31527C403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4C92E-CF11-447E-BCCC-49601C4E1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E96E-EE06-488A-A4E5-A40B3322C14F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EDD97-4053-4573-98CC-7711F5CE3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12642-C3F4-4697-BB34-3710D9B46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22B2-70E8-4595-A059-AB7781EE6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zijzdraveshankou.cz/28-praktickych-kroku-ktere-jsem-zacala-delat-pro-zmenu-zivotniho-styl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994193-BA9A-4738-BD51-68F441604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28/20 rad</a:t>
            </a:r>
          </a:p>
          <a:p>
            <a:r>
              <a:rPr lang="cs-CZ" sz="1600">
                <a:hlinkClick r:id="rId2"/>
              </a:rPr>
              <a:t>https://zijzdraveshankou.cz/28-praktickych-kroku-ktere-jsem-zacala-delat-pro-zmenu-zivotniho-stylu/</a:t>
            </a:r>
            <a:endParaRPr lang="cs-CZ" sz="1600"/>
          </a:p>
          <a:p>
            <a:endParaRPr lang="cs-CZ" sz="2000" dirty="0">
              <a:solidFill>
                <a:srgbClr val="08080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0BF5B-706B-4965-BE30-40AFD0B8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080808"/>
                </a:solidFill>
              </a:rPr>
              <a:t>Změna životního stylu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víš která dieta je nejlepší? Pokud chceš začít hubnout tak tento článek  ti pomůže. - Kulturistika.com">
            <a:extLst>
              <a:ext uri="{FF2B5EF4-FFF2-40B4-BE49-F238E27FC236}">
                <a16:creationId xmlns:a16="http://schemas.microsoft.com/office/drawing/2014/main" id="{7FA64C37-5846-4E4F-AD25-803717523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125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869452-5634-45C3-B07D-879CCF08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9. Vykašlala jsem se na diety, vážení a měření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1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D34C3C-E308-4B71-BBA5-617C35EB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0">
                <a:solidFill>
                  <a:srgbClr val="FFFFFF"/>
                </a:solidFill>
                <a:effectLst/>
              </a:rPr>
              <a:t>10. Už si NIKDY nedám?</a:t>
            </a:r>
            <a:endParaRPr lang="en-US" sz="5400">
              <a:solidFill>
                <a:srgbClr val="FFFFFF"/>
              </a:solidFill>
            </a:endParaRPr>
          </a:p>
        </p:txBody>
      </p:sp>
      <p:cxnSp>
        <p:nvCxnSpPr>
          <p:cNvPr id="9221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dznak, otazník se souvislou výplní">
            <a:extLst>
              <a:ext uri="{FF2B5EF4-FFF2-40B4-BE49-F238E27FC236}">
                <a16:creationId xmlns:a16="http://schemas.microsoft.com/office/drawing/2014/main" id="{8685246C-C75B-4C8E-992D-D0C50962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1052" y="2426817"/>
            <a:ext cx="3997637" cy="3997637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Fotka kolekce nezdravé potraviny #5451348 | fotobanka Fotky&amp;Foto">
            <a:extLst>
              <a:ext uri="{FF2B5EF4-FFF2-40B4-BE49-F238E27FC236}">
                <a16:creationId xmlns:a16="http://schemas.microsoft.com/office/drawing/2014/main" id="{8F657D62-28BA-4E36-A083-188B9933A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359" y="2426817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6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65C8AF-6BB2-4EAE-98EC-E0BA99FA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i="0" dirty="0">
                <a:effectLst/>
              </a:rPr>
              <a:t>11</a:t>
            </a:r>
            <a:r>
              <a:rPr lang="cs-CZ" sz="5200" b="1" i="0" dirty="0">
                <a:effectLst/>
              </a:rPr>
              <a:t>.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Každý</a:t>
            </a:r>
            <a:r>
              <a:rPr lang="en-US" sz="5200" b="1" i="0" dirty="0">
                <a:effectLst/>
              </a:rPr>
              <a:t> den se </a:t>
            </a:r>
            <a:r>
              <a:rPr lang="en-US" sz="5200" b="1" i="0" dirty="0" err="1">
                <a:effectLst/>
              </a:rPr>
              <a:t>odměním</a:t>
            </a:r>
            <a:endParaRPr lang="en-US" sz="5200" dirty="0"/>
          </a:p>
        </p:txBody>
      </p:sp>
      <p:pic>
        <p:nvPicPr>
          <p:cNvPr id="10242" name="Picture 2" descr="Věrnostní systém - odměna pro Tebe">
            <a:extLst>
              <a:ext uri="{FF2B5EF4-FFF2-40B4-BE49-F238E27FC236}">
                <a16:creationId xmlns:a16="http://schemas.microsoft.com/office/drawing/2014/main" id="{D659F600-D514-449A-88A9-A67F912A2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r="1959" b="2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4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Mezi pravidla obsluhy v restauraci patří i to, kdy odnést hostovi talíř.">
            <a:extLst>
              <a:ext uri="{FF2B5EF4-FFF2-40B4-BE49-F238E27FC236}">
                <a16:creationId xmlns:a16="http://schemas.microsoft.com/office/drawing/2014/main" id="{0AA73AF4-A69E-4292-B6AD-54D7FA8F3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624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59DE1D-B5EB-4CD8-8C0A-EDEEF72F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1" i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12. Neplýtvám potravinami, ale ani nedojídám zbytky</a:t>
            </a:r>
            <a:endParaRPr lang="en-US" sz="25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Spotřeba potravin a plýtvání jídlem jako sociální problém – EURACTIV.cz">
            <a:extLst>
              <a:ext uri="{FF2B5EF4-FFF2-40B4-BE49-F238E27FC236}">
                <a16:creationId xmlns:a16="http://schemas.microsoft.com/office/drawing/2014/main" id="{BB29F2F8-8928-4928-80DA-DFCE69FDD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17717" b="-3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6FC088-24B1-4DBE-B1A4-44BDDC3A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i="0">
                <a:effectLst/>
              </a:rPr>
              <a:t>13. Uklízím pravidelně potravinovou skříňku</a:t>
            </a:r>
            <a:endParaRPr lang="en-US" sz="5200"/>
          </a:p>
        </p:txBody>
      </p:sp>
      <p:pic>
        <p:nvPicPr>
          <p:cNvPr id="12290" name="Picture 2" descr="I spižírna občas potřebuje vyklidit a provětrat - Archiv | Svět bydlení">
            <a:extLst>
              <a:ext uri="{FF2B5EF4-FFF2-40B4-BE49-F238E27FC236}">
                <a16:creationId xmlns:a16="http://schemas.microsoft.com/office/drawing/2014/main" id="{21DB583A-7374-4E99-8592-17C9DAE4AC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r="1" b="20508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19F13C-C4BF-443F-B176-86BDF407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</a:t>
            </a:r>
            <a:r>
              <a:rPr lang="cs-CZ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4.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Vyhoďte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lákadla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Brambůrky – Wikipedie">
            <a:extLst>
              <a:ext uri="{FF2B5EF4-FFF2-40B4-BE49-F238E27FC236}">
                <a16:creationId xmlns:a16="http://schemas.microsoft.com/office/drawing/2014/main" id="{DACE7E51-F90D-461D-AF53-000D98C6E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-1" b="15652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Řepové chipsy | Recepty na Prima Fresh">
            <a:extLst>
              <a:ext uri="{FF2B5EF4-FFF2-40B4-BE49-F238E27FC236}">
                <a16:creationId xmlns:a16="http://schemas.microsoft.com/office/drawing/2014/main" id="{685155E0-27DC-4648-B5D4-FD62AEB86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r="-3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7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646AEB-E054-4438-817A-43B5DE71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</a:t>
            </a:r>
            <a:r>
              <a:rPr lang="cs-CZ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Netlačím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už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</a:t>
            </a:r>
            <a:r>
              <a:rPr lang="en-US" sz="5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5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pilu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Odhalíme vám 2 způsoby, jak zhubnout a nemusíme se ani moc snažit.">
            <a:extLst>
              <a:ext uri="{FF2B5EF4-FFF2-40B4-BE49-F238E27FC236}">
                <a16:creationId xmlns:a16="http://schemas.microsoft.com/office/drawing/2014/main" id="{4E74FADF-DF77-4A0A-B11F-2CE9000C3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214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dhalíme vám 2 způsoby, jak zhubnout a nemusíme se ani moc snažit.">
            <a:extLst>
              <a:ext uri="{FF2B5EF4-FFF2-40B4-BE49-F238E27FC236}">
                <a16:creationId xmlns:a16="http://schemas.microsoft.com/office/drawing/2014/main" id="{4F232B32-CCED-43D4-98C3-E662059B1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214"/>
          <a:stretch/>
        </p:blipFill>
        <p:spPr bwMode="auto">
          <a:xfrm flipH="1"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2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D1457B-B175-4570-94C1-CBFF27D3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i="0" dirty="0">
                <a:effectLst/>
              </a:rPr>
              <a:t>1</a:t>
            </a:r>
            <a:r>
              <a:rPr lang="cs-CZ" sz="5200" b="1" i="0" dirty="0">
                <a:effectLst/>
              </a:rPr>
              <a:t>6.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Změnila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jsem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myšlení</a:t>
            </a:r>
            <a:endParaRPr lang="en-US" sz="5200" dirty="0"/>
          </a:p>
        </p:txBody>
      </p:sp>
      <p:pic>
        <p:nvPicPr>
          <p:cNvPr id="4098" name="Picture 2" descr="Tyden.cz | Pět cvičení pozitivního myšlení. Optimisté jsou totiž zdravější">
            <a:extLst>
              <a:ext uri="{FF2B5EF4-FFF2-40B4-BE49-F238E27FC236}">
                <a16:creationId xmlns:a16="http://schemas.microsoft.com/office/drawing/2014/main" id="{A19FD171-19BB-4F5B-8969-5301A0F8AC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8924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8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243186-B254-4CEE-B19A-6000000C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i="0" dirty="0">
                <a:effectLst/>
              </a:rPr>
              <a:t>1</a:t>
            </a:r>
            <a:r>
              <a:rPr lang="cs-CZ" sz="6000" b="1" i="0" dirty="0">
                <a:effectLst/>
              </a:rPr>
              <a:t>7.</a:t>
            </a:r>
            <a:r>
              <a:rPr lang="en-US" sz="6000" b="1" i="0" dirty="0">
                <a:effectLst/>
              </a:rPr>
              <a:t> Je to </a:t>
            </a:r>
            <a:r>
              <a:rPr lang="en-US" sz="6000" b="1" i="0" dirty="0" err="1">
                <a:effectLst/>
              </a:rPr>
              <a:t>jen</a:t>
            </a:r>
            <a:r>
              <a:rPr lang="en-US" sz="6000" b="1" i="0" dirty="0">
                <a:effectLst/>
              </a:rPr>
              <a:t> </a:t>
            </a:r>
            <a:r>
              <a:rPr lang="en-US" sz="6000" b="1" i="0" dirty="0" err="1">
                <a:effectLst/>
              </a:rPr>
              <a:t>na</a:t>
            </a:r>
            <a:r>
              <a:rPr lang="en-US" sz="6000" b="1" i="0" dirty="0">
                <a:effectLst/>
              </a:rPr>
              <a:t> </a:t>
            </a:r>
            <a:r>
              <a:rPr lang="en-US" sz="6000" b="1" i="0" dirty="0" err="1">
                <a:effectLst/>
              </a:rPr>
              <a:t>mě</a:t>
            </a:r>
            <a:endParaRPr lang="en-US" sz="6000" dirty="0"/>
          </a:p>
        </p:txBody>
      </p:sp>
      <p:pic>
        <p:nvPicPr>
          <p:cNvPr id="4" name="Picture 2" descr="Skloňování zájmena já - Moje čeština - Čeština na internetu zdarma">
            <a:extLst>
              <a:ext uri="{FF2B5EF4-FFF2-40B4-BE49-F238E27FC236}">
                <a16:creationId xmlns:a16="http://schemas.microsoft.com/office/drawing/2014/main" id="{5EC39FF6-770D-4515-938A-A469B10C0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11239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3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75ADD-8003-4736-A42A-A8BCE98E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5200" b="1" dirty="0"/>
              <a:t>18</a:t>
            </a:r>
            <a:r>
              <a:rPr lang="cs-CZ" sz="5200" b="1" i="0" dirty="0">
                <a:effectLst/>
              </a:rPr>
              <a:t>.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Obklopuji</a:t>
            </a:r>
            <a:r>
              <a:rPr lang="en-US" sz="5200" b="1" i="0" dirty="0">
                <a:effectLst/>
              </a:rPr>
              <a:t> se </a:t>
            </a:r>
            <a:r>
              <a:rPr lang="en-US" sz="5200" b="1" i="0" dirty="0" err="1">
                <a:effectLst/>
              </a:rPr>
              <a:t>stejně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naladěnými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lidmi</a:t>
            </a:r>
            <a:endParaRPr lang="en-US" sz="5200" dirty="0"/>
          </a:p>
        </p:txBody>
      </p:sp>
      <p:pic>
        <p:nvPicPr>
          <p:cNvPr id="6146" name="Picture 2" descr="Společnost druhých lidí zvyšuje pocit spokojenosti v životě, uvádí studie |  Pozitivní zprávy">
            <a:extLst>
              <a:ext uri="{FF2B5EF4-FFF2-40B4-BE49-F238E27FC236}">
                <a16:creationId xmlns:a16="http://schemas.microsoft.com/office/drawing/2014/main" id="{F2F4E6B9-F845-492D-A62B-2C56207DAF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3" b="11936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1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C063D5-861B-48CD-85D9-5043100B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24" y="1472609"/>
            <a:ext cx="4735918" cy="2135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1. Znám svoje PROČ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863F36-0F48-41B7-9BE9-293E1494F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78738"/>
            <a:ext cx="5647427" cy="50686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133C5F2-62E8-4CED-A258-6C8C07DC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Odznak, otazník se souvislou výplní">
            <a:extLst>
              <a:ext uri="{FF2B5EF4-FFF2-40B4-BE49-F238E27FC236}">
                <a16:creationId xmlns:a16="http://schemas.microsoft.com/office/drawing/2014/main" id="{9738B15C-B4BF-4E61-BBF2-36B154EA8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7733" y="885645"/>
            <a:ext cx="4440047" cy="4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7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5 ideas to make summer holidays fun for your children">
            <a:extLst>
              <a:ext uri="{FF2B5EF4-FFF2-40B4-BE49-F238E27FC236}">
                <a16:creationId xmlns:a16="http://schemas.microsoft.com/office/drawing/2014/main" id="{5C9C6983-E0BE-479F-85D0-F88FF56237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7165E0-0647-493F-8CC3-F34EE573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19.</a:t>
            </a:r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Dělám to, co mě baví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6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F702CF-E383-412B-A7EC-3BE76708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i="0">
                <a:effectLst/>
              </a:rPr>
              <a:t>20. Umím říkat NE</a:t>
            </a:r>
            <a:endParaRPr lang="en-US" sz="5200"/>
          </a:p>
        </p:txBody>
      </p:sp>
      <p:pic>
        <p:nvPicPr>
          <p:cNvPr id="7170" name="Picture 2" descr="Umění říct NE a nastavit hranice.">
            <a:extLst>
              <a:ext uri="{FF2B5EF4-FFF2-40B4-BE49-F238E27FC236}">
                <a16:creationId xmlns:a16="http://schemas.microsoft.com/office/drawing/2014/main" id="{EAD7C1B5-CCD1-45A6-B5AE-1834EE49F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0" b="2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7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71AD8-0327-4F7D-824A-07EFA1812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5" b="70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ECB151-270E-46BB-8E2F-9A3E6C7A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BE7E18-B347-42BF-8DE2-E8478D0EE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3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mi, já mám hlad!">
            <a:extLst>
              <a:ext uri="{FF2B5EF4-FFF2-40B4-BE49-F238E27FC236}">
                <a16:creationId xmlns:a16="http://schemas.microsoft.com/office/drawing/2014/main" id="{CDBAB1C4-0FBA-45A3-A2D5-7E3F1C3D6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/>
        </p:blipFill>
        <p:spPr bwMode="auto">
          <a:xfrm>
            <a:off x="838200" y="2514600"/>
            <a:ext cx="5181600" cy="3594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m tipů, jak nemít hlad a zhubnout | Ženy.cz">
            <a:extLst>
              <a:ext uri="{FF2B5EF4-FFF2-40B4-BE49-F238E27FC236}">
                <a16:creationId xmlns:a16="http://schemas.microsoft.com/office/drawing/2014/main" id="{64F82379-42DE-4B0F-81BA-068355D4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5245100" cy="3594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CA8AD5-7C01-4E78-AD07-DC9FB8CF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</a:t>
            </a:r>
            <a:r>
              <a:rPr lang="cs-CZ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Jím, když mám HLAD, ne CHUŤ</a:t>
            </a:r>
            <a:endParaRPr lang="en-US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43F87-587F-43AA-BCB8-2A7B1683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i="0" dirty="0">
                <a:effectLst/>
              </a:rPr>
              <a:t>3</a:t>
            </a:r>
            <a:r>
              <a:rPr lang="cs-CZ" sz="5200" b="1" i="0" dirty="0">
                <a:effectLst/>
              </a:rPr>
              <a:t>. </a:t>
            </a:r>
            <a:r>
              <a:rPr lang="en-US" sz="5200" b="1" i="0" dirty="0" err="1">
                <a:effectLst/>
              </a:rPr>
              <a:t>Každý</a:t>
            </a:r>
            <a:r>
              <a:rPr lang="en-US" sz="5200" b="1" i="0" dirty="0">
                <a:effectLst/>
              </a:rPr>
              <a:t> den </a:t>
            </a:r>
            <a:r>
              <a:rPr lang="en-US" sz="5200" b="1" i="0" dirty="0" err="1">
                <a:effectLst/>
              </a:rPr>
              <a:t>si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dopřávám</a:t>
            </a:r>
            <a:r>
              <a:rPr lang="en-US" sz="5200" b="1" i="0" dirty="0">
                <a:effectLst/>
              </a:rPr>
              <a:t> </a:t>
            </a:r>
            <a:r>
              <a:rPr lang="en-US" sz="5200" b="1" i="0" dirty="0" err="1">
                <a:effectLst/>
              </a:rPr>
              <a:t>pohyb</a:t>
            </a:r>
            <a:endParaRPr lang="en-US" sz="5200" dirty="0"/>
          </a:p>
        </p:txBody>
      </p:sp>
      <p:pic>
        <p:nvPicPr>
          <p:cNvPr id="2050" name="Picture 2" descr="Zámek a pohyb -">
            <a:extLst>
              <a:ext uri="{FF2B5EF4-FFF2-40B4-BE49-F238E27FC236}">
                <a16:creationId xmlns:a16="http://schemas.microsoft.com/office/drawing/2014/main" id="{802A0047-35C2-4A05-B957-C0B555BA2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r="-1" b="5191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4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ídlem bojujeme proti chřipce | ČeskéNoviny.cz">
            <a:extLst>
              <a:ext uri="{FF2B5EF4-FFF2-40B4-BE49-F238E27FC236}">
                <a16:creationId xmlns:a16="http://schemas.microsoft.com/office/drawing/2014/main" id="{912AA9C5-0785-4DB0-AB29-C85F55570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489200"/>
            <a:ext cx="4622800" cy="367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omové hodiny napoví, jak poznat přesný čas">
            <a:extLst>
              <a:ext uri="{FF2B5EF4-FFF2-40B4-BE49-F238E27FC236}">
                <a16:creationId xmlns:a16="http://schemas.microsoft.com/office/drawing/2014/main" id="{0054FEA2-5437-426A-A529-4BD86165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489200"/>
            <a:ext cx="5524500" cy="367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849A3E-3EC4-4AA3-96B2-D5DBF7FF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0">
                <a:solidFill>
                  <a:schemeClr val="bg1"/>
                </a:solidFill>
                <a:effectLst/>
                <a:latin typeface="Open Sans"/>
              </a:rPr>
              <a:t>4. Upřednostňuji kvalitu nad kvantitou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8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sáže – I'M FIT">
            <a:extLst>
              <a:ext uri="{FF2B5EF4-FFF2-40B4-BE49-F238E27FC236}">
                <a16:creationId xmlns:a16="http://schemas.microsoft.com/office/drawing/2014/main" id="{0EA43DAD-CF23-41F7-A2AC-32FB40F1D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18777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61FF16-F839-4CC7-9B45-8B6FA768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 b="1" i="0" dirty="0">
                <a:effectLst/>
              </a:rPr>
            </a:br>
            <a:r>
              <a:rPr lang="en-US" sz="4800" b="1" i="0" dirty="0">
                <a:effectLst/>
              </a:rPr>
              <a:t>5.  </a:t>
            </a:r>
            <a:r>
              <a:rPr lang="en-US" sz="4800" b="1" i="0" dirty="0" err="1">
                <a:effectLst/>
              </a:rPr>
              <a:t>Dopřávám</a:t>
            </a:r>
            <a:r>
              <a:rPr lang="en-US" sz="4800" b="1" i="0" dirty="0">
                <a:effectLst/>
              </a:rPr>
              <a:t> </a:t>
            </a:r>
            <a:r>
              <a:rPr lang="en-US" sz="4800" b="1" i="0" dirty="0" err="1">
                <a:effectLst/>
              </a:rPr>
              <a:t>tělu</a:t>
            </a:r>
            <a:r>
              <a:rPr lang="en-US" sz="4800" b="1" i="0" dirty="0">
                <a:effectLst/>
              </a:rPr>
              <a:t> </a:t>
            </a:r>
            <a:r>
              <a:rPr lang="en-US" sz="4800" b="1" i="0" dirty="0" err="1">
                <a:effectLst/>
              </a:rPr>
              <a:t>něco</a:t>
            </a:r>
            <a:r>
              <a:rPr lang="en-US" sz="4800" b="1" i="0" dirty="0">
                <a:effectLst/>
              </a:rPr>
              <a:t> </a:t>
            </a:r>
            <a:r>
              <a:rPr lang="en-US" sz="4800" b="1" i="0" dirty="0" err="1">
                <a:effectLst/>
              </a:rPr>
              <a:t>navíc</a:t>
            </a:r>
            <a:endParaRPr lang="en-US" sz="48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4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olorado zrušilo trest smrti. Poslední popravu vykonalo před dekádami |  Barrandov.tv">
            <a:extLst>
              <a:ext uri="{FF2B5EF4-FFF2-40B4-BE49-F238E27FC236}">
                <a16:creationId xmlns:a16="http://schemas.microsoft.com/office/drawing/2014/main" id="{BFF2048B-E660-44B9-94D7-FF494B2E7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50DD5C-214C-4063-9F84-17B4C816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0">
                <a:solidFill>
                  <a:srgbClr val="FFFFFF"/>
                </a:solidFill>
                <a:effectLst/>
              </a:rPr>
              <a:t>6. Netrestám se za „selhání“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5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Čím nahradit bílý cukr? Zdravější alternativy">
            <a:extLst>
              <a:ext uri="{FF2B5EF4-FFF2-40B4-BE49-F238E27FC236}">
                <a16:creationId xmlns:a16="http://schemas.microsoft.com/office/drawing/2014/main" id="{3723B3F9-9BBA-4AF9-8E0D-B02048319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124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FDF8F-7D4D-4E52-B8FD-9FFF2E87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7. Dala jsem sbohem cukru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4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2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B88251-FE6E-4669-9AB3-69FEF5E5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i="0">
                <a:solidFill>
                  <a:schemeClr val="bg1"/>
                </a:solidFill>
                <a:effectLst/>
              </a:rPr>
              <a:t>8. Zařadila jsem superpotraviny</a:t>
            </a:r>
            <a:endParaRPr lang="en-US" sz="5000">
              <a:solidFill>
                <a:schemeClr val="bg1"/>
              </a:solidFill>
            </a:endParaRPr>
          </a:p>
        </p:txBody>
      </p:sp>
      <p:pic>
        <p:nvPicPr>
          <p:cNvPr id="7170" name="Picture 2" descr="Co jsou a jaký je vlastně seznam superpotravin? → Bylinkovo.cz">
            <a:extLst>
              <a:ext uri="{FF2B5EF4-FFF2-40B4-BE49-F238E27FC236}">
                <a16:creationId xmlns:a16="http://schemas.microsoft.com/office/drawing/2014/main" id="{2107906A-4128-4D67-84EE-E9E8C8920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4" b="-2"/>
          <a:stretch/>
        </p:blipFill>
        <p:spPr bwMode="auto">
          <a:xfrm>
            <a:off x="580073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95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155</Words>
  <Application>Microsoft Office PowerPoint</Application>
  <PresentationFormat>Širokoúhlá obrazovka</PresentationFormat>
  <Paragraphs>24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Motiv Office</vt:lpstr>
      <vt:lpstr>Změna životního stylu</vt:lpstr>
      <vt:lpstr>1. Znám svoje PROČ</vt:lpstr>
      <vt:lpstr>2.  Jím, když mám HLAD, ne CHUŤ</vt:lpstr>
      <vt:lpstr>3. Každý den si dopřávám pohyb</vt:lpstr>
      <vt:lpstr>4. Upřednostňuji kvalitu nad kvantitou</vt:lpstr>
      <vt:lpstr> 5.  Dopřávám tělu něco navíc</vt:lpstr>
      <vt:lpstr>6. Netrestám se za „selhání“</vt:lpstr>
      <vt:lpstr>7. Dala jsem sbohem cukru</vt:lpstr>
      <vt:lpstr>8. Zařadila jsem superpotraviny</vt:lpstr>
      <vt:lpstr>9. Vykašlala jsem se na diety, vážení a měření</vt:lpstr>
      <vt:lpstr>10. Už si NIKDY nedám?</vt:lpstr>
      <vt:lpstr>11. Každý den se odměním</vt:lpstr>
      <vt:lpstr>12. Neplýtvám potravinami, ale ani nedojídám zbytky</vt:lpstr>
      <vt:lpstr>13. Uklízím pravidelně potravinovou skříňku</vt:lpstr>
      <vt:lpstr>14. Vyhoďte lákadla</vt:lpstr>
      <vt:lpstr>15. Netlačím už na pilu</vt:lpstr>
      <vt:lpstr>16. Změnila jsem myšlení</vt:lpstr>
      <vt:lpstr>17. Je to jen na mě</vt:lpstr>
      <vt:lpstr>18. Obklopuji se stejně naladěnými lidmi</vt:lpstr>
      <vt:lpstr>19. Dělám to, co mě baví</vt:lpstr>
      <vt:lpstr>20. Umím říkat NE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Změna životního stylu</dc:title>
  <dc:creator>Kateřina Hronová</dc:creator>
  <cp:lastModifiedBy>Kateřina Hronová</cp:lastModifiedBy>
  <cp:revision>2</cp:revision>
  <dcterms:created xsi:type="dcterms:W3CDTF">2020-12-15T09:18:51Z</dcterms:created>
  <dcterms:modified xsi:type="dcterms:W3CDTF">2020-12-15T11:31:56Z</dcterms:modified>
</cp:coreProperties>
</file>