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80" r:id="rId8"/>
    <p:sldId id="273" r:id="rId9"/>
    <p:sldId id="274" r:id="rId10"/>
    <p:sldId id="275" r:id="rId11"/>
    <p:sldId id="277" r:id="rId12"/>
    <p:sldId id="276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6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5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5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8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0446-9C5A-4F4A-9CFC-2B55598C1C7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6B49-36A6-4CF5-9F56-3C82C79E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i.pinimg.com/564x/9f/81/48/9f81489e6f2c3a18b300b8f7c73d8ba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71" y="4240007"/>
            <a:ext cx="5353050" cy="26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9176" y="2459216"/>
            <a:ext cx="4677697" cy="1111045"/>
          </a:xfrm>
        </p:spPr>
        <p:txBody>
          <a:bodyPr>
            <a:noAutofit/>
          </a:bodyPr>
          <a:lstStyle/>
          <a:p>
            <a:r>
              <a:rPr lang="nn-NO" sz="3200" dirty="0" smtClean="0">
                <a:latin typeface="Arial Black" panose="020B0A04020102020204" pitchFamily="34" charset="0"/>
              </a:rPr>
              <a:t>Sémantika a výklad slovesného vidu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0623" y="6205927"/>
            <a:ext cx="3250762" cy="56455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Strilchuk Kateryna</a:t>
            </a:r>
            <a:endParaRPr 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75225" y="1789470"/>
            <a:ext cx="4795684" cy="1005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Milan Hrdlička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5226" y="2459216"/>
            <a:ext cx="93949" cy="1111045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-1" r="98291" b="159"/>
          <a:stretch/>
        </p:blipFill>
        <p:spPr bwMode="auto">
          <a:xfrm flipH="1">
            <a:off x="11714521" y="442453"/>
            <a:ext cx="159383" cy="65521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68226" y="555959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15252" y="1125523"/>
            <a:ext cx="3821002" cy="929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latin typeface="Arial Black" panose="020B0A04020102020204" pitchFamily="34" charset="0"/>
              </a:rPr>
              <a:t>Ještě minusy?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0961" y="1314402"/>
            <a:ext cx="125938" cy="551529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Группа 16"/>
          <p:cNvGrpSpPr/>
          <p:nvPr/>
        </p:nvGrpSpPr>
        <p:grpSpPr>
          <a:xfrm>
            <a:off x="5775030" y="2421695"/>
            <a:ext cx="5515270" cy="914400"/>
            <a:chOff x="5775030" y="2421695"/>
            <a:chExt cx="5515270" cy="9144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775030" y="2421695"/>
              <a:ext cx="5515270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06990" y="2642953"/>
              <a:ext cx="4174541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cs-CZ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slovesa pohybu = nedok.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292871" y="2421695"/>
            <a:ext cx="4490467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Группа 22"/>
          <p:cNvGrpSpPr/>
          <p:nvPr/>
        </p:nvGrpSpPr>
        <p:grpSpPr>
          <a:xfrm>
            <a:off x="5783799" y="3627552"/>
            <a:ext cx="5515270" cy="914400"/>
            <a:chOff x="5783799" y="3627552"/>
            <a:chExt cx="5515270" cy="9144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783799" y="3627552"/>
              <a:ext cx="5515270" cy="914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06990" y="3627552"/>
              <a:ext cx="364712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cs-CZ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č. </a:t>
              </a:r>
              <a:r>
                <a:rPr lang="cs-CZ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udělám</a:t>
              </a:r>
              <a:r>
                <a:rPr lang="cs-CZ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≠ f. </a:t>
              </a:r>
              <a:r>
                <a:rPr lang="cs-CZ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 ferai </a:t>
              </a:r>
              <a:r>
                <a:rPr lang="cs-CZ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(= č. </a:t>
              </a:r>
              <a:r>
                <a:rPr lang="cs-CZ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budu dělat</a:t>
              </a:r>
              <a:r>
                <a:rPr lang="cs-CZ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75030" y="4999153"/>
            <a:ext cx="5834670" cy="914400"/>
            <a:chOff x="5775030" y="4999153"/>
            <a:chExt cx="5834670" cy="9144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775030" y="4999153"/>
              <a:ext cx="5515270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661729" y="5075576"/>
              <a:ext cx="494797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cs-CZ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Prezentace </a:t>
              </a:r>
              <a:r>
                <a:rPr lang="cs-CZ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aspektu Slovanům </a:t>
              </a:r>
              <a:r>
                <a:rPr lang="cs-CZ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tymž způsobem jak Neslovanům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01640" y="3627552"/>
            <a:ext cx="4490467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1292871" y="4999153"/>
            <a:ext cx="4490467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411" y="2642953"/>
            <a:ext cx="4472927" cy="348946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Nesprávná informace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Neadekvátné cizojazyčné ekvivalenty a príklady</a:t>
            </a: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Nerespektují vychozí jazyk studenta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681881" y="442452"/>
            <a:ext cx="609333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51356" y="442451"/>
            <a:ext cx="230525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-93781" y="0"/>
            <a:ext cx="56093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0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091698" y="442450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483925" y="3384336"/>
            <a:ext cx="4834477" cy="2755208"/>
            <a:chOff x="851850" y="3025093"/>
            <a:chExt cx="5346401" cy="283536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51850" y="3025093"/>
              <a:ext cx="5293648" cy="28353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76323" y="3231548"/>
              <a:ext cx="5321928" cy="2391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000"/>
                </a:spcBef>
              </a:pPr>
              <a:r>
                <a:rPr lang="cs-CZ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1) Odvozování dok. sloves pomocí </a:t>
              </a:r>
              <a:r>
                <a:rPr lang="cs-CZ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předpon gramatických</a:t>
              </a:r>
              <a:r>
                <a:rPr lang="cs-CZ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cs-CZ" sz="20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dělat </a:t>
              </a:r>
              <a:r>
                <a:rPr lang="cs-CZ" sz="2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cs-CZ" sz="20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0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cs-CZ" sz="2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dělat </a:t>
              </a:r>
              <a:endParaRPr lang="cs-CZ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Bef>
                  <a:spcPts val="1000"/>
                </a:spcBef>
              </a:pPr>
              <a:r>
                <a:rPr lang="cs-CZ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cs-CZ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jiných, měnicích </a:t>
              </a:r>
              <a:r>
                <a:rPr lang="cs-CZ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sémantiku </a:t>
              </a:r>
              <a:r>
                <a:rPr lang="cs-CZ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bázového slovesa: </a:t>
              </a:r>
              <a:r>
                <a:rPr lang="cs-CZ" sz="20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dělat </a:t>
              </a:r>
              <a:r>
                <a:rPr lang="cs-CZ" sz="2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předělat</a:t>
              </a:r>
              <a:r>
                <a:rPr lang="cs-CZ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Bef>
                  <a:spcPts val="1000"/>
                </a:spcBef>
              </a:pPr>
              <a:r>
                <a:rPr lang="cs-CZ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2) Lišící </a:t>
              </a:r>
              <a:r>
                <a:rPr lang="cs-CZ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v kmeni: </a:t>
              </a:r>
              <a:r>
                <a:rPr lang="cs-CZ" sz="20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koupit </a:t>
              </a:r>
              <a:r>
                <a:rPr lang="cs-CZ" sz="2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kupovat</a:t>
              </a:r>
              <a:r>
                <a:rPr lang="cs-CZ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Bef>
                  <a:spcPts val="1000"/>
                </a:spcBef>
              </a:pPr>
              <a:r>
                <a:rPr lang="cs-CZ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3) </a:t>
              </a:r>
              <a:r>
                <a:rPr lang="cs-CZ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Supletivní </a:t>
              </a:r>
              <a:r>
                <a:rPr lang="cs-CZ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dvojice</a:t>
              </a:r>
              <a:r>
                <a:rPr lang="cs-CZ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cs-CZ" sz="2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vzít – brát</a:t>
              </a:r>
              <a:r>
                <a:rPr lang="cs-CZ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468589" y="2700375"/>
            <a:ext cx="480211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Nedostateční vysvětlení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formálních relací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mezi dok. a nedok.: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6100303" y="442450"/>
            <a:ext cx="5400697" cy="22563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15847" y="2835360"/>
            <a:ext cx="5262598" cy="1600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latin typeface="Arial Black" panose="020B0A04020102020204" pitchFamily="34" charset="0"/>
              </a:rPr>
              <a:t>Formální stránka výkladu aspektu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00302" y="-17873"/>
            <a:ext cx="5400697" cy="460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6105100" y="442450"/>
            <a:ext cx="1319031" cy="22563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83926" y="1282329"/>
            <a:ext cx="478677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Časté neuvedení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verbalních substantiv a adjektiv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psaný – napsaný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77241" y="3061277"/>
            <a:ext cx="119022" cy="1062427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95162" y="1143938"/>
            <a:ext cx="4351317" cy="84754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Black" panose="020B0A04020102020204" pitchFamily="34" charset="0"/>
              </a:rPr>
              <a:t>Rekomendace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7085" y="2540023"/>
            <a:ext cx="5253002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příklady užití </a:t>
            </a:r>
            <a:r>
              <a:rPr lang="cs-CZ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pokročilejší </a:t>
            </a:r>
            <a:r>
              <a:rPr lang="cs-CZ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studenty</a:t>
            </a:r>
            <a:endParaRPr lang="en-US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nižší </a:t>
            </a:r>
            <a:r>
              <a:rPr lang="cs-CZ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vyběr </a:t>
            </a:r>
            <a:r>
              <a:rPr lang="cs-CZ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</a:t>
            </a:r>
            <a:r>
              <a:rPr lang="cs-CZ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Vás);</a:t>
            </a:r>
            <a:endParaRPr lang="cs-CZ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vysvětlení </a:t>
            </a:r>
            <a:r>
              <a:rPr lang="cs-CZ" sz="2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užití </a:t>
            </a:r>
            <a:r>
              <a:rPr lang="cs-CZ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cs-CZ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položek</a:t>
            </a:r>
            <a:r>
              <a:rPr lang="cs-CZ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cs-CZ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4618" y="4711576"/>
            <a:ext cx="4697577" cy="1788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3248" y="4926647"/>
            <a:ext cx="575471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Poldauf a Šprunk (1968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31790" y="5474964"/>
            <a:ext cx="1928179" cy="9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filmování</a:t>
            </a: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(nedok.)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9681" y="5474964"/>
            <a:ext cx="2217484" cy="9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fotografování</a:t>
            </a: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(dok</a:t>
            </a:r>
            <a:r>
              <a:rPr lang="cs-CZ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99314" y="5668869"/>
            <a:ext cx="72327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VS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44572" y="1192344"/>
            <a:ext cx="145792" cy="653659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340928" y="2991639"/>
            <a:ext cx="379619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Každý den ti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budu psát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dopis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942477" y="1143938"/>
            <a:ext cx="4171538" cy="847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Arial Black" panose="020B0A04020102020204" pitchFamily="34" charset="0"/>
              </a:rPr>
              <a:t>p</a:t>
            </a:r>
            <a:r>
              <a:rPr lang="cs-CZ" sz="4000" b="1" dirty="0" smtClean="0">
                <a:latin typeface="Arial Black" panose="020B0A04020102020204" pitchFamily="34" charset="0"/>
              </a:rPr>
              <a:t>ro učebnice češtiny </a:t>
            </a:r>
            <a:r>
              <a:rPr lang="cs-CZ" sz="4000" b="1" dirty="0">
                <a:latin typeface="Arial Black" panose="020B0A04020102020204" pitchFamily="34" charset="0"/>
              </a:rPr>
              <a:t>p</a:t>
            </a:r>
            <a:r>
              <a:rPr lang="cs-CZ" sz="4000" b="1" dirty="0" smtClean="0">
                <a:latin typeface="Arial Black" panose="020B0A04020102020204" pitchFamily="34" charset="0"/>
              </a:rPr>
              <a:t>ro cizince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68565" y="3665516"/>
            <a:ext cx="4863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každý den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píše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stejný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dopis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08551" y="4659275"/>
            <a:ext cx="372857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cs-CZ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Každý 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ti </a:t>
            </a:r>
            <a:r>
              <a:rPr lang="cs-CZ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napišu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dopis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21886" y="5279548"/>
            <a:ext cx="3211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každý den –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dopis.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7426" y="2769491"/>
            <a:ext cx="844406" cy="8444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0597" y="4372775"/>
            <a:ext cx="855603" cy="8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426" y="2384214"/>
            <a:ext cx="4183074" cy="2668588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 Black" panose="020B0A04020102020204" pitchFamily="34" charset="0"/>
              </a:rPr>
              <a:t>„Jazyky jsou různé pokusy o řešení tehož problému.“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7859" y="5555734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prstClr val="black"/>
                </a:solidFill>
                <a:latin typeface="Arial Black" panose="020B0A04020102020204" pitchFamily="34" charset="0"/>
              </a:rPr>
              <a:t>Skalička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rcRect l="8699" r="9025"/>
          <a:stretch/>
        </p:blipFill>
        <p:spPr>
          <a:xfrm>
            <a:off x="6135942" y="1979496"/>
            <a:ext cx="5358608" cy="3812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9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471948" y="5440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-1" r="98291" b="159"/>
          <a:stretch/>
        </p:blipFill>
        <p:spPr bwMode="auto">
          <a:xfrm>
            <a:off x="318096" y="544053"/>
            <a:ext cx="159383" cy="65521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564x/9f/81/48/9f81489e6f2c3a18b300b8f7c73d8ba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948" y="4332796"/>
            <a:ext cx="5353050" cy="26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916" y="2724687"/>
            <a:ext cx="4677697" cy="1111045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Arial Black" panose="020B0A04020102020204" pitchFamily="34" charset="0"/>
              </a:rPr>
              <a:t>Děkuji za pozornost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6966" y="2912532"/>
            <a:ext cx="93950" cy="677335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966" y="6321019"/>
            <a:ext cx="3250762" cy="564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Strilchuk Kateryna</a:t>
            </a:r>
            <a:endParaRPr 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6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612" y="1204612"/>
            <a:ext cx="4691399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smtClean="0">
                <a:solidFill>
                  <a:srgbClr val="7E79B3"/>
                </a:solidFill>
                <a:latin typeface="Arial Black" panose="020B0A04020102020204" pitchFamily="34" charset="0"/>
              </a:rPr>
              <a:t>mluvnická rovina</a:t>
            </a:r>
            <a:endParaRPr lang="en-US" sz="3600" dirty="0">
              <a:solidFill>
                <a:srgbClr val="7E79B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1789044" y="2951303"/>
            <a:ext cx="3846351" cy="64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200" b="1" dirty="0" smtClean="0"/>
              <a:t>   pouze gramatika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cs-CZ" sz="3200" i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889396" y="1544227"/>
            <a:ext cx="4037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lexikální rovina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579711" y="2933536"/>
            <a:ext cx="4808725" cy="716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200" b="1" dirty="0" smtClean="0"/>
              <a:t>           pouze lexikum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3200" b="1" dirty="0" smtClean="0"/>
          </a:p>
        </p:txBody>
      </p:sp>
      <p:pic>
        <p:nvPicPr>
          <p:cNvPr id="2052" name="Picture 4" descr="https://i.pinimg.com/564x/8e/5b/be/8e5bbecce8381192ba16fb0c0b68a6c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18263" r="20664" b="27077"/>
          <a:stretch/>
        </p:blipFill>
        <p:spPr bwMode="auto">
          <a:xfrm>
            <a:off x="1332225" y="2814738"/>
            <a:ext cx="787009" cy="7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.pinimg.com/564x/8e/5b/be/8e5bbecce8381192ba16fb0c0b68a6c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18263" r="20664" b="27077"/>
          <a:stretch/>
        </p:blipFill>
        <p:spPr bwMode="auto">
          <a:xfrm>
            <a:off x="10184605" y="2871961"/>
            <a:ext cx="787009" cy="7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96094" y="4066113"/>
            <a:ext cx="3649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200" i="1" dirty="0">
                <a:solidFill>
                  <a:prstClr val="black"/>
                </a:solidFill>
              </a:rPr>
              <a:t>Já hledat divadlo – </a:t>
            </a:r>
          </a:p>
          <a:p>
            <a:pPr lvl="0"/>
            <a:r>
              <a:rPr lang="cs-CZ" sz="3200" i="1" dirty="0">
                <a:solidFill>
                  <a:prstClr val="black"/>
                </a:solidFill>
              </a:rPr>
              <a:t>Já hledat divadl</a:t>
            </a:r>
            <a:r>
              <a:rPr lang="cs-CZ" sz="3200" i="1" u="sng" dirty="0">
                <a:solidFill>
                  <a:srgbClr val="FF0000"/>
                </a:solidFill>
              </a:rPr>
              <a:t>ám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49994" y="4066113"/>
            <a:ext cx="5059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200" i="1" dirty="0">
                <a:solidFill>
                  <a:prstClr val="black"/>
                </a:solidFill>
              </a:rPr>
              <a:t>Pan svoboda – toho neznám</a:t>
            </a:r>
          </a:p>
          <a:p>
            <a:pPr lvl="0"/>
            <a:r>
              <a:rPr lang="cs-CZ" sz="3200" i="1" dirty="0">
                <a:solidFill>
                  <a:prstClr val="black"/>
                </a:solidFill>
              </a:rPr>
              <a:t>Prah</a:t>
            </a:r>
            <a:r>
              <a:rPr lang="cs-CZ" sz="3200" i="1" u="sng" dirty="0">
                <a:solidFill>
                  <a:srgbClr val="FF0000"/>
                </a:solidFill>
              </a:rPr>
              <a:t>a</a:t>
            </a:r>
            <a:r>
              <a:rPr lang="cs-CZ" sz="3200" i="1" dirty="0">
                <a:solidFill>
                  <a:prstClr val="black"/>
                </a:solidFill>
              </a:rPr>
              <a:t>, Prah</a:t>
            </a:r>
            <a:r>
              <a:rPr lang="cs-CZ" sz="3200" i="1" u="sng" dirty="0">
                <a:solidFill>
                  <a:srgbClr val="FF0000"/>
                </a:solidFill>
              </a:rPr>
              <a:t>u</a:t>
            </a:r>
            <a:r>
              <a:rPr lang="cs-CZ" sz="3200" i="1" dirty="0">
                <a:solidFill>
                  <a:prstClr val="black"/>
                </a:solidFill>
              </a:rPr>
              <a:t>, Praz</a:t>
            </a:r>
            <a:r>
              <a:rPr lang="cs-CZ" sz="3200" i="1" u="sng" dirty="0">
                <a:solidFill>
                  <a:srgbClr val="FF0000"/>
                </a:solidFill>
              </a:rPr>
              <a:t>e</a:t>
            </a:r>
            <a:r>
              <a:rPr lang="cs-CZ" sz="3200" i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3200" i="1" dirty="0">
                <a:solidFill>
                  <a:prstClr val="black"/>
                </a:solidFill>
              </a:rPr>
              <a:t>                       – různá města?!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38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59" y="911195"/>
            <a:ext cx="5065131" cy="114442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Klíčova role semantiky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7" b="94933" l="9947" r="89876">
                        <a14:foregroundMark x1="27531" y1="44533" x2="27531" y2="44533"/>
                        <a14:foregroundMark x1="31261" y1="36800" x2="31261" y2="36800"/>
                        <a14:foregroundMark x1="31261" y1="28533" x2="31261" y2="28533"/>
                        <a14:foregroundMark x1="36057" y1="22933" x2="36057" y2="22933"/>
                        <a14:foregroundMark x1="40142" y1="15733" x2="40142" y2="15733"/>
                        <a14:foregroundMark x1="45471" y1="13867" x2="45471" y2="13867"/>
                        <a14:foregroundMark x1="50622" y1="11733" x2="50622" y2="11733"/>
                        <a14:foregroundMark x1="55773" y1="14133" x2="55773" y2="14133"/>
                        <a14:foregroundMark x1="61456" y1="14400" x2="61456" y2="14400"/>
                        <a14:foregroundMark x1="65897" y1="22933" x2="65897" y2="22933"/>
                        <a14:foregroundMark x1="68739" y1="26400" x2="68739" y2="26400"/>
                        <a14:foregroundMark x1="70337" y1="35733" x2="70337" y2="35733"/>
                        <a14:foregroundMark x1="71581" y1="44800" x2="71581" y2="448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1359" r="22393"/>
          <a:stretch/>
        </p:blipFill>
        <p:spPr>
          <a:xfrm>
            <a:off x="1056854" y="2354394"/>
            <a:ext cx="1614591" cy="1911964"/>
          </a:xfrm>
          <a:prstGeom prst="rect">
            <a:avLst/>
          </a:prstGeom>
        </p:spPr>
      </p:pic>
      <p:pic>
        <p:nvPicPr>
          <p:cNvPr id="8194" name="Picture 2" descr="https://i.pinimg.com/564x/58/17/d7/5817d781a868f13fcc947b6a8cbc45c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3" b="970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42" y="4086537"/>
            <a:ext cx="2401965" cy="24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pinimg.com/564x/60/ac/ac/60acac3dbef7fb0ff0736ada54575a6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22" b="94727" l="0" r="100000">
                        <a14:foregroundMark x1="4883" y1="40625" x2="32031" y2="24609"/>
                        <a14:foregroundMark x1="7422" y1="75391" x2="59375" y2="77930"/>
                        <a14:foregroundMark x1="75781" y1="78906" x2="95703" y2="40039"/>
                        <a14:foregroundMark x1="69141" y1="21875" x2="65234" y2="69922"/>
                        <a14:foregroundMark x1="24023" y1="19727" x2="18164" y2="66602"/>
                        <a14:foregroundMark x1="12305" y1="16406" x2="12305" y2="16406"/>
                        <a14:foregroundMark x1="22070" y1="14063" x2="23047" y2="14063"/>
                        <a14:foregroundMark x1="36914" y1="12891" x2="37891" y2="12891"/>
                        <a14:foregroundMark x1="49414" y1="15039" x2="49414" y2="15039"/>
                        <a14:foregroundMark x1="58008" y1="14844" x2="59375" y2="14258"/>
                        <a14:foregroundMark x1="68359" y1="13867" x2="68359" y2="13867"/>
                        <a14:foregroundMark x1="79102" y1="13867" x2="80078" y2="13867"/>
                        <a14:foregroundMark x1="87695" y1="14258" x2="87695" y2="14258"/>
                        <a14:foregroundMark x1="91797" y1="17188" x2="91602" y2="43359"/>
                        <a14:foregroundMark x1="12109" y1="73242" x2="38867" y2="68359"/>
                        <a14:foregroundMark x1="50195" y1="72656" x2="47266" y2="25195"/>
                        <a14:foregroundMark x1="52344" y1="73438" x2="77930" y2="71094"/>
                        <a14:foregroundMark x1="84180" y1="73438" x2="91602" y2="74609"/>
                        <a14:foregroundMark x1="94531" y1="69922" x2="93945" y2="26758"/>
                        <a14:foregroundMark x1="8984" y1="63477" x2="9180" y2="30078"/>
                        <a14:foregroundMark x1="1172" y1="25000" x2="2148" y2="21875"/>
                        <a14:foregroundMark x1="4102" y1="21289" x2="8789" y2="20313"/>
                        <a14:foregroundMark x1="23438" y1="14063" x2="34766" y2="13867"/>
                        <a14:foregroundMark x1="34961" y1="14063" x2="35547" y2="28516"/>
                        <a14:foregroundMark x1="39648" y1="15430" x2="38281" y2="36523"/>
                        <a14:foregroundMark x1="16211" y1="25977" x2="24414" y2="25586"/>
                        <a14:foregroundMark x1="25391" y1="36523" x2="34766" y2="35156"/>
                        <a14:foregroundMark x1="26758" y1="43359" x2="43359" y2="43750"/>
                        <a14:foregroundMark x1="27930" y1="51563" x2="39258" y2="51758"/>
                        <a14:foregroundMark x1="23633" y1="60742" x2="43750" y2="60352"/>
                        <a14:foregroundMark x1="49414" y1="20117" x2="49219" y2="41797"/>
                        <a14:foregroundMark x1="56250" y1="13672" x2="75391" y2="13281"/>
                        <a14:foregroundMark x1="60352" y1="25195" x2="74805" y2="24609"/>
                        <a14:foregroundMark x1="66992" y1="32813" x2="75195" y2="33008"/>
                        <a14:foregroundMark x1="69922" y1="42383" x2="74805" y2="42969"/>
                        <a14:foregroundMark x1="62109" y1="36719" x2="62109" y2="36719"/>
                        <a14:foregroundMark x1="61914" y1="43750" x2="61914" y2="43750"/>
                        <a14:foregroundMark x1="58008" y1="51172" x2="65430" y2="51367"/>
                        <a14:foregroundMark x1="68555" y1="60742" x2="80273" y2="60742"/>
                        <a14:foregroundMark x1="76953" y1="42773" x2="83398" y2="44922"/>
                        <a14:foregroundMark x1="70508" y1="50586" x2="78125" y2="50586"/>
                        <a14:foregroundMark x1="61328" y1="34766" x2="65039" y2="33984"/>
                        <a14:foregroundMark x1="5273" y1="80859" x2="35352" y2="78516"/>
                        <a14:foregroundMark x1="42383" y1="81250" x2="48633" y2="86328"/>
                        <a14:foregroundMark x1="52539" y1="86719" x2="60547" y2="79297"/>
                        <a14:foregroundMark x1="60547" y1="81445" x2="66992" y2="82227"/>
                        <a14:foregroundMark x1="75195" y1="82422" x2="97461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99" y="2619749"/>
            <a:ext cx="1646608" cy="16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499" y="1067907"/>
            <a:ext cx="4204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 Black" panose="020B0A04020102020204" pitchFamily="34" charset="0"/>
              </a:rPr>
              <a:t>při realizace komunikačního aktu:</a:t>
            </a:r>
            <a:endParaRPr lang="en-US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53116" y="2951946"/>
            <a:ext cx="26989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stimul k verbalní reakci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6820" y="5409506"/>
            <a:ext cx="46678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preverbalní fáze </a:t>
            </a:r>
            <a:endParaRPr lang="cs-CZ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komunikační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záměr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vypovědi)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65428" y="2951946"/>
            <a:ext cx="31945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gramatikalizovaná podoba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0" name="Picture 8" descr="https://i.pinimg.com/564x/2f/24/11/2f2411c292b2525ec680f6be1ce4c1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2451" y1="53747" x2="57371" y2="55556"/>
                        <a14:foregroundMark x1="58082" y1="56848" x2="58970" y2="64341"/>
                        <a14:foregroundMark x1="58970" y1="68217" x2="85435" y2="61499"/>
                        <a14:foregroundMark x1="55240" y1="76744" x2="83659" y2="66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5458" flipH="1">
            <a:off x="1384654" y="4599077"/>
            <a:ext cx="2188489" cy="150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i.pinimg.com/564x/2f/24/11/2f2411c292b2525ec680f6be1ce4c1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2451" y1="53747" x2="57371" y2="55556"/>
                        <a14:foregroundMark x1="58082" y1="56848" x2="58970" y2="64341"/>
                        <a14:foregroundMark x1="58970" y1="68217" x2="85435" y2="61499"/>
                        <a14:foregroundMark x1="55240" y1="76744" x2="83659" y2="66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7782" flipH="1">
            <a:off x="9015368" y="4075056"/>
            <a:ext cx="2188489" cy="150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619514" y="911195"/>
            <a:ext cx="127454" cy="987709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42502" y="7104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Lexikálně-funkční gramatika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https://i.pinimg.com/564x/5b/ec/61/5bec61de4e7c92226a8842facd1f0bb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" t="-243" r="21761" b="52827"/>
          <a:stretch/>
        </p:blipFill>
        <p:spPr bwMode="auto">
          <a:xfrm>
            <a:off x="1143210" y="2127086"/>
            <a:ext cx="4583876" cy="40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433641" y="2477864"/>
            <a:ext cx="4184316" cy="1198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rgbClr val="7E79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Sémaziologická gramatika</a:t>
            </a:r>
          </a:p>
          <a:p>
            <a:pPr marL="0" indent="0" algn="ctr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orma → význam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4372" y="3812870"/>
            <a:ext cx="4364365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Kolik významu </a:t>
            </a:r>
            <a:r>
              <a:rPr lang="cs-CZ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určitou </a:t>
            </a:r>
            <a:r>
              <a:rPr lang="cs-CZ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formu?</a:t>
            </a:r>
            <a:endParaRPr lang="cs-CZ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významy?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Jaký vztah?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ttps://i.pinimg.com/564x/a2/f3/35/a2f33541c4e01eb8dc9bb506e7fd65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-171" r="6848" b="42195"/>
          <a:stretch/>
        </p:blipFill>
        <p:spPr bwMode="auto">
          <a:xfrm flipH="1">
            <a:off x="6613013" y="2127086"/>
            <a:ext cx="4512624" cy="40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6518024" y="2499949"/>
            <a:ext cx="4545402" cy="118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Onomaziologická gramatika</a:t>
            </a:r>
          </a:p>
          <a:p>
            <a:pPr marL="0" indent="0" algn="ctr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ýznam → forma</a:t>
            </a:r>
          </a:p>
          <a:p>
            <a:pPr marL="0" indent="0" algn="ctr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67692" y="372125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cs-CZ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univerzálních významů </a:t>
            </a:r>
            <a:endParaRPr lang="cs-CZ" sz="20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hloubkové struktury j.)</a:t>
            </a:r>
          </a:p>
          <a:p>
            <a:pPr lvl="0"/>
            <a:endParaRPr lang="cs-CZ" sz="20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</a:t>
            </a:r>
            <a:r>
              <a:rPr lang="cs-CZ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morfologickým realizacím</a:t>
            </a:r>
          </a:p>
          <a:p>
            <a:pPr lvl="0"/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 povrchové struktuře j.)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https://i.pinimg.com/564x/2c/58/1f/2c581fc6b4398116d0c71814f83c45d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14210" y1="36800" x2="14210" y2="36800"/>
                        <a14:backgroundMark x1="14387" y1="47600" x2="14387" y2="47600"/>
                        <a14:backgroundMark x1="14210" y1="57400" x2="14210" y2="57400"/>
                        <a14:backgroundMark x1="14210" y1="66800" x2="14210" y2="66800"/>
                        <a14:backgroundMark x1="14210" y1="78600" x2="14210" y2="7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3" t="7854" r="6793" b="9361"/>
          <a:stretch/>
        </p:blipFill>
        <p:spPr bwMode="auto">
          <a:xfrm>
            <a:off x="3477223" y="5389631"/>
            <a:ext cx="4631377" cy="394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531795" y="5902036"/>
            <a:ext cx="2888266" cy="955964"/>
          </a:xfrm>
          <a:prstGeom prst="roundRect">
            <a:avLst>
              <a:gd name="adj" fmla="val 50000"/>
            </a:avLst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 Black" panose="020B0A04020102020204" pitchFamily="34" charset="0"/>
              </a:rPr>
              <a:t>s</a:t>
            </a:r>
            <a:r>
              <a:rPr lang="cs-CZ" sz="2800" dirty="0" smtClean="0">
                <a:latin typeface="Arial Black" panose="020B0A04020102020204" pitchFamily="34" charset="0"/>
              </a:rPr>
              <a:t>lovesný vid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3479" y="1062866"/>
            <a:ext cx="125938" cy="551529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9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502" y="12623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Výklad vidu pro jinojazyčné mluvčí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6549" y="3041335"/>
            <a:ext cx="1025588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800" dirty="0" smtClean="0">
                <a:solidFill>
                  <a:prstClr val="black"/>
                </a:solidFill>
              </a:rPr>
              <a:t>„</a:t>
            </a:r>
            <a:r>
              <a:rPr lang="cs-CZ" sz="2800" b="1" dirty="0" smtClean="0">
                <a:solidFill>
                  <a:prstClr val="black"/>
                </a:solidFill>
              </a:rPr>
              <a:t>mnohost</a:t>
            </a:r>
            <a:r>
              <a:rPr lang="cs-CZ" sz="2800" dirty="0">
                <a:solidFill>
                  <a:prstClr val="black"/>
                </a:solidFill>
              </a:rPr>
              <a:t>“ děje (</a:t>
            </a:r>
            <a:r>
              <a:rPr lang="cs-CZ" sz="2800" b="1" dirty="0">
                <a:solidFill>
                  <a:prstClr val="black"/>
                </a:solidFill>
              </a:rPr>
              <a:t>nedok</a:t>
            </a:r>
            <a:r>
              <a:rPr lang="cs-CZ" sz="2800" dirty="0" smtClean="0">
                <a:solidFill>
                  <a:prstClr val="black"/>
                </a:solidFill>
              </a:rPr>
              <a:t>.)                           „</a:t>
            </a:r>
            <a:r>
              <a:rPr lang="cs-CZ" sz="2800" b="1" dirty="0">
                <a:solidFill>
                  <a:prstClr val="black"/>
                </a:solidFill>
              </a:rPr>
              <a:t>jednost</a:t>
            </a:r>
            <a:r>
              <a:rPr lang="cs-CZ" sz="2800" dirty="0">
                <a:solidFill>
                  <a:prstClr val="black"/>
                </a:solidFill>
              </a:rPr>
              <a:t>“ děje (</a:t>
            </a:r>
            <a:r>
              <a:rPr lang="cs-CZ" sz="2800" b="1" dirty="0">
                <a:solidFill>
                  <a:prstClr val="black"/>
                </a:solidFill>
              </a:rPr>
              <a:t>dok</a:t>
            </a:r>
            <a:r>
              <a:rPr lang="cs-CZ" sz="2800" dirty="0">
                <a:solidFill>
                  <a:prstClr val="black"/>
                </a:solidFill>
              </a:rPr>
              <a:t>.)</a:t>
            </a:r>
          </a:p>
        </p:txBody>
      </p:sp>
      <p:pic>
        <p:nvPicPr>
          <p:cNvPr id="13" name="Picture 4" descr="https://i.pinimg.com/564x/8e/5b/be/8e5bbecce8381192ba16fb0c0b68a6c9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18263" r="20664" b="27077"/>
          <a:stretch/>
        </p:blipFill>
        <p:spPr bwMode="auto">
          <a:xfrm>
            <a:off x="5786001" y="2957241"/>
            <a:ext cx="628601" cy="6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pinimg.com/564x/34/14/61/341461743bb7c4f40fe9daaad246ae3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5" y="4519860"/>
            <a:ext cx="825871" cy="82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47154" y="4769311"/>
            <a:ext cx="4353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den </a:t>
            </a:r>
            <a:r>
              <a:rPr lang="cs-CZ" sz="24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koupím </a:t>
            </a:r>
            <a:r>
              <a:rPr lang="cs-CZ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noviny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obraz </a:t>
            </a:r>
            <a:r>
              <a:rPr lang="cs-CZ" sz="24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maloval</a:t>
            </a:r>
            <a:r>
              <a:rPr lang="cs-CZ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Vinci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14602" y="4769311"/>
            <a:ext cx="5079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završený děj může opakovat.</a:t>
            </a:r>
          </a:p>
          <a:p>
            <a:pPr lvl="0"/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výsledek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zřejmý → rezultát v nedok.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3782" y="2826327"/>
            <a:ext cx="9654639" cy="85113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25922" y="5199855"/>
            <a:ext cx="63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anose="020B0A04020102020204" pitchFamily="34" charset="0"/>
              </a:rPr>
              <a:t>B1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39442" y="1578482"/>
            <a:ext cx="125938" cy="551529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9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685" y="892093"/>
            <a:ext cx="10515600" cy="803161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Slovesný vid – koncepty výkladu</a:t>
            </a:r>
            <a:endParaRPr lang="en-US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14400" y="2024564"/>
            <a:ext cx="4797398" cy="1788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2850" y="2239635"/>
            <a:ext cx="575471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Poldauf a Šprunk (1968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034" y="2787952"/>
            <a:ext cx="2268319" cy="9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filmování</a:t>
            </a: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(nedok.)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07566" y="2024562"/>
            <a:ext cx="4899159" cy="1788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0423" y="2787952"/>
            <a:ext cx="2217484" cy="9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fotografování</a:t>
            </a: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(dok</a:t>
            </a:r>
            <a:r>
              <a:rPr lang="cs-CZ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5484" y="2987825"/>
            <a:ext cx="72327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VS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7365" y="4368655"/>
            <a:ext cx="4814431" cy="199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05212" y="5108310"/>
            <a:ext cx="2162543" cy="1085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pevné látky </a:t>
            </a:r>
            <a:r>
              <a:rPr lang="cs-CZ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kámen</a:t>
            </a:r>
            <a:r>
              <a:rPr lang="cs-CZ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dok)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79131" y="5113287"/>
            <a:ext cx="2269300" cy="108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amorfní látky </a:t>
            </a:r>
            <a:r>
              <a:rPr lang="cs-CZ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cs-CZ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nedok.)</a:t>
            </a:r>
            <a:endParaRPr lang="cs-CZ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99974" y="5390704"/>
            <a:ext cx="72327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51533" y="4675391"/>
            <a:ext cx="232627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Jandová (2008)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6699" y="2195982"/>
            <a:ext cx="47200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Zimmerman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94553" y="4368655"/>
            <a:ext cx="4814431" cy="199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78302" y="4750015"/>
            <a:ext cx="4828423" cy="59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Kořánová</a:t>
            </a: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cs-CZ" sz="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37335" y="5223707"/>
            <a:ext cx="47621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vidová kolokace </a:t>
            </a:r>
            <a:r>
              <a:rPr lang="cs-CZ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korpusovém materiálu </a:t>
            </a: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signální slova </a:t>
            </a:r>
            <a:r>
              <a:rPr lang="cs-CZ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konkretní vid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42933" y="2760153"/>
            <a:ext cx="4899160" cy="82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Signální gramatika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(bez společného j.)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vizuální </a:t>
            </a: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prostředky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signální slova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892945" y="952219"/>
            <a:ext cx="125938" cy="551529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6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s://i.pinimg.com/564x/9f/81/48/9f81489e6f2c3a18b300b8f7c73d8ba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71" y="4240007"/>
            <a:ext cx="5353050" cy="26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-1" r="98291" b="159"/>
          <a:stretch/>
        </p:blipFill>
        <p:spPr bwMode="auto">
          <a:xfrm flipH="1">
            <a:off x="11714521" y="442453"/>
            <a:ext cx="159383" cy="65521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637466" y="2597133"/>
            <a:ext cx="5036575" cy="1413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 Black" panose="020B0A04020102020204" pitchFamily="34" charset="0"/>
              </a:rPr>
              <a:t>Lingvodidaktická prezentace slovesného vidu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92428" y="2597133"/>
            <a:ext cx="104559" cy="1413281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475225" y="1789471"/>
            <a:ext cx="4795684" cy="458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Milan Hrdlička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8370623" y="6205927"/>
            <a:ext cx="3250762" cy="56455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Strilchuk Kateryna</a:t>
            </a:r>
            <a:endParaRPr 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68226" y="555959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5653" y="1336443"/>
            <a:ext cx="5066734" cy="13255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 Black" panose="020B0A04020102020204" pitchFamily="34" charset="0"/>
              </a:rPr>
              <a:t>Nejobtižnější a nejproblematičtější 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63374" y="1336443"/>
            <a:ext cx="5117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Slovesný vid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9019" y="3062050"/>
            <a:ext cx="507218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Mimořadně </a:t>
            </a: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kompikovaná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povaha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Značný </a:t>
            </a: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Bohatá </a:t>
            </a: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členitost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Specifičnost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(neexistuje v Neslovanských j.)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5576" y="3154554"/>
            <a:ext cx="5204177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vidu </a:t>
            </a: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č. gramatikách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 vidu v učebních materiálech č. </a:t>
            </a: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cizince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Demonizace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Tomu se nenaučíte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60685" y="1505369"/>
            <a:ext cx="127454" cy="987709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i.pinimg.com/564x/ea/85/d1/ea85d137232bdc05f2f5fb9d31bf49c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17647" r="16905" b="22005"/>
          <a:stretch/>
        </p:blipFill>
        <p:spPr bwMode="auto">
          <a:xfrm rot="21031698">
            <a:off x="9365327" y="5109211"/>
            <a:ext cx="1628964" cy="14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2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948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442453"/>
            <a:ext cx="5624052" cy="6415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502" y="1134225"/>
            <a:ext cx="10515600" cy="929286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Učebnice č.j. pro cizince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42451"/>
            <a:ext cx="1300843" cy="64155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795156" y="442452"/>
            <a:ext cx="1300843" cy="641554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>
            <a:off x="476250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b/6b/d4/6b6bd484ee91c51a8827ff75b8db57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97550" b="159"/>
          <a:stretch/>
        </p:blipFill>
        <p:spPr bwMode="auto">
          <a:xfrm flipH="1">
            <a:off x="11494551" y="442451"/>
            <a:ext cx="230299" cy="6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0428" y="2644821"/>
            <a:ext cx="4691098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vidu –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 brzo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nevhodná simplifikace</a:t>
            </a:r>
            <a:endParaRPr lang="cs-CZ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mylně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ztotožnění nedokonavosti s násobenosti a dokonavosti s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nenásobnenosti</a:t>
            </a:r>
            <a:endParaRPr lang="cs-CZ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45409" y="2644821"/>
            <a:ext cx="4725233" cy="293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povrchní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poučení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naležité specifikace a exemplifikace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Jednostranné poučení o užití nedok. v prézentu: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4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nedok. = děj aktuální </a:t>
            </a:r>
            <a:endParaRPr lang="cs-CZ" sz="2400" b="1" i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takhle děj neaktuální?)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s://i.pinimg.com/564x/d0/40/6a/d0406a64caaefd8b654558ff5c4708a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291" y1="27788" x2="24291" y2="27788"/>
                        <a14:backgroundMark x1="41489" y1="23363" x2="41489" y2="23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29" b="12381"/>
          <a:stretch/>
        </p:blipFill>
        <p:spPr bwMode="auto">
          <a:xfrm>
            <a:off x="2134741" y="4686300"/>
            <a:ext cx="28416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55860" y="1236218"/>
            <a:ext cx="125938" cy="551529"/>
          </a:xfrm>
          <a:prstGeom prst="rect">
            <a:avLst/>
          </a:prstGeom>
          <a:solidFill>
            <a:srgbClr val="7E7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519</Words>
  <Application>Microsoft Office PowerPoint</Application>
  <PresentationFormat>Широкоэкранный</PresentationFormat>
  <Paragraphs>109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Тема Office</vt:lpstr>
      <vt:lpstr>Sémantika a výklad slovesného vidu</vt:lpstr>
      <vt:lpstr> mluvnická rovina</vt:lpstr>
      <vt:lpstr>Klíčova role semantiky</vt:lpstr>
      <vt:lpstr>Lexikálně-funkční gramatika</vt:lpstr>
      <vt:lpstr>Výklad vidu pro jinojazyčné mluvčí</vt:lpstr>
      <vt:lpstr>Slovesný vid – koncepty výkladu</vt:lpstr>
      <vt:lpstr>Презентация PowerPoint</vt:lpstr>
      <vt:lpstr>Nejobtižnější a nejproblematičtější ?</vt:lpstr>
      <vt:lpstr>Učebnice č.j. pro cizince </vt:lpstr>
      <vt:lpstr>Презентация PowerPoint</vt:lpstr>
      <vt:lpstr>Презентация PowerPoint</vt:lpstr>
      <vt:lpstr>Rekomendace</vt:lpstr>
      <vt:lpstr>„Jazyky jsou různé pokusy o řešení tehož problému.“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Milan Hrdlička  Sémantika a výklad slovesného vidu. Lingvodidaktocká prezentace slovesného vidu</dc:title>
  <dc:creator>KATERINA</dc:creator>
  <cp:lastModifiedBy>KATERINA</cp:lastModifiedBy>
  <cp:revision>31</cp:revision>
  <dcterms:created xsi:type="dcterms:W3CDTF">2023-12-10T11:16:22Z</dcterms:created>
  <dcterms:modified xsi:type="dcterms:W3CDTF">2023-12-10T19:10:57Z</dcterms:modified>
</cp:coreProperties>
</file>