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223923-E152-498E-B409-EA7FB274A5CF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111ADA5-C92C-482E-AD68-F57F661B1574}">
      <dgm:prSet/>
      <dgm:spPr/>
      <dgm:t>
        <a:bodyPr/>
        <a:lstStyle/>
        <a:p>
          <a:r>
            <a:rPr lang="cs-CZ" dirty="0"/>
            <a:t>Respondent 1 – Žena, středoškolské vzdělání,  1 dítě (13 let)</a:t>
          </a:r>
          <a:endParaRPr lang="en-US" dirty="0"/>
        </a:p>
      </dgm:t>
    </dgm:pt>
    <dgm:pt modelId="{56DC04E7-9831-4472-A246-8E473F8C7BFD}" type="parTrans" cxnId="{7744E354-0AD3-444F-9FB0-53885F18C1CB}">
      <dgm:prSet/>
      <dgm:spPr/>
      <dgm:t>
        <a:bodyPr/>
        <a:lstStyle/>
        <a:p>
          <a:endParaRPr lang="en-US"/>
        </a:p>
      </dgm:t>
    </dgm:pt>
    <dgm:pt modelId="{04CDBB65-3011-4E09-BE1B-A486D28E1A01}" type="sibTrans" cxnId="{7744E354-0AD3-444F-9FB0-53885F18C1CB}">
      <dgm:prSet/>
      <dgm:spPr/>
      <dgm:t>
        <a:bodyPr/>
        <a:lstStyle/>
        <a:p>
          <a:endParaRPr lang="en-US"/>
        </a:p>
      </dgm:t>
    </dgm:pt>
    <dgm:pt modelId="{336493AB-15A0-4340-975B-EEB15A466546}">
      <dgm:prSet/>
      <dgm:spPr/>
      <dgm:t>
        <a:bodyPr/>
        <a:lstStyle/>
        <a:p>
          <a:r>
            <a:rPr lang="cs-CZ" dirty="0"/>
            <a:t>Respondent 2 – Žena , vysokoškolské vzdělání,  2 děti (15 a 22 let)</a:t>
          </a:r>
          <a:endParaRPr lang="en-US" dirty="0"/>
        </a:p>
      </dgm:t>
    </dgm:pt>
    <dgm:pt modelId="{FD9BF21D-9D24-436F-988C-A4D47A002933}" type="parTrans" cxnId="{6A8389AE-9891-46FD-A7A0-8B037AF32F7B}">
      <dgm:prSet/>
      <dgm:spPr/>
      <dgm:t>
        <a:bodyPr/>
        <a:lstStyle/>
        <a:p>
          <a:endParaRPr lang="en-US"/>
        </a:p>
      </dgm:t>
    </dgm:pt>
    <dgm:pt modelId="{76AC979D-6CD9-4CF1-B585-436006009328}" type="sibTrans" cxnId="{6A8389AE-9891-46FD-A7A0-8B037AF32F7B}">
      <dgm:prSet/>
      <dgm:spPr/>
      <dgm:t>
        <a:bodyPr/>
        <a:lstStyle/>
        <a:p>
          <a:endParaRPr lang="en-US"/>
        </a:p>
      </dgm:t>
    </dgm:pt>
    <dgm:pt modelId="{F5850D43-E482-433D-B7CF-95D1DDF1EEB0}" type="pres">
      <dgm:prSet presAssocID="{F0223923-E152-498E-B409-EA7FB274A5CF}" presName="linear" presStyleCnt="0">
        <dgm:presLayoutVars>
          <dgm:animLvl val="lvl"/>
          <dgm:resizeHandles val="exact"/>
        </dgm:presLayoutVars>
      </dgm:prSet>
      <dgm:spPr/>
    </dgm:pt>
    <dgm:pt modelId="{56FBB411-FDAE-4004-AAD7-0B656C3AFDBA}" type="pres">
      <dgm:prSet presAssocID="{3111ADA5-C92C-482E-AD68-F57F661B157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E1B093-566F-4967-B78F-CF26CC4A31C5}" type="pres">
      <dgm:prSet presAssocID="{04CDBB65-3011-4E09-BE1B-A486D28E1A01}" presName="spacer" presStyleCnt="0"/>
      <dgm:spPr/>
    </dgm:pt>
    <dgm:pt modelId="{9C154E77-4CAA-4181-B155-DDF36C162152}" type="pres">
      <dgm:prSet presAssocID="{336493AB-15A0-4340-975B-EEB15A46654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0CF8209-7402-4860-931E-25067D4573B6}" type="presOf" srcId="{F0223923-E152-498E-B409-EA7FB274A5CF}" destId="{F5850D43-E482-433D-B7CF-95D1DDF1EEB0}" srcOrd="0" destOrd="0" presId="urn:microsoft.com/office/officeart/2005/8/layout/vList2"/>
    <dgm:cxn modelId="{7744E354-0AD3-444F-9FB0-53885F18C1CB}" srcId="{F0223923-E152-498E-B409-EA7FB274A5CF}" destId="{3111ADA5-C92C-482E-AD68-F57F661B1574}" srcOrd="0" destOrd="0" parTransId="{56DC04E7-9831-4472-A246-8E473F8C7BFD}" sibTransId="{04CDBB65-3011-4E09-BE1B-A486D28E1A01}"/>
    <dgm:cxn modelId="{6A8389AE-9891-46FD-A7A0-8B037AF32F7B}" srcId="{F0223923-E152-498E-B409-EA7FB274A5CF}" destId="{336493AB-15A0-4340-975B-EEB15A466546}" srcOrd="1" destOrd="0" parTransId="{FD9BF21D-9D24-436F-988C-A4D47A002933}" sibTransId="{76AC979D-6CD9-4CF1-B585-436006009328}"/>
    <dgm:cxn modelId="{59AC0ED0-2E15-4B5F-BB73-B807A40FC10B}" type="presOf" srcId="{336493AB-15A0-4340-975B-EEB15A466546}" destId="{9C154E77-4CAA-4181-B155-DDF36C162152}" srcOrd="0" destOrd="0" presId="urn:microsoft.com/office/officeart/2005/8/layout/vList2"/>
    <dgm:cxn modelId="{7C626EF1-087E-4370-81D9-3AEDF40B084A}" type="presOf" srcId="{3111ADA5-C92C-482E-AD68-F57F661B1574}" destId="{56FBB411-FDAE-4004-AAD7-0B656C3AFDBA}" srcOrd="0" destOrd="0" presId="urn:microsoft.com/office/officeart/2005/8/layout/vList2"/>
    <dgm:cxn modelId="{587DE5D1-079F-4204-A08F-29A011258A85}" type="presParOf" srcId="{F5850D43-E482-433D-B7CF-95D1DDF1EEB0}" destId="{56FBB411-FDAE-4004-AAD7-0B656C3AFDBA}" srcOrd="0" destOrd="0" presId="urn:microsoft.com/office/officeart/2005/8/layout/vList2"/>
    <dgm:cxn modelId="{16038992-B9B2-42A6-8CE4-C33E3809811A}" type="presParOf" srcId="{F5850D43-E482-433D-B7CF-95D1DDF1EEB0}" destId="{C1E1B093-566F-4967-B78F-CF26CC4A31C5}" srcOrd="1" destOrd="0" presId="urn:microsoft.com/office/officeart/2005/8/layout/vList2"/>
    <dgm:cxn modelId="{1007D31C-AC66-4F9C-B2EE-619831F2E6E9}" type="presParOf" srcId="{F5850D43-E482-433D-B7CF-95D1DDF1EEB0}" destId="{9C154E77-4CAA-4181-B155-DDF36C16215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BB411-FDAE-4004-AAD7-0B656C3AFDBA}">
      <dsp:nvSpPr>
        <dsp:cNvPr id="0" name=""/>
        <dsp:cNvSpPr/>
      </dsp:nvSpPr>
      <dsp:spPr>
        <a:xfrm>
          <a:off x="0" y="97989"/>
          <a:ext cx="6832212" cy="24710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Respondent 1 – Žena, středoškolské vzdělání,  1 dítě (13 let)</a:t>
          </a:r>
          <a:endParaRPr lang="en-US" sz="4400" kern="1200" dirty="0"/>
        </a:p>
      </dsp:txBody>
      <dsp:txXfrm>
        <a:off x="120626" y="218615"/>
        <a:ext cx="6590960" cy="2229788"/>
      </dsp:txXfrm>
    </dsp:sp>
    <dsp:sp modelId="{9C154E77-4CAA-4181-B155-DDF36C162152}">
      <dsp:nvSpPr>
        <dsp:cNvPr id="0" name=""/>
        <dsp:cNvSpPr/>
      </dsp:nvSpPr>
      <dsp:spPr>
        <a:xfrm>
          <a:off x="0" y="2695749"/>
          <a:ext cx="6832212" cy="24710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Respondent 2 – Žena , vysokoškolské vzdělání,  2 děti (15 a 22 let)</a:t>
          </a:r>
          <a:endParaRPr lang="en-US" sz="4400" kern="1200" dirty="0"/>
        </a:p>
      </dsp:txBody>
      <dsp:txXfrm>
        <a:off x="120626" y="2816375"/>
        <a:ext cx="6590960" cy="2229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76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03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7455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49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9499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32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36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1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7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6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8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49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03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87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75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13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28D46-B604-4251-9E2C-1D97D21EF2F4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0DE30B-5781-4BA0-B4F6-039054C1E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19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62A27-7E99-41E0-8BBB-AA8376ACB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8238" y="390526"/>
            <a:ext cx="8915399" cy="4120156"/>
          </a:xfrm>
        </p:spPr>
        <p:txBody>
          <a:bodyPr>
            <a:normAutofit/>
          </a:bodyPr>
          <a:lstStyle/>
          <a:p>
            <a:r>
              <a:rPr lang="cs-CZ" dirty="0"/>
              <a:t>Prezentace pilotních rozhovorů – postoje rodičů k očkování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F8FA93-CF99-4D1F-A617-622710DA9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90064" y="5691779"/>
            <a:ext cx="2411412" cy="861421"/>
          </a:xfrm>
        </p:spPr>
        <p:txBody>
          <a:bodyPr/>
          <a:lstStyle/>
          <a:p>
            <a:r>
              <a:rPr lang="cs-CZ" dirty="0"/>
              <a:t>Martinková Martina </a:t>
            </a:r>
          </a:p>
        </p:txBody>
      </p:sp>
    </p:spTree>
    <p:extLst>
      <p:ext uri="{BB962C8B-B14F-4D97-AF65-F5344CB8AC3E}">
        <p14:creationId xmlns:p14="http://schemas.microsoft.com/office/powerpoint/2010/main" val="1309163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260C4-B9D9-4D04-B6AE-02287D53E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 důvěra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FACABF-FED3-477E-8C12-0A0103771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0169" y="1905000"/>
            <a:ext cx="3992732" cy="576262"/>
          </a:xfrm>
        </p:spPr>
        <p:txBody>
          <a:bodyPr/>
          <a:lstStyle/>
          <a:p>
            <a:r>
              <a:rPr lang="cs-CZ" b="1" dirty="0"/>
              <a:t>Respondent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6B2339-0615-4490-AF71-D37FCB8B5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6140" y="2548966"/>
            <a:ext cx="5635965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 Každý věří něčemu jinému“</a:t>
            </a:r>
          </a:p>
          <a:p>
            <a:r>
              <a:rPr lang="cs-CZ" sz="2000" dirty="0"/>
              <a:t>„Nevěřím,“</a:t>
            </a:r>
          </a:p>
          <a:p>
            <a:r>
              <a:rPr lang="cs-CZ" sz="2000" dirty="0"/>
              <a:t>„</a:t>
            </a:r>
            <a:r>
              <a:rPr lang="pl-PL" sz="2000" dirty="0"/>
              <a:t>Potom bych tomu věřila, ale ne jak tady, já nevím kde.”</a:t>
            </a:r>
            <a:endParaRPr lang="cs-CZ" sz="20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77E31AE-BC4C-4A1C-B1DB-CDE7430F4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5656" y="1774166"/>
            <a:ext cx="3999001" cy="576262"/>
          </a:xfrm>
        </p:spPr>
        <p:txBody>
          <a:bodyPr/>
          <a:lstStyle/>
          <a:p>
            <a:r>
              <a:rPr lang="cs-CZ" b="1" dirty="0"/>
              <a:t>Respondent 2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15FAF6-9694-4974-8312-FC911D504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678" y="2545738"/>
            <a:ext cx="5095953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„Myslím, že těm moderním vakcínám jako věřím.“</a:t>
            </a:r>
          </a:p>
          <a:p>
            <a:r>
              <a:rPr lang="cs-CZ" sz="2000" dirty="0"/>
              <a:t>„ Sputniku nevěřím, ale věřím těm, co jsou v Evropské unii jako certifikovaný a používaný.“</a:t>
            </a:r>
          </a:p>
        </p:txBody>
      </p:sp>
    </p:spTree>
    <p:extLst>
      <p:ext uri="{BB962C8B-B14F-4D97-AF65-F5344CB8AC3E}">
        <p14:creationId xmlns:p14="http://schemas.microsoft.com/office/powerpoint/2010/main" val="318773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5161A6-5E01-421F-9C93-430D9AC7C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 okolnosti k ne/očkování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E23607-CE20-4174-9477-8C4A18932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9058" y="1903632"/>
            <a:ext cx="3992732" cy="576262"/>
          </a:xfrm>
        </p:spPr>
        <p:txBody>
          <a:bodyPr/>
          <a:lstStyle/>
          <a:p>
            <a:r>
              <a:rPr lang="cs-CZ" b="1" dirty="0"/>
              <a:t>Respondent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45DFD5-CFE2-47A3-8D58-6605E1CDA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8296" y="2548966"/>
            <a:ext cx="4703810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</a:t>
            </a:r>
            <a:r>
              <a:rPr lang="pl-PL" sz="2000" dirty="0"/>
              <a:t>ale donutil mě ten stát”</a:t>
            </a:r>
          </a:p>
          <a:p>
            <a:r>
              <a:rPr lang="pl-PL" sz="2000" dirty="0"/>
              <a:t>„pak třeba nebude moct na ty tréninky.”</a:t>
            </a:r>
          </a:p>
          <a:p>
            <a:r>
              <a:rPr lang="pl-PL" sz="2000" dirty="0"/>
              <a:t>„Jestli nás i tady dožene systém,”</a:t>
            </a:r>
            <a:endParaRPr lang="cs-CZ" sz="20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DF91AF-C049-40BE-BAA3-C75120AC9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8767" y="1878905"/>
            <a:ext cx="3999001" cy="576262"/>
          </a:xfrm>
        </p:spPr>
        <p:txBody>
          <a:bodyPr/>
          <a:lstStyle/>
          <a:p>
            <a:r>
              <a:rPr lang="cs-CZ" b="1" dirty="0"/>
              <a:t>Respondent 2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6DCDE6-6DBC-4881-85B8-B73D32871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41347" y="2545738"/>
            <a:ext cx="4703810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„aby mohli žít </a:t>
            </a:r>
            <a:r>
              <a:rPr lang="cs-CZ" sz="2000" dirty="0" err="1"/>
              <a:t>takovej</a:t>
            </a:r>
            <a:r>
              <a:rPr lang="cs-CZ" sz="2000" dirty="0"/>
              <a:t> normálnější život.“</a:t>
            </a:r>
          </a:p>
        </p:txBody>
      </p:sp>
    </p:spTree>
    <p:extLst>
      <p:ext uri="{BB962C8B-B14F-4D97-AF65-F5344CB8AC3E}">
        <p14:creationId xmlns:p14="http://schemas.microsoft.com/office/powerpoint/2010/main" val="4277465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59254-70BC-48F4-A557-E9C2DFF9A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 vnímání zdravotního stavu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5F9CC0-C284-46E7-B6E4-81DCA0EAE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7476" y="1812905"/>
            <a:ext cx="3992732" cy="576262"/>
          </a:xfrm>
        </p:spPr>
        <p:txBody>
          <a:bodyPr/>
          <a:lstStyle/>
          <a:p>
            <a:r>
              <a:rPr lang="cs-CZ" b="1" dirty="0"/>
              <a:t>Respondent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7E0141-F075-4F13-BD97-57C0934A9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97476" y="2548966"/>
            <a:ext cx="4934629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„Já jsem nikdy nebyla </a:t>
            </a:r>
            <a:r>
              <a:rPr lang="cs-CZ" sz="2000" dirty="0" err="1"/>
              <a:t>chřipkovej</a:t>
            </a:r>
            <a:r>
              <a:rPr lang="cs-CZ" sz="2000" dirty="0"/>
              <a:t> typ, že bych měla chřipky nebo angíny.“</a:t>
            </a:r>
          </a:p>
          <a:p>
            <a:r>
              <a:rPr lang="cs-CZ" sz="2000" dirty="0"/>
              <a:t>„Jsem ve věku ve čtyřiceti letech, kdy jsem relativně zdravá.“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964688-D7B3-4953-8CF8-5CB3429DC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7909" y="1855254"/>
            <a:ext cx="3999001" cy="576262"/>
          </a:xfrm>
        </p:spPr>
        <p:txBody>
          <a:bodyPr/>
          <a:lstStyle/>
          <a:p>
            <a:r>
              <a:rPr lang="cs-CZ" b="1" dirty="0"/>
              <a:t>Respondent 2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F63AAF8-0C5B-4FB8-99CD-258630AE8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4784" y="2545738"/>
            <a:ext cx="4740847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„přece jenom jsem starší, tak jsem už trochu riziková skupina.“</a:t>
            </a:r>
          </a:p>
          <a:p>
            <a:r>
              <a:rPr lang="cs-CZ" sz="2000" dirty="0"/>
              <a:t> „Za prvé mám určitý i jiný zdravotní problémy“</a:t>
            </a:r>
          </a:p>
        </p:txBody>
      </p:sp>
    </p:spTree>
    <p:extLst>
      <p:ext uri="{BB962C8B-B14F-4D97-AF65-F5344CB8AC3E}">
        <p14:creationId xmlns:p14="http://schemas.microsoft.com/office/powerpoint/2010/main" val="1179438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03413-0654-4A8D-A32A-D1E6E35DC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 imunita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DE5F40-9E09-4ADF-B5B2-83F4D37D3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800" y="1805978"/>
            <a:ext cx="3992732" cy="576262"/>
          </a:xfrm>
        </p:spPr>
        <p:txBody>
          <a:bodyPr/>
          <a:lstStyle/>
          <a:p>
            <a:r>
              <a:rPr lang="cs-CZ" b="1" dirty="0"/>
              <a:t>Respondent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D71D68-C784-4C2E-B0EE-DF8792EF9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28800" y="2548966"/>
            <a:ext cx="5103305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„takže imunitu mám“</a:t>
            </a:r>
          </a:p>
          <a:p>
            <a:r>
              <a:rPr lang="cs-CZ" sz="2000" dirty="0"/>
              <a:t>„tak mám imunitu dobrou“</a:t>
            </a:r>
          </a:p>
          <a:p>
            <a:r>
              <a:rPr lang="cs-CZ" sz="2000" dirty="0"/>
              <a:t>„že hlavně je to imunita, jako každý máme jinou imunitu „</a:t>
            </a:r>
          </a:p>
          <a:p>
            <a:r>
              <a:rPr lang="cs-CZ" sz="2000" dirty="0"/>
              <a:t>„</a:t>
            </a:r>
            <a:r>
              <a:rPr lang="pl-PL" sz="2000" dirty="0"/>
              <a:t>díky tomu jí ta imunita spadla”</a:t>
            </a:r>
            <a:endParaRPr lang="cs-CZ" sz="20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681D9E5-7F2C-4007-A2A7-1FD1F6605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6957" y="1885878"/>
            <a:ext cx="3999001" cy="576262"/>
          </a:xfrm>
        </p:spPr>
        <p:txBody>
          <a:bodyPr/>
          <a:lstStyle/>
          <a:p>
            <a:r>
              <a:rPr lang="cs-CZ" b="1" dirty="0"/>
              <a:t>Respondent 2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C9A49C4-5923-4FC5-BD7C-AFA6ED203AD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„a získá nějakou tu imunitu, že je to nějaká výhoda“</a:t>
            </a:r>
          </a:p>
        </p:txBody>
      </p:sp>
    </p:spTree>
    <p:extLst>
      <p:ext uri="{BB962C8B-B14F-4D97-AF65-F5344CB8AC3E}">
        <p14:creationId xmlns:p14="http://schemas.microsoft.com/office/powerpoint/2010/main" val="3033026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87760-29FE-4688-9818-0972733FB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369" y="624110"/>
            <a:ext cx="9862243" cy="1280890"/>
          </a:xfrm>
        </p:spPr>
        <p:txBody>
          <a:bodyPr/>
          <a:lstStyle/>
          <a:p>
            <a:r>
              <a:rPr lang="cs-CZ" dirty="0"/>
              <a:t>Kódy vyskytující se pouze u respondenta 1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A15E3B5-BB03-4B39-8613-107579307E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617" t="53828" r="31309" b="35607"/>
          <a:stretch/>
        </p:blipFill>
        <p:spPr>
          <a:xfrm>
            <a:off x="1215537" y="2305050"/>
            <a:ext cx="10185889" cy="1600200"/>
          </a:xfrm>
        </p:spPr>
      </p:pic>
    </p:spTree>
    <p:extLst>
      <p:ext uri="{BB962C8B-B14F-4D97-AF65-F5344CB8AC3E}">
        <p14:creationId xmlns:p14="http://schemas.microsoft.com/office/powerpoint/2010/main" val="3655482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B86B14-1078-44EF-971A-0BCDD584B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0068" y="1175706"/>
            <a:ext cx="3992732" cy="576262"/>
          </a:xfrm>
        </p:spPr>
        <p:txBody>
          <a:bodyPr/>
          <a:lstStyle/>
          <a:p>
            <a:r>
              <a:rPr lang="cs-CZ" b="1" dirty="0"/>
              <a:t>Domněnky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B08A2F-7C4F-4B84-B511-166A2FB5B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7263" y="1751969"/>
            <a:ext cx="5709856" cy="4364745"/>
          </a:xfrm>
        </p:spPr>
        <p:txBody>
          <a:bodyPr>
            <a:normAutofit/>
          </a:bodyPr>
          <a:lstStyle/>
          <a:p>
            <a:r>
              <a:rPr lang="cs-CZ" sz="1900" dirty="0"/>
              <a:t>„Když vidíte to očkovací centrum, tak tam jste jak na běžícím páse. Normálně tam </a:t>
            </a:r>
            <a:r>
              <a:rPr lang="cs-CZ" sz="1900" dirty="0" err="1"/>
              <a:t>píchaj</a:t>
            </a:r>
            <a:r>
              <a:rPr lang="cs-CZ" sz="1900" dirty="0"/>
              <a:t> </a:t>
            </a:r>
            <a:r>
              <a:rPr lang="cs-CZ" sz="1900" dirty="0" err="1"/>
              <a:t>každýmu</a:t>
            </a:r>
            <a:r>
              <a:rPr lang="cs-CZ" sz="1900" dirty="0"/>
              <a:t> to samý bez ohledu, co tomu člověku je. Což mi přijde opravdu divný.“</a:t>
            </a:r>
          </a:p>
          <a:p>
            <a:r>
              <a:rPr lang="cs-CZ" sz="1900" dirty="0"/>
              <a:t>„</a:t>
            </a:r>
            <a:r>
              <a:rPr lang="pl-PL" sz="1900" dirty="0"/>
              <a:t>Je to vše přes peníze.”</a:t>
            </a:r>
          </a:p>
          <a:p>
            <a:r>
              <a:rPr lang="pl-PL" sz="1900" dirty="0"/>
              <a:t>„myslím si, že tam snad dávají úplně něco jiného. Já si myslím, že nás tady je strašně moc, asi devět miliard. Jakože jako je Afrika a Asie, tak tam jich je hodně. A oni potřebujou snížit populaci těch lidí.”</a:t>
            </a:r>
            <a:endParaRPr lang="cs-CZ" sz="19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658F49-CC0E-444B-87F4-5AF7EAC23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6957" y="1175708"/>
            <a:ext cx="3999001" cy="576262"/>
          </a:xfrm>
        </p:spPr>
        <p:txBody>
          <a:bodyPr/>
          <a:lstStyle/>
          <a:p>
            <a:r>
              <a:rPr lang="cs-CZ" b="1" dirty="0"/>
              <a:t>Okolní svět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F0B2401-5E30-4FD7-80E5-185DB96B4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97119" y="1751970"/>
            <a:ext cx="5032123" cy="3354060"/>
          </a:xfrm>
        </p:spPr>
        <p:txBody>
          <a:bodyPr>
            <a:normAutofit/>
          </a:bodyPr>
          <a:lstStyle/>
          <a:p>
            <a:r>
              <a:rPr lang="cs-CZ" sz="1900" dirty="0"/>
              <a:t>„Tam ty lidi moc neřeší, kdo je zrovna v těch místech naočkovaný.“</a:t>
            </a:r>
          </a:p>
          <a:p>
            <a:r>
              <a:rPr lang="cs-CZ" sz="1900" dirty="0"/>
              <a:t>„</a:t>
            </a:r>
            <a:r>
              <a:rPr lang="pl-PL" sz="1900" dirty="0"/>
              <a:t>tohleto by mělo být znát na tý populaci, aby se to časem jako snižovalo.”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244403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DDB53-C3CC-4B8F-8559-35079E216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433" y="624110"/>
            <a:ext cx="9649179" cy="1280890"/>
          </a:xfrm>
        </p:spPr>
        <p:txBody>
          <a:bodyPr/>
          <a:lstStyle/>
          <a:p>
            <a:r>
              <a:rPr lang="cs-CZ" dirty="0"/>
              <a:t>Kódy vyskytující se pouze u respondenta 2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FA7CAA2-0AF4-41CC-998A-D528F3E555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601" t="59013" r="28996" b="30371"/>
          <a:stretch/>
        </p:blipFill>
        <p:spPr>
          <a:xfrm>
            <a:off x="1444444" y="2386234"/>
            <a:ext cx="9890307" cy="1461865"/>
          </a:xfrm>
        </p:spPr>
      </p:pic>
    </p:spTree>
    <p:extLst>
      <p:ext uri="{BB962C8B-B14F-4D97-AF65-F5344CB8AC3E}">
        <p14:creationId xmlns:p14="http://schemas.microsoft.com/office/powerpoint/2010/main" val="3827983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A70B1B-0761-440B-BE2C-FA9270139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9103" y="906595"/>
            <a:ext cx="3992732" cy="576262"/>
          </a:xfrm>
        </p:spPr>
        <p:txBody>
          <a:bodyPr/>
          <a:lstStyle/>
          <a:p>
            <a:r>
              <a:rPr lang="cs-CZ" b="1" dirty="0"/>
              <a:t>Dopady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28BC47-4121-4697-879C-4446F5002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9103" y="1794363"/>
            <a:ext cx="5453567" cy="3763057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„nikde není zaručený, že potom prodělání si neponese nějaký dlouhodobý nebo dokonce trvalý následky.“</a:t>
            </a:r>
          </a:p>
          <a:p>
            <a:r>
              <a:rPr lang="cs-CZ" sz="2000" dirty="0"/>
              <a:t>„sice výjimečný ale negativní dopady související s těma </a:t>
            </a:r>
            <a:r>
              <a:rPr lang="cs-CZ" sz="2000" dirty="0" err="1"/>
              <a:t>emboliema</a:t>
            </a:r>
            <a:r>
              <a:rPr lang="cs-CZ" sz="2000" dirty="0"/>
              <a:t> a podobně.“</a:t>
            </a:r>
          </a:p>
          <a:p>
            <a:r>
              <a:rPr lang="cs-CZ" sz="2000" dirty="0"/>
              <a:t>„I ty dopady, že budou delší dobu nemocný, vyřadí je to z toho normálního života, takže pak ty další konsekvence, že dohání školu a podobně.“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201FF16-4F6A-4A2F-97EF-7317A26DA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2670" y="906595"/>
            <a:ext cx="3999001" cy="576262"/>
          </a:xfrm>
        </p:spPr>
        <p:txBody>
          <a:bodyPr/>
          <a:lstStyle/>
          <a:p>
            <a:r>
              <a:rPr lang="cs-CZ" b="1" dirty="0"/>
              <a:t>Cesta z pandemie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6B3C4E5-A7DA-4784-838A-789669D53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42670" y="1874264"/>
            <a:ext cx="4844530" cy="3851834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„Takže si úplně nemyslím, že promořování je úplně správná strategie.“</a:t>
            </a:r>
          </a:p>
          <a:p>
            <a:r>
              <a:rPr lang="cs-CZ" sz="2000" dirty="0"/>
              <a:t>„Myslím si, že je to jediná cesta, jak se osvobodit.“</a:t>
            </a:r>
          </a:p>
          <a:p>
            <a:r>
              <a:rPr lang="cs-CZ" sz="2000" dirty="0"/>
              <a:t>„No protože potřebujeme, aby celá ta společnost byla prostě vakcinovaná, aby se ta nemoc zastavila.“</a:t>
            </a:r>
          </a:p>
        </p:txBody>
      </p:sp>
    </p:spTree>
    <p:extLst>
      <p:ext uri="{BB962C8B-B14F-4D97-AF65-F5344CB8AC3E}">
        <p14:creationId xmlns:p14="http://schemas.microsoft.com/office/powerpoint/2010/main" val="145096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4F27F8-EEA3-4149-866D-4A7E76D89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cs-CZ" sz="2700">
                <a:solidFill>
                  <a:schemeClr val="bg1"/>
                </a:solidFill>
              </a:rPr>
              <a:t>Respondenti 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D4E78E8-CD36-4632-92D5-2B2EAB8DD9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864662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36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2F805-EA40-44CD-B135-A401CAB0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Polostrukturovaný rozhovor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94ECA2-45D6-43AE-A5D9-08A956643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Topic</a:t>
            </a:r>
            <a:r>
              <a:rPr lang="cs-CZ" dirty="0"/>
              <a:t> </a:t>
            </a:r>
            <a:r>
              <a:rPr lang="cs-CZ" dirty="0" err="1"/>
              <a:t>guide</a:t>
            </a:r>
            <a:r>
              <a:rPr lang="cs-CZ" dirty="0"/>
              <a:t> – otázky rozděleny do 5 hlavních tematických okruhů</a:t>
            </a:r>
          </a:p>
          <a:p>
            <a:pPr lvl="4"/>
            <a:r>
              <a:rPr lang="cs-CZ" sz="1600" dirty="0"/>
              <a:t>Povinné očkování</a:t>
            </a:r>
          </a:p>
          <a:p>
            <a:pPr lvl="4"/>
            <a:r>
              <a:rPr lang="cs-CZ" sz="1600" dirty="0"/>
              <a:t>Dobrovolné očkování</a:t>
            </a:r>
          </a:p>
          <a:p>
            <a:pPr lvl="4"/>
            <a:r>
              <a:rPr lang="cs-CZ" sz="1600" b="1" dirty="0"/>
              <a:t>Očkování proti COVID-19</a:t>
            </a:r>
          </a:p>
          <a:p>
            <a:pPr lvl="4"/>
            <a:r>
              <a:rPr lang="cs-CZ" sz="1600" dirty="0"/>
              <a:t>Porovnání očkování</a:t>
            </a:r>
          </a:p>
          <a:p>
            <a:pPr lvl="4"/>
            <a:r>
              <a:rPr lang="cs-CZ" sz="1600" dirty="0"/>
              <a:t>Konflikt (individuální právo vs. kolektivní zájem)</a:t>
            </a:r>
          </a:p>
        </p:txBody>
      </p:sp>
    </p:spTree>
    <p:extLst>
      <p:ext uri="{BB962C8B-B14F-4D97-AF65-F5344CB8AC3E}">
        <p14:creationId xmlns:p14="http://schemas.microsoft.com/office/powerpoint/2010/main" val="94369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65F8A9-9499-4A44-BDAD-F706130FD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8132C2D-AFE4-478D-A86B-81059C205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5BFD52-DD96-4666-8D77-C636870FD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A8DEDE-390E-42B1-85A5-A1591189E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500">
                <a:solidFill>
                  <a:schemeClr val="bg1"/>
                </a:solidFill>
              </a:rPr>
              <a:t>Otázky kladené respondentovi na téma očkování proti COVID-19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941746C-2C12-4564-8342-A3055D836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BBA4386-ED6A-4A64-A1A1-866A43CAB3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042628"/>
              </p:ext>
            </p:extLst>
          </p:nvPr>
        </p:nvGraphicFramePr>
        <p:xfrm>
          <a:off x="616444" y="807459"/>
          <a:ext cx="6832212" cy="4932968"/>
        </p:xfrm>
        <a:graphic>
          <a:graphicData uri="http://schemas.openxmlformats.org/drawingml/2006/table">
            <a:tbl>
              <a:tblPr firstRow="1" firstCol="1" bandRow="1"/>
              <a:tblGrid>
                <a:gridCol w="6832212">
                  <a:extLst>
                    <a:ext uri="{9D8B030D-6E8A-4147-A177-3AD203B41FA5}">
                      <a16:colId xmlns:a16="http://schemas.microsoft.com/office/drawing/2014/main" val="3472170262"/>
                    </a:ext>
                  </a:extLst>
                </a:gridCol>
              </a:tblGrid>
              <a:tr h="3629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 vnímáte onemocnění COVID-19?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979729"/>
                  </a:ext>
                </a:extLst>
              </a:tr>
              <a:tr h="65170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Obáváte se, že touto nemocí onemocníte vy nebo někdo z Vašich blízkých?</a:t>
                      </a:r>
                      <a:endParaRPr lang="cs-CZ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337466"/>
                  </a:ext>
                </a:extLst>
              </a:tr>
              <a:tr h="3629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Znáte někoho, kdo tuto nemoc prodělal?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432300"/>
                  </a:ext>
                </a:extLst>
              </a:tr>
              <a:tr h="3629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 si myslíte o očkování proti COVID-19?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188915"/>
                  </a:ext>
                </a:extLst>
              </a:tr>
              <a:tr h="3629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Nechal/a jste se naočkovat proti COVID-19?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948259"/>
                  </a:ext>
                </a:extLst>
              </a:tr>
              <a:tr h="3629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jakých důvodů jste se ne/nechal/a očkovat?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694153"/>
                  </a:ext>
                </a:extLst>
              </a:tr>
              <a:tr h="3629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Myslíte, že by mělo být očkování proti COVID-19 povinné?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393363"/>
                  </a:ext>
                </a:extLst>
              </a:tr>
              <a:tr h="3629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Věříte vakcínám proti COVID-19?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647869"/>
                  </a:ext>
                </a:extLst>
              </a:tr>
              <a:tr h="3629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268845"/>
                  </a:ext>
                </a:extLst>
              </a:tr>
              <a:tr h="3629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Myslíte, že by se měli očkovat i děti? Z jakého důvodu?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105713"/>
                  </a:ext>
                </a:extLst>
              </a:tr>
              <a:tr h="36295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Plánujete očkovat proti COVID-19 i své děti? Proč ano či ne?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740603"/>
                  </a:ext>
                </a:extLst>
              </a:tr>
              <a:tr h="65170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Obáváte se, že se Vaše dítě nakazí touto nemocí? Případně horšího průběhu?</a:t>
                      </a:r>
                      <a:endParaRPr lang="cs-CZ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389" marR="110389" marT="153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953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48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0BDAA-B2ED-43B4-8878-ED80ABAC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736" y="248574"/>
            <a:ext cx="5015035" cy="1567649"/>
          </a:xfrm>
        </p:spPr>
        <p:txBody>
          <a:bodyPr/>
          <a:lstStyle/>
          <a:p>
            <a:r>
              <a:rPr lang="cs-CZ" dirty="0"/>
              <a:t>Tabulka společných kódů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47FD610-7067-438A-B77E-48E947A38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796" t="18656" r="30102" b="37479"/>
          <a:stretch/>
        </p:blipFill>
        <p:spPr>
          <a:xfrm>
            <a:off x="3498595" y="1524000"/>
            <a:ext cx="7388480" cy="4662462"/>
          </a:xfrm>
        </p:spPr>
      </p:pic>
    </p:spTree>
    <p:extLst>
      <p:ext uri="{BB962C8B-B14F-4D97-AF65-F5344CB8AC3E}">
        <p14:creationId xmlns:p14="http://schemas.microsoft.com/office/powerpoint/2010/main" val="23010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18A87-EE8F-4CD7-B223-BD182E615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 vnímání nemoci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315D8C-5918-4B85-82FC-E0DD84943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1643" y="1472804"/>
            <a:ext cx="3992732" cy="576262"/>
          </a:xfrm>
        </p:spPr>
        <p:txBody>
          <a:bodyPr/>
          <a:lstStyle/>
          <a:p>
            <a:r>
              <a:rPr lang="cs-CZ" b="1" dirty="0"/>
              <a:t>Respondent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1F750C-C078-4675-9F63-AA82A5B82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1643" y="2202355"/>
            <a:ext cx="5347425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„Pro mě je to prostě chřipka, možná horší uměle vytvořená, ale prostě chřipka.“</a:t>
            </a:r>
          </a:p>
          <a:p>
            <a:r>
              <a:rPr lang="cs-CZ" sz="2000" dirty="0"/>
              <a:t>„Ale nebojím se“</a:t>
            </a:r>
          </a:p>
          <a:p>
            <a:r>
              <a:rPr lang="cs-CZ" sz="2000" dirty="0"/>
              <a:t>„</a:t>
            </a:r>
            <a:r>
              <a:rPr lang="pl-PL" sz="2000" dirty="0"/>
              <a:t>tak to byla taková klasická chřipka jako všechny ostatní.”</a:t>
            </a:r>
          </a:p>
          <a:p>
            <a:r>
              <a:rPr lang="pl-PL" sz="2000" dirty="0"/>
              <a:t>„Takže u těch je to horší i jiný nemoci, ty starší to vždycky zvládají hůř. „</a:t>
            </a:r>
            <a:endParaRPr lang="cs-CZ" sz="20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0CDBD3-F900-4D22-B293-245E78533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8767" y="1472804"/>
            <a:ext cx="3999001" cy="576262"/>
          </a:xfrm>
        </p:spPr>
        <p:txBody>
          <a:bodyPr/>
          <a:lstStyle/>
          <a:p>
            <a:r>
              <a:rPr lang="cs-CZ" b="1" dirty="0"/>
              <a:t>Respondent 2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CAE7B45-3B5F-48E7-B7F9-75203D912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48767" y="2314919"/>
            <a:ext cx="4767309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„Jako nebezpečný, ne úplně prozkoumaný, „</a:t>
            </a:r>
          </a:p>
          <a:p>
            <a:r>
              <a:rPr lang="cs-CZ" sz="2000" dirty="0"/>
              <a:t>„obávám se“</a:t>
            </a:r>
          </a:p>
          <a:p>
            <a:r>
              <a:rPr lang="cs-CZ" sz="2000" dirty="0"/>
              <a:t>„ale jsou případy, kdy to ty děti poškodili, kde ty děti i zemřeli, takže to riziko tam je.“</a:t>
            </a:r>
          </a:p>
        </p:txBody>
      </p:sp>
    </p:spTree>
    <p:extLst>
      <p:ext uri="{BB962C8B-B14F-4D97-AF65-F5344CB8AC3E}">
        <p14:creationId xmlns:p14="http://schemas.microsoft.com/office/powerpoint/2010/main" val="17020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E7CC1-A280-45F4-8128-F5B5457C7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 Zkušenost s onemocněním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B71C48-7C49-444D-BD7A-11F40F4C2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9006" y="1885877"/>
            <a:ext cx="3992732" cy="576262"/>
          </a:xfrm>
        </p:spPr>
        <p:txBody>
          <a:bodyPr/>
          <a:lstStyle/>
          <a:p>
            <a:r>
              <a:rPr lang="cs-CZ" b="1" dirty="0"/>
              <a:t>Respondent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009F88-A5A1-4EC1-ACA0-DD9BF9B4B3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„Měla jsem jí před rokem v prosinci.“</a:t>
            </a:r>
          </a:p>
          <a:p>
            <a:r>
              <a:rPr lang="cs-CZ" sz="2000" dirty="0"/>
              <a:t>„</a:t>
            </a:r>
            <a:r>
              <a:rPr lang="pl-PL" sz="2000" dirty="0"/>
              <a:t>No tak to snad v mém okolí všichni.”</a:t>
            </a:r>
          </a:p>
          <a:p>
            <a:r>
              <a:rPr lang="pl-PL" sz="2000" dirty="0"/>
              <a:t>„Sama jsem Covid prodělala”</a:t>
            </a:r>
            <a:endParaRPr lang="cs-CZ" sz="20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C61500-4A6E-4ED7-B8FF-7F1218602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6957" y="1969476"/>
            <a:ext cx="3999001" cy="576262"/>
          </a:xfrm>
        </p:spPr>
        <p:txBody>
          <a:bodyPr/>
          <a:lstStyle/>
          <a:p>
            <a:r>
              <a:rPr lang="cs-CZ" b="1" dirty="0"/>
              <a:t>Respondent 2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1C2538-64BF-4798-847B-AF8DDFFF669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„znám hodně </a:t>
            </a:r>
            <a:r>
              <a:rPr lang="cs-CZ" sz="2000" dirty="0" err="1"/>
              <a:t>hodně</a:t>
            </a:r>
            <a:r>
              <a:rPr lang="cs-CZ" sz="2000" dirty="0"/>
              <a:t> lidí, který tuto nemoc prodělali“</a:t>
            </a:r>
          </a:p>
        </p:txBody>
      </p:sp>
    </p:spTree>
    <p:extLst>
      <p:ext uri="{BB962C8B-B14F-4D97-AF65-F5344CB8AC3E}">
        <p14:creationId xmlns:p14="http://schemas.microsoft.com/office/powerpoint/2010/main" val="3194611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8D0E3-8F93-44E3-8E75-30EE6E9A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 Postoj k očkování COVID-19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739E76-2FAC-4F42-A345-D627BA3EA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8845" y="1511064"/>
            <a:ext cx="3992732" cy="576262"/>
          </a:xfrm>
        </p:spPr>
        <p:txBody>
          <a:bodyPr/>
          <a:lstStyle/>
          <a:p>
            <a:r>
              <a:rPr lang="cs-CZ" b="1" dirty="0"/>
              <a:t>Respondent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2800DD-1156-4E43-ADC2-0060DFCA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3795" y="2250975"/>
            <a:ext cx="5556066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„nechci se nechat očkovat“</a:t>
            </a:r>
          </a:p>
          <a:p>
            <a:r>
              <a:rPr lang="cs-CZ" sz="2000" dirty="0"/>
              <a:t>„</a:t>
            </a:r>
            <a:r>
              <a:rPr lang="pl-PL" sz="2000" dirty="0"/>
              <a:t>Já si myslím, že by mi to očkování ublížilo než, že by mi to pomohlo.”</a:t>
            </a:r>
          </a:p>
          <a:p>
            <a:r>
              <a:rPr lang="pl-PL" sz="2000" dirty="0"/>
              <a:t>„Já jestli bych někomu dala očkování, tak těm starším aby nedej bože neumřeli.”</a:t>
            </a:r>
          </a:p>
          <a:p>
            <a:r>
              <a:rPr lang="pl-PL" sz="2000" dirty="0"/>
              <a:t>„protože mi všechny přijdou špatný.”</a:t>
            </a:r>
            <a:endParaRPr lang="cs-CZ" sz="20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924D87-8D8E-45F3-A5A5-B39A5CFF7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05610" y="1521848"/>
            <a:ext cx="3999001" cy="576262"/>
          </a:xfrm>
        </p:spPr>
        <p:txBody>
          <a:bodyPr/>
          <a:lstStyle/>
          <a:p>
            <a:r>
              <a:rPr lang="cs-CZ" b="1" dirty="0"/>
              <a:t>Respondent 2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C1CB34-A91C-458B-AA7A-1EACEACDE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2538" y="2292901"/>
            <a:ext cx="5051395" cy="3354060"/>
          </a:xfrm>
        </p:spPr>
        <p:txBody>
          <a:bodyPr>
            <a:normAutofit/>
          </a:bodyPr>
          <a:lstStyle/>
          <a:p>
            <a:r>
              <a:rPr lang="cs-CZ" sz="2000" dirty="0"/>
              <a:t>„Takže s ním souhlasím a navíc si myslím, že by mělo být povinný.“</a:t>
            </a:r>
          </a:p>
          <a:p>
            <a:r>
              <a:rPr lang="cs-CZ" sz="2000" dirty="0"/>
              <a:t>„ nechci nakazit lidi kolem“</a:t>
            </a:r>
          </a:p>
          <a:p>
            <a:r>
              <a:rPr lang="cs-CZ" sz="2000" dirty="0"/>
              <a:t>„a přece jenom děti, i když ty jsou koneckonců mladý, ale i tak je nechci nakazit, takže z těchto důvodů.“</a:t>
            </a:r>
          </a:p>
        </p:txBody>
      </p:sp>
    </p:spTree>
    <p:extLst>
      <p:ext uri="{BB962C8B-B14F-4D97-AF65-F5344CB8AC3E}">
        <p14:creationId xmlns:p14="http://schemas.microsoft.com/office/powerpoint/2010/main" val="224342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07C00-77E9-496A-AFA2-78A746B0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Kód přijímání/odmítání očkování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EB31D7-1873-40B6-B24A-04FD4004C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3268" y="1793172"/>
            <a:ext cx="3992732" cy="576262"/>
          </a:xfrm>
        </p:spPr>
        <p:txBody>
          <a:bodyPr/>
          <a:lstStyle/>
          <a:p>
            <a:r>
              <a:rPr lang="cs-CZ" b="1" dirty="0"/>
              <a:t>Respondent 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597371E-95FC-4C5B-A49C-D85B23AA3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97476" y="2548966"/>
            <a:ext cx="4934629" cy="3354060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„Zatím nejsem očkovaná“</a:t>
            </a:r>
          </a:p>
          <a:p>
            <a:r>
              <a:rPr lang="cs-CZ" sz="2000" dirty="0"/>
              <a:t>„No pokud nebudu muset, tak určitě ne.“</a:t>
            </a:r>
          </a:p>
          <a:p>
            <a:r>
              <a:rPr lang="cs-CZ" sz="2000" dirty="0"/>
              <a:t>„Každý jak chce.“</a:t>
            </a:r>
          </a:p>
          <a:p>
            <a:r>
              <a:rPr lang="cs-CZ" sz="2000" dirty="0"/>
              <a:t>„Děti vůbec.“</a:t>
            </a:r>
          </a:p>
          <a:p>
            <a:r>
              <a:rPr lang="cs-CZ" sz="2000" dirty="0"/>
              <a:t>„Nebo třeba jako jste vy věkově, to vůbec bych to nedávala“</a:t>
            </a:r>
          </a:p>
          <a:p>
            <a:r>
              <a:rPr lang="cs-CZ" sz="2000" dirty="0"/>
              <a:t>„</a:t>
            </a:r>
            <a:r>
              <a:rPr lang="pl-PL" sz="2000" dirty="0"/>
              <a:t>Já bych to neřešila vůbec,”</a:t>
            </a:r>
          </a:p>
          <a:p>
            <a:r>
              <a:rPr lang="pl-PL" sz="2000" dirty="0"/>
              <a:t>„Nevídím důvod se nechat očkovat.”</a:t>
            </a:r>
            <a:endParaRPr lang="cs-CZ" sz="20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D744D0-C5E6-46AF-AFFD-D16DFD8E9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6956" y="1793172"/>
            <a:ext cx="3999001" cy="576262"/>
          </a:xfrm>
        </p:spPr>
        <p:txBody>
          <a:bodyPr/>
          <a:lstStyle/>
          <a:p>
            <a:r>
              <a:rPr lang="cs-CZ" b="1" dirty="0"/>
              <a:t>Respondent 2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17B2890-DAF5-4873-B12B-96745431C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6" y="2545738"/>
            <a:ext cx="4675855" cy="3354060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„</a:t>
            </a:r>
            <a:r>
              <a:rPr lang="pt-BR" sz="2000" dirty="0"/>
              <a:t>Ano, nechala, protože se bojím, abych neonemocněla</a:t>
            </a:r>
            <a:r>
              <a:rPr lang="cs-CZ" sz="2000" dirty="0"/>
              <a:t>.“</a:t>
            </a:r>
          </a:p>
          <a:p>
            <a:r>
              <a:rPr lang="cs-CZ" sz="2000" dirty="0"/>
              <a:t>„Ano, děti jsou očkované proti COVIDU.“</a:t>
            </a:r>
          </a:p>
          <a:p>
            <a:r>
              <a:rPr lang="cs-CZ" sz="2000" dirty="0"/>
              <a:t>„</a:t>
            </a:r>
            <a:r>
              <a:rPr lang="pl-PL" sz="2000" dirty="0"/>
              <a:t>Nechala jsem je očkovat, aby je ta nemoc neohrozila,”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9628157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995</Words>
  <Application>Microsoft Office PowerPoint</Application>
  <PresentationFormat>Širokoúhlá obrazovka</PresentationFormat>
  <Paragraphs>113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Stébla</vt:lpstr>
      <vt:lpstr>Prezentace pilotních rozhovorů – postoje rodičů k očkování</vt:lpstr>
      <vt:lpstr>Respondenti </vt:lpstr>
      <vt:lpstr>Polostrukturovaný rozhovor </vt:lpstr>
      <vt:lpstr>Otázky kladené respondentovi na téma očkování proti COVID-19</vt:lpstr>
      <vt:lpstr>Tabulka společných kódů </vt:lpstr>
      <vt:lpstr>Kód vnímání nemoci</vt:lpstr>
      <vt:lpstr>Kód Zkušenost s onemocněním </vt:lpstr>
      <vt:lpstr>Kód Postoj k očkování COVID-19 </vt:lpstr>
      <vt:lpstr>Kód přijímání/odmítání očkování </vt:lpstr>
      <vt:lpstr>Kód důvěra</vt:lpstr>
      <vt:lpstr>Kód okolnosti k ne/očkování </vt:lpstr>
      <vt:lpstr>Kód vnímání zdravotního stavu</vt:lpstr>
      <vt:lpstr>Kód imunita</vt:lpstr>
      <vt:lpstr>Kódy vyskytující se pouze u respondenta 1</vt:lpstr>
      <vt:lpstr>Prezentace aplikace PowerPoint</vt:lpstr>
      <vt:lpstr>Kódy vyskytující se pouze u respondenta 2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pilotních rozhovorů – postoje rodičů k očkování</dc:title>
  <dc:creator>Martina Martinková</dc:creator>
  <cp:lastModifiedBy>Martina Martinková</cp:lastModifiedBy>
  <cp:revision>12</cp:revision>
  <dcterms:created xsi:type="dcterms:W3CDTF">2021-12-05T15:55:35Z</dcterms:created>
  <dcterms:modified xsi:type="dcterms:W3CDTF">2021-12-06T12:23:07Z</dcterms:modified>
</cp:coreProperties>
</file>