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58" r:id="rId7"/>
    <p:sldId id="257" r:id="rId8"/>
    <p:sldId id="264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3C76B-7494-4FCA-BEF5-F1B4D44B52C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91767D-1B86-4D94-A81B-CBA71A1C661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Concept of ‘Inner ring’ (by C.S. Lewis): Peer-pressure, fear of being left outside. Outsider vs Insiders</a:t>
          </a:r>
          <a:endParaRPr lang="en-US"/>
        </a:p>
      </dgm:t>
    </dgm:pt>
    <dgm:pt modelId="{4D99B959-4C25-495A-8F69-8113F30575A8}" type="parTrans" cxnId="{9797DBC2-E5DF-4833-B61D-02833D656B19}">
      <dgm:prSet/>
      <dgm:spPr/>
      <dgm:t>
        <a:bodyPr/>
        <a:lstStyle/>
        <a:p>
          <a:endParaRPr lang="en-US"/>
        </a:p>
      </dgm:t>
    </dgm:pt>
    <dgm:pt modelId="{08B44E44-48A1-4523-9146-5FD95A2609EE}" type="sibTrans" cxnId="{9797DBC2-E5DF-4833-B61D-02833D656B19}">
      <dgm:prSet/>
      <dgm:spPr/>
      <dgm:t>
        <a:bodyPr/>
        <a:lstStyle/>
        <a:p>
          <a:endParaRPr lang="en-US"/>
        </a:p>
      </dgm:t>
    </dgm:pt>
    <dgm:pt modelId="{2936ABAE-C30D-4842-918B-86C6E5A1B55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Pressure of groups: Normative pressure, Conformity to the group, Social prestige, Need of belonging</a:t>
          </a:r>
          <a:endParaRPr lang="en-US"/>
        </a:p>
      </dgm:t>
    </dgm:pt>
    <dgm:pt modelId="{368056E2-9058-44F3-BE83-B4054CC84F9D}" type="parTrans" cxnId="{914C1A89-8DF1-492A-876C-4169A364BBD6}">
      <dgm:prSet/>
      <dgm:spPr/>
      <dgm:t>
        <a:bodyPr/>
        <a:lstStyle/>
        <a:p>
          <a:endParaRPr lang="en-US"/>
        </a:p>
      </dgm:t>
    </dgm:pt>
    <dgm:pt modelId="{436B15C7-434F-4B0C-9722-C8E1B55C0362}" type="sibTrans" cxnId="{914C1A89-8DF1-492A-876C-4169A364BBD6}">
      <dgm:prSet/>
      <dgm:spPr/>
      <dgm:t>
        <a:bodyPr/>
        <a:lstStyle/>
        <a:p>
          <a:endParaRPr lang="en-US"/>
        </a:p>
      </dgm:t>
    </dgm:pt>
    <dgm:pt modelId="{69E8FC26-A777-44E5-B939-0B729879364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Pressure of Authority: Informational pressure, Social influence</a:t>
          </a:r>
          <a:endParaRPr lang="en-US"/>
        </a:p>
      </dgm:t>
    </dgm:pt>
    <dgm:pt modelId="{7219BDFC-441E-4C19-98D7-EE1AC86F69F0}" type="parTrans" cxnId="{74F7F999-CC78-4FA3-BDCA-2911908AAF27}">
      <dgm:prSet/>
      <dgm:spPr/>
      <dgm:t>
        <a:bodyPr/>
        <a:lstStyle/>
        <a:p>
          <a:endParaRPr lang="en-US"/>
        </a:p>
      </dgm:t>
    </dgm:pt>
    <dgm:pt modelId="{26814C1F-8FC1-42BB-A262-A742BA62D792}" type="sibTrans" cxnId="{74F7F999-CC78-4FA3-BDCA-2911908AAF27}">
      <dgm:prSet/>
      <dgm:spPr/>
      <dgm:t>
        <a:bodyPr/>
        <a:lstStyle/>
        <a:p>
          <a:endParaRPr lang="en-US"/>
        </a:p>
      </dgm:t>
    </dgm:pt>
    <dgm:pt modelId="{4E9BEF8A-12E0-4A57-9ECF-6825649DBDD1}" type="pres">
      <dgm:prSet presAssocID="{5763C76B-7494-4FCA-BEF5-F1B4D44B52C9}" presName="root" presStyleCnt="0">
        <dgm:presLayoutVars>
          <dgm:dir/>
          <dgm:resizeHandles val="exact"/>
        </dgm:presLayoutVars>
      </dgm:prSet>
      <dgm:spPr/>
    </dgm:pt>
    <dgm:pt modelId="{4BCA68B6-2B1D-4166-80DE-D8C2B2702E4D}" type="pres">
      <dgm:prSet presAssocID="{AD91767D-1B86-4D94-A81B-CBA71A1C6619}" presName="compNode" presStyleCnt="0"/>
      <dgm:spPr/>
    </dgm:pt>
    <dgm:pt modelId="{8B340461-6B15-48D2-8CC5-F971B9BBDC12}" type="pres">
      <dgm:prSet presAssocID="{AD91767D-1B86-4D94-A81B-CBA71A1C661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5408EE52-8AB8-45BF-9419-E069CF2AA9E2}" type="pres">
      <dgm:prSet presAssocID="{AD91767D-1B86-4D94-A81B-CBA71A1C6619}" presName="spaceRect" presStyleCnt="0"/>
      <dgm:spPr/>
    </dgm:pt>
    <dgm:pt modelId="{2B81A55F-FD4C-47EB-85F0-5ECDF539F394}" type="pres">
      <dgm:prSet presAssocID="{AD91767D-1B86-4D94-A81B-CBA71A1C6619}" presName="textRect" presStyleLbl="revTx" presStyleIdx="0" presStyleCnt="3">
        <dgm:presLayoutVars>
          <dgm:chMax val="1"/>
          <dgm:chPref val="1"/>
        </dgm:presLayoutVars>
      </dgm:prSet>
      <dgm:spPr/>
    </dgm:pt>
    <dgm:pt modelId="{0F6E4318-D95B-40F8-BA87-FD98F4F76DD9}" type="pres">
      <dgm:prSet presAssocID="{08B44E44-48A1-4523-9146-5FD95A2609EE}" presName="sibTrans" presStyleCnt="0"/>
      <dgm:spPr/>
    </dgm:pt>
    <dgm:pt modelId="{C4053A14-7673-4101-B62A-6E1B27C2A640}" type="pres">
      <dgm:prSet presAssocID="{2936ABAE-C30D-4842-918B-86C6E5A1B557}" presName="compNode" presStyleCnt="0"/>
      <dgm:spPr/>
    </dgm:pt>
    <dgm:pt modelId="{51EBE65B-2766-4812-A9F1-6BF70E84C5E6}" type="pres">
      <dgm:prSet presAssocID="{2936ABAE-C30D-4842-918B-86C6E5A1B55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řipojení"/>
        </a:ext>
      </dgm:extLst>
    </dgm:pt>
    <dgm:pt modelId="{33B50D42-989B-4278-901C-1B0A24371B35}" type="pres">
      <dgm:prSet presAssocID="{2936ABAE-C30D-4842-918B-86C6E5A1B557}" presName="spaceRect" presStyleCnt="0"/>
      <dgm:spPr/>
    </dgm:pt>
    <dgm:pt modelId="{BAA8EDDE-A6F2-440F-9541-84F579093C15}" type="pres">
      <dgm:prSet presAssocID="{2936ABAE-C30D-4842-918B-86C6E5A1B557}" presName="textRect" presStyleLbl="revTx" presStyleIdx="1" presStyleCnt="3">
        <dgm:presLayoutVars>
          <dgm:chMax val="1"/>
          <dgm:chPref val="1"/>
        </dgm:presLayoutVars>
      </dgm:prSet>
      <dgm:spPr/>
    </dgm:pt>
    <dgm:pt modelId="{A532FBCB-FA96-42EF-BB90-E5CFD3E5812A}" type="pres">
      <dgm:prSet presAssocID="{436B15C7-434F-4B0C-9722-C8E1B55C0362}" presName="sibTrans" presStyleCnt="0"/>
      <dgm:spPr/>
    </dgm:pt>
    <dgm:pt modelId="{6B9C9C0E-A73F-478D-B23B-2252FD7601D8}" type="pres">
      <dgm:prSet presAssocID="{69E8FC26-A777-44E5-B939-0B729879364A}" presName="compNode" presStyleCnt="0"/>
      <dgm:spPr/>
    </dgm:pt>
    <dgm:pt modelId="{CD228AF0-0DA6-4B50-A85F-AF7455338823}" type="pres">
      <dgm:prSet presAssocID="{69E8FC26-A777-44E5-B939-0B729879364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tázky"/>
        </a:ext>
      </dgm:extLst>
    </dgm:pt>
    <dgm:pt modelId="{318F9C95-6938-4474-8C43-D515F79BA24E}" type="pres">
      <dgm:prSet presAssocID="{69E8FC26-A777-44E5-B939-0B729879364A}" presName="spaceRect" presStyleCnt="0"/>
      <dgm:spPr/>
    </dgm:pt>
    <dgm:pt modelId="{EC42D1EE-7846-4824-BF0D-F4C3B835BA55}" type="pres">
      <dgm:prSet presAssocID="{69E8FC26-A777-44E5-B939-0B729879364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71FCE32-3661-41C1-BCB6-F4D71D18070B}" type="presOf" srcId="{2936ABAE-C30D-4842-918B-86C6E5A1B557}" destId="{BAA8EDDE-A6F2-440F-9541-84F579093C15}" srcOrd="0" destOrd="0" presId="urn:microsoft.com/office/officeart/2018/2/layout/IconLabelList"/>
    <dgm:cxn modelId="{7B72A55C-14EF-4350-B696-FBD55F1CC186}" type="presOf" srcId="{5763C76B-7494-4FCA-BEF5-F1B4D44B52C9}" destId="{4E9BEF8A-12E0-4A57-9ECF-6825649DBDD1}" srcOrd="0" destOrd="0" presId="urn:microsoft.com/office/officeart/2018/2/layout/IconLabelList"/>
    <dgm:cxn modelId="{89CEE161-993F-41A1-BD65-7F54C9491B4B}" type="presOf" srcId="{69E8FC26-A777-44E5-B939-0B729879364A}" destId="{EC42D1EE-7846-4824-BF0D-F4C3B835BA55}" srcOrd="0" destOrd="0" presId="urn:microsoft.com/office/officeart/2018/2/layout/IconLabelList"/>
    <dgm:cxn modelId="{427DEB51-B20D-46AC-B43A-43EE2CA53DA4}" type="presOf" srcId="{AD91767D-1B86-4D94-A81B-CBA71A1C6619}" destId="{2B81A55F-FD4C-47EB-85F0-5ECDF539F394}" srcOrd="0" destOrd="0" presId="urn:microsoft.com/office/officeart/2018/2/layout/IconLabelList"/>
    <dgm:cxn modelId="{914C1A89-8DF1-492A-876C-4169A364BBD6}" srcId="{5763C76B-7494-4FCA-BEF5-F1B4D44B52C9}" destId="{2936ABAE-C30D-4842-918B-86C6E5A1B557}" srcOrd="1" destOrd="0" parTransId="{368056E2-9058-44F3-BE83-B4054CC84F9D}" sibTransId="{436B15C7-434F-4B0C-9722-C8E1B55C0362}"/>
    <dgm:cxn modelId="{74F7F999-CC78-4FA3-BDCA-2911908AAF27}" srcId="{5763C76B-7494-4FCA-BEF5-F1B4D44B52C9}" destId="{69E8FC26-A777-44E5-B939-0B729879364A}" srcOrd="2" destOrd="0" parTransId="{7219BDFC-441E-4C19-98D7-EE1AC86F69F0}" sibTransId="{26814C1F-8FC1-42BB-A262-A742BA62D792}"/>
    <dgm:cxn modelId="{9797DBC2-E5DF-4833-B61D-02833D656B19}" srcId="{5763C76B-7494-4FCA-BEF5-F1B4D44B52C9}" destId="{AD91767D-1B86-4D94-A81B-CBA71A1C6619}" srcOrd="0" destOrd="0" parTransId="{4D99B959-4C25-495A-8F69-8113F30575A8}" sibTransId="{08B44E44-48A1-4523-9146-5FD95A2609EE}"/>
    <dgm:cxn modelId="{61B80272-C07D-4546-918F-29F98DC37AC4}" type="presParOf" srcId="{4E9BEF8A-12E0-4A57-9ECF-6825649DBDD1}" destId="{4BCA68B6-2B1D-4166-80DE-D8C2B2702E4D}" srcOrd="0" destOrd="0" presId="urn:microsoft.com/office/officeart/2018/2/layout/IconLabelList"/>
    <dgm:cxn modelId="{37111BD5-0622-42E0-A358-3ABECA049FE3}" type="presParOf" srcId="{4BCA68B6-2B1D-4166-80DE-D8C2B2702E4D}" destId="{8B340461-6B15-48D2-8CC5-F971B9BBDC12}" srcOrd="0" destOrd="0" presId="urn:microsoft.com/office/officeart/2018/2/layout/IconLabelList"/>
    <dgm:cxn modelId="{FF2FF12A-1CE5-472C-9898-CAF2E087CF19}" type="presParOf" srcId="{4BCA68B6-2B1D-4166-80DE-D8C2B2702E4D}" destId="{5408EE52-8AB8-45BF-9419-E069CF2AA9E2}" srcOrd="1" destOrd="0" presId="urn:microsoft.com/office/officeart/2018/2/layout/IconLabelList"/>
    <dgm:cxn modelId="{ACDCF5FD-13CE-44EB-9805-960181D07246}" type="presParOf" srcId="{4BCA68B6-2B1D-4166-80DE-D8C2B2702E4D}" destId="{2B81A55F-FD4C-47EB-85F0-5ECDF539F394}" srcOrd="2" destOrd="0" presId="urn:microsoft.com/office/officeart/2018/2/layout/IconLabelList"/>
    <dgm:cxn modelId="{E83B483A-E44D-49CC-B886-42D941D4D019}" type="presParOf" srcId="{4E9BEF8A-12E0-4A57-9ECF-6825649DBDD1}" destId="{0F6E4318-D95B-40F8-BA87-FD98F4F76DD9}" srcOrd="1" destOrd="0" presId="urn:microsoft.com/office/officeart/2018/2/layout/IconLabelList"/>
    <dgm:cxn modelId="{46B54035-28A8-4BA0-8614-940898C66391}" type="presParOf" srcId="{4E9BEF8A-12E0-4A57-9ECF-6825649DBDD1}" destId="{C4053A14-7673-4101-B62A-6E1B27C2A640}" srcOrd="2" destOrd="0" presId="urn:microsoft.com/office/officeart/2018/2/layout/IconLabelList"/>
    <dgm:cxn modelId="{D0CEF231-CE1E-4DD8-9B09-38A6D24D94A3}" type="presParOf" srcId="{C4053A14-7673-4101-B62A-6E1B27C2A640}" destId="{51EBE65B-2766-4812-A9F1-6BF70E84C5E6}" srcOrd="0" destOrd="0" presId="urn:microsoft.com/office/officeart/2018/2/layout/IconLabelList"/>
    <dgm:cxn modelId="{860BF2AD-AE58-4103-999B-67DA81255B13}" type="presParOf" srcId="{C4053A14-7673-4101-B62A-6E1B27C2A640}" destId="{33B50D42-989B-4278-901C-1B0A24371B35}" srcOrd="1" destOrd="0" presId="urn:microsoft.com/office/officeart/2018/2/layout/IconLabelList"/>
    <dgm:cxn modelId="{D6CEB4D0-C854-42C1-B4AF-6A8F98B1C28E}" type="presParOf" srcId="{C4053A14-7673-4101-B62A-6E1B27C2A640}" destId="{BAA8EDDE-A6F2-440F-9541-84F579093C15}" srcOrd="2" destOrd="0" presId="urn:microsoft.com/office/officeart/2018/2/layout/IconLabelList"/>
    <dgm:cxn modelId="{168F016D-11D2-4F8E-BF29-8B3C9D9F3698}" type="presParOf" srcId="{4E9BEF8A-12E0-4A57-9ECF-6825649DBDD1}" destId="{A532FBCB-FA96-42EF-BB90-E5CFD3E5812A}" srcOrd="3" destOrd="0" presId="urn:microsoft.com/office/officeart/2018/2/layout/IconLabelList"/>
    <dgm:cxn modelId="{CCB81FAB-1B71-4671-8D9F-B5E43F26EED2}" type="presParOf" srcId="{4E9BEF8A-12E0-4A57-9ECF-6825649DBDD1}" destId="{6B9C9C0E-A73F-478D-B23B-2252FD7601D8}" srcOrd="4" destOrd="0" presId="urn:microsoft.com/office/officeart/2018/2/layout/IconLabelList"/>
    <dgm:cxn modelId="{D1B889B3-AAEB-4E0E-98A3-A4FC1A4DF1CB}" type="presParOf" srcId="{6B9C9C0E-A73F-478D-B23B-2252FD7601D8}" destId="{CD228AF0-0DA6-4B50-A85F-AF7455338823}" srcOrd="0" destOrd="0" presId="urn:microsoft.com/office/officeart/2018/2/layout/IconLabelList"/>
    <dgm:cxn modelId="{27689EF7-5559-4855-BA89-79F74180C38F}" type="presParOf" srcId="{6B9C9C0E-A73F-478D-B23B-2252FD7601D8}" destId="{318F9C95-6938-4474-8C43-D515F79BA24E}" srcOrd="1" destOrd="0" presId="urn:microsoft.com/office/officeart/2018/2/layout/IconLabelList"/>
    <dgm:cxn modelId="{49FDD9CE-0ED2-492D-BC13-E68DDA82CA63}" type="presParOf" srcId="{6B9C9C0E-A73F-478D-B23B-2252FD7601D8}" destId="{EC42D1EE-7846-4824-BF0D-F4C3B835BA5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40461-6B15-48D2-8CC5-F971B9BBDC12}">
      <dsp:nvSpPr>
        <dsp:cNvPr id="0" name=""/>
        <dsp:cNvSpPr/>
      </dsp:nvSpPr>
      <dsp:spPr>
        <a:xfrm>
          <a:off x="790007" y="274320"/>
          <a:ext cx="1223129" cy="12231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1A55F-FD4C-47EB-85F0-5ECDF539F394}">
      <dsp:nvSpPr>
        <dsp:cNvPr id="0" name=""/>
        <dsp:cNvSpPr/>
      </dsp:nvSpPr>
      <dsp:spPr>
        <a:xfrm>
          <a:off x="42539" y="1846160"/>
          <a:ext cx="271806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Concept of ‘Inner ring’ (by C.S. Lewis): Peer-pressure, fear of being left outside. Outsider vs Insiders</a:t>
          </a:r>
          <a:endParaRPr lang="en-US" sz="1400" kern="1200"/>
        </a:p>
      </dsp:txBody>
      <dsp:txXfrm>
        <a:off x="42539" y="1846160"/>
        <a:ext cx="2718065" cy="720000"/>
      </dsp:txXfrm>
    </dsp:sp>
    <dsp:sp modelId="{51EBE65B-2766-4812-A9F1-6BF70E84C5E6}">
      <dsp:nvSpPr>
        <dsp:cNvPr id="0" name=""/>
        <dsp:cNvSpPr/>
      </dsp:nvSpPr>
      <dsp:spPr>
        <a:xfrm>
          <a:off x="3983734" y="274320"/>
          <a:ext cx="1223129" cy="12231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8EDDE-A6F2-440F-9541-84F579093C15}">
      <dsp:nvSpPr>
        <dsp:cNvPr id="0" name=""/>
        <dsp:cNvSpPr/>
      </dsp:nvSpPr>
      <dsp:spPr>
        <a:xfrm>
          <a:off x="3236266" y="1846160"/>
          <a:ext cx="271806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Pressure of groups: Normative pressure, Conformity to the group, Social prestige, Need of belonging</a:t>
          </a:r>
          <a:endParaRPr lang="en-US" sz="1400" kern="1200"/>
        </a:p>
      </dsp:txBody>
      <dsp:txXfrm>
        <a:off x="3236266" y="1846160"/>
        <a:ext cx="2718065" cy="720000"/>
      </dsp:txXfrm>
    </dsp:sp>
    <dsp:sp modelId="{CD228AF0-0DA6-4B50-A85F-AF7455338823}">
      <dsp:nvSpPr>
        <dsp:cNvPr id="0" name=""/>
        <dsp:cNvSpPr/>
      </dsp:nvSpPr>
      <dsp:spPr>
        <a:xfrm>
          <a:off x="2386870" y="3245676"/>
          <a:ext cx="1223129" cy="12231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2D1EE-7846-4824-BF0D-F4C3B835BA55}">
      <dsp:nvSpPr>
        <dsp:cNvPr id="0" name=""/>
        <dsp:cNvSpPr/>
      </dsp:nvSpPr>
      <dsp:spPr>
        <a:xfrm>
          <a:off x="1639402" y="4817516"/>
          <a:ext cx="271806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Pressure of Authority: Informational pressure, Social influence</a:t>
          </a:r>
          <a:endParaRPr lang="en-US" sz="1400" kern="1200"/>
        </a:p>
      </dsp:txBody>
      <dsp:txXfrm>
        <a:off x="1639402" y="4817516"/>
        <a:ext cx="271806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ECE33-0272-42FD-95C8-00B076BDB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31942B-A22E-4524-9496-5CA69DC04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D8F468-F306-4C53-A12C-08800F2E3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8F375F-926D-4045-A276-57D70A60C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000D97-6BCD-4A93-963A-5D820209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25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463FD7-2F4F-4E49-A070-4F5BDAE8C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DB0A8D9-E436-4130-AF52-008B84AF3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E65CA0-5C9E-4183-878D-900C380B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2DCEF7-DA7B-4110-95B3-AB43F8B7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6FF59-FB31-4404-ABC0-3D5D059A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72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804191C-69F5-44B1-B24F-71B08FA5F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30A2A6B-28D4-4A64-89D5-DFDE19169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F397A9-3447-40B3-9551-6DE49EC0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FF29FE-F630-48B0-B26F-38BB933F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4E4E86-0702-4E15-967F-F15CE368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447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1150D8-D98E-4A90-98FC-8783983C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7490A0-28AA-4866-BB0F-FDD92A5F2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AE2A5D-DCA0-4583-8302-C4AFED80C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69ADEC-0E96-49A0-BCA4-1A21F5535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A68BAF-47D8-4084-9BF0-A8C2902F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81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6EB8F3-03E6-4C70-8498-22AB9398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F1040-1CAA-41B8-BFA9-DA1838759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01BEC9-F0FF-4FB0-B58A-21F492AE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87A886-34EF-43F4-818F-184727C31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1E59FA-B41E-4544-914E-C02FDD4B2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04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F68FE-28E8-4CD2-801A-186A26C8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0C32BB-87A7-42B4-9697-5CEC4B98D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EFC1-1B98-4495-9F35-8ECCE5286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7D49A4-8D6C-45C8-A0C4-E83853D5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79B62B-558E-4830-A4B7-E6C08CB93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3E1C13-E7C8-46F2-8EF0-0A58871D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34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F9923-DDAA-48D8-B0D5-F7D1F633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BB3644-3137-493D-AE60-A83C9CB91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C02837-15C4-4D8C-B420-E1EA2E061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58F7743-3E7A-47F5-B13D-8B9F2949C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540A4AA-823E-43AB-983C-AD2A74B69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5505FDE-CE70-4171-9245-59B2DA70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3C147DC-0F6F-4057-B043-D14E31854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FC7CEEC-C2B3-4697-8005-95FA1E91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9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484F0-8C77-41D6-AC1F-863FB0BF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90EB79-35DB-4F26-BBA1-748178013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B07588A-A253-4796-9CDA-410AF9E8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08072D-3CF0-40E7-929B-6DD26190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31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6684A1B-F317-49F0-B06B-EA8CF78E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B270423-C5D6-4A3A-9E11-8F521371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52620E-DE40-4231-B65C-FAA48AF0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79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397F8-349C-41C0-8DAD-4B35B481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E8D924-A90E-487A-A79C-10D3EAC6F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8C3EA9-77E6-4D73-927B-36CC84D54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5F329C-D0FE-4CA2-B846-383C54F6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F73F31-E5A2-488B-BAC8-4A918A89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4F91A7-8FC2-46D5-A3AE-0879651E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1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8D311-B3B1-4366-8E7B-983BADC58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C4A65F2-BE3A-463C-BD4B-9C0CC5845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FB3E2F-FF03-4CE6-A237-47DBA6EA5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14398EB-DB6D-4ADF-85DB-DD52C111C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3D6A3C-D1CA-4D9E-8495-8264B7F88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38979A-DFF0-42EA-9553-F48CB307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7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31C9355-DCD7-4CB8-B062-ED5C5F42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E0E7AB-4FDE-4F1B-9FC5-302E284ED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8BD362-CE9C-4F98-A9A0-D39E349CE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80488-23B6-488C-80D8-AC6E96B7E573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0C3CE2-5D5D-414B-A200-B95B087D9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2D9FBB-7755-4AB4-AC0E-15F2DBA58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E78AD-24FB-4580-B82B-FAFFF65A56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59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5E1985-E24C-4321-92B3-42742B645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4948" y="717224"/>
            <a:ext cx="6151074" cy="2154370"/>
          </a:xfrm>
        </p:spPr>
        <p:txBody>
          <a:bodyPr anchor="b">
            <a:normAutofit/>
          </a:bodyPr>
          <a:lstStyle/>
          <a:p>
            <a:pPr algn="r"/>
            <a:r>
              <a:rPr lang="en-GB" sz="4800">
                <a:solidFill>
                  <a:schemeClr val="bg1"/>
                </a:solidFill>
              </a:rPr>
              <a:t>Seminar in Social Psychology: Text 4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D24205-6E58-4FC0-A962-B0CA81804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0606" y="3708402"/>
            <a:ext cx="5404673" cy="996090"/>
          </a:xfrm>
        </p:spPr>
        <p:txBody>
          <a:bodyPr anchor="b">
            <a:norm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</a:rPr>
              <a:t>P. Zimbardo: Lucifer Effect </a:t>
            </a:r>
            <a:r>
              <a:rPr lang="cs-CZ" sz="3200" dirty="0" err="1">
                <a:solidFill>
                  <a:schemeClr val="bg1"/>
                </a:solidFill>
              </a:rPr>
              <a:t>Chapter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12, 13 and 16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C8A451-B6C1-4CB1-95FC-2DBDEC61F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068597"/>
            <a:ext cx="748602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439DD6-1CCF-48C6-AF10-B70187930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360607" y="4859086"/>
            <a:ext cx="583139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84976B3-34D0-43C8-B2B5-03088D334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1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84"/>
    </mc:Choice>
    <mc:Fallback>
      <p:transition spd="slow" advTm="11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C65A7-DCE4-4BA9-A12C-0C34B155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1. Chapter 12: Social Dynamics in Power, Conformity and Obedience: Summary 1</a:t>
            </a:r>
          </a:p>
        </p:txBody>
      </p:sp>
      <p:graphicFrame>
        <p:nvGraphicFramePr>
          <p:cNvPr id="19" name="Zástupný obsah 2">
            <a:extLst>
              <a:ext uri="{FF2B5EF4-FFF2-40B4-BE49-F238E27FC236}">
                <a16:creationId xmlns:a16="http://schemas.microsoft.com/office/drawing/2014/main" id="{261FE5C1-957A-4BA3-A158-D318E1C2E4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56927" y="365125"/>
          <a:ext cx="5996871" cy="5811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1839FF9-8A06-4CE0-AFA8-D1971746A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5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70044"/>
    </mc:Choice>
    <mc:Fallback>
      <p:transition spd="slow" advTm="37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36D09D-8AC6-485D-B8AF-B8B63F74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Chapter 12: Summary 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6E1D2C-F52A-43BD-A7E7-016358EA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 lnSpcReduction="1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Replication’s of Milgram’s experiment (Puppy experiment with high-school students)</a:t>
            </a:r>
          </a:p>
          <a:p>
            <a:r>
              <a:rPr lang="en-GB" dirty="0">
                <a:solidFill>
                  <a:srgbClr val="FFFFFF"/>
                </a:solidFill>
              </a:rPr>
              <a:t>Variations in Obedience experiments and results: Administrative obedience to Authority - socially-Mediated Violence, Sexual Obedience to Authority</a:t>
            </a:r>
          </a:p>
          <a:p>
            <a:r>
              <a:rPr lang="en-GB" dirty="0">
                <a:solidFill>
                  <a:srgbClr val="FFFFFF"/>
                </a:solidFill>
              </a:rPr>
              <a:t>Classrooms experiments with children (Created group hierarchies)</a:t>
            </a:r>
          </a:p>
          <a:p>
            <a:r>
              <a:rPr lang="en-GB" dirty="0">
                <a:solidFill>
                  <a:srgbClr val="FFFFFF"/>
                </a:solidFill>
              </a:rPr>
              <a:t>Main argument: The evil in men is situational, socially-constructed, invoked by the environment</a:t>
            </a:r>
          </a:p>
          <a:p>
            <a:r>
              <a:rPr lang="en-GB" dirty="0" err="1">
                <a:solidFill>
                  <a:srgbClr val="FFFFFF"/>
                </a:solidFill>
              </a:rPr>
              <a:t>Appollo</a:t>
            </a:r>
            <a:r>
              <a:rPr lang="en-GB" dirty="0">
                <a:solidFill>
                  <a:srgbClr val="FFFFFF"/>
                </a:solidFill>
              </a:rPr>
              <a:t> vs. </a:t>
            </a:r>
            <a:r>
              <a:rPr lang="en-GB" dirty="0" err="1">
                <a:solidFill>
                  <a:srgbClr val="FFFFFF"/>
                </a:solidFill>
              </a:rPr>
              <a:t>Dionysos</a:t>
            </a:r>
            <a:r>
              <a:rPr lang="en-GB" dirty="0">
                <a:solidFill>
                  <a:srgbClr val="FFFFFF"/>
                </a:solidFill>
              </a:rPr>
              <a:t> archetypes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B9B02DA-72DA-4FB0-9186-98E2C54A2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98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25810"/>
    </mc:Choice>
    <mc:Fallback>
      <p:transition spd="slow" advTm="725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A71600-FBDB-43F4-8324-4586BFE8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Chapter 12: Milgram’s paradigm: Social construction of the evil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A1394C-9075-4631-8F8F-72BAE2C70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631" y="133201"/>
            <a:ext cx="6645488" cy="6524453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</a:rPr>
              <a:t>1.  Contractual obligation to control behaviour</a:t>
            </a:r>
          </a:p>
          <a:p>
            <a:r>
              <a:rPr lang="en-GB" sz="2000" dirty="0">
                <a:solidFill>
                  <a:srgbClr val="FFFFFF"/>
                </a:solidFill>
              </a:rPr>
              <a:t>2. Giving participants meaningful roles to play that contain positive values and automatically activate a script</a:t>
            </a:r>
          </a:p>
          <a:p>
            <a:r>
              <a:rPr lang="en-GB" sz="2000" dirty="0">
                <a:solidFill>
                  <a:srgbClr val="FFFFFF"/>
                </a:solidFill>
              </a:rPr>
              <a:t>3. Presenting basic rules to follow all the time and can be used </a:t>
            </a:r>
            <a:r>
              <a:rPr lang="en-GB" sz="2000" dirty="0" err="1">
                <a:solidFill>
                  <a:srgbClr val="FFFFFF"/>
                </a:solidFill>
              </a:rPr>
              <a:t>arbituary</a:t>
            </a:r>
            <a:r>
              <a:rPr lang="en-GB" sz="2000" dirty="0">
                <a:solidFill>
                  <a:srgbClr val="FFFFFF"/>
                </a:solidFill>
              </a:rPr>
              <a:t> and impersonally to justify mindless compliance</a:t>
            </a:r>
          </a:p>
          <a:p>
            <a:r>
              <a:rPr lang="en-GB" sz="2000" dirty="0">
                <a:solidFill>
                  <a:srgbClr val="FFFFFF"/>
                </a:solidFill>
              </a:rPr>
              <a:t>4. Altering the semantics of the act, the actor and the action (contradiction in the role)</a:t>
            </a:r>
          </a:p>
          <a:p>
            <a:r>
              <a:rPr lang="en-GB" sz="2000" dirty="0">
                <a:solidFill>
                  <a:srgbClr val="FFFFFF"/>
                </a:solidFill>
              </a:rPr>
              <a:t>5. Options for diffusion of responsibility</a:t>
            </a:r>
          </a:p>
          <a:p>
            <a:r>
              <a:rPr lang="en-GB" sz="2000" dirty="0">
                <a:solidFill>
                  <a:srgbClr val="FFFFFF"/>
                </a:solidFill>
              </a:rPr>
              <a:t>6. Path to the evil is slow by small, seemingly insignificant steps so the ‘one’ don’t notice it or is not cautious if notices</a:t>
            </a:r>
          </a:p>
          <a:p>
            <a:r>
              <a:rPr lang="en-GB" sz="2000" dirty="0">
                <a:solidFill>
                  <a:srgbClr val="FFFFFF"/>
                </a:solidFill>
              </a:rPr>
              <a:t>7. Steps are increasingly gradual, hardly noticeable</a:t>
            </a:r>
          </a:p>
          <a:p>
            <a:r>
              <a:rPr lang="en-GB" sz="2000" dirty="0">
                <a:solidFill>
                  <a:srgbClr val="FFFFFF"/>
                </a:solidFill>
              </a:rPr>
              <a:t>8. Gradually changing the authority figure from initially ‘just’ to increasingly ‘unjust’ , demanding, irrational</a:t>
            </a:r>
          </a:p>
          <a:p>
            <a:r>
              <a:rPr lang="en-GB" sz="2000" dirty="0">
                <a:solidFill>
                  <a:srgbClr val="FFFFFF"/>
                </a:solidFill>
              </a:rPr>
              <a:t>9. Making ‘exit costs’ high, the process of exiting difficult</a:t>
            </a:r>
          </a:p>
          <a:p>
            <a:r>
              <a:rPr lang="en-GB" sz="2000" dirty="0">
                <a:solidFill>
                  <a:srgbClr val="FFFFFF"/>
                </a:solidFill>
              </a:rPr>
              <a:t>10. Offering an ideology, a lie to justify the use of any means to achieve the desirable goal. </a:t>
            </a:r>
          </a:p>
          <a:p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C0A4DB3-3C05-4CBE-943B-DAC7529E0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96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52831"/>
    </mc:Choice>
    <mc:Fallback>
      <p:transition spd="slow" advTm="25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7A6A61-A701-4303-A030-16B34AF5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Chapter 12: Essay question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46176B-3A15-4059-8E12-59BE1A3BA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36" y="1350157"/>
            <a:ext cx="11786754" cy="528694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1. Describe the Milgram’s experiment and its results. </a:t>
            </a:r>
          </a:p>
          <a:p>
            <a:r>
              <a:rPr lang="en-GB" dirty="0">
                <a:solidFill>
                  <a:srgbClr val="FFFFFF"/>
                </a:solidFill>
              </a:rPr>
              <a:t>2. Use Zimbardo’s 10 generalised points of Obedience experiment, think of 1 real-life event and apply the Zimbardo’s point on this event as an analysis of authority and obedience. You can apply all 10 point at 1 event or just a few to illustrate the dynamics of obedience to authority and resulted ‘evil’ – harmful consequences at your real-life event of choice</a:t>
            </a:r>
          </a:p>
          <a:p>
            <a:r>
              <a:rPr lang="en-GB" dirty="0">
                <a:solidFill>
                  <a:srgbClr val="FFFFFF"/>
                </a:solidFill>
              </a:rPr>
              <a:t>Illustrate the similar on 1 experiment on </a:t>
            </a:r>
            <a:r>
              <a:rPr lang="en-GB" dirty="0" err="1">
                <a:solidFill>
                  <a:srgbClr val="FFFFFF"/>
                </a:solidFill>
              </a:rPr>
              <a:t>ebedience</a:t>
            </a:r>
            <a:r>
              <a:rPr lang="en-GB" dirty="0">
                <a:solidFill>
                  <a:srgbClr val="FFFFFF"/>
                </a:solidFill>
              </a:rPr>
              <a:t> that followed Milgram’s work </a:t>
            </a:r>
          </a:p>
          <a:p>
            <a:r>
              <a:rPr lang="en-GB" dirty="0">
                <a:solidFill>
                  <a:srgbClr val="FFFFFF"/>
                </a:solidFill>
              </a:rPr>
              <a:t>For short assessment: Everyone. Just point 1 and 2 or 1 and 3. 500 words.</a:t>
            </a:r>
          </a:p>
          <a:p>
            <a:r>
              <a:rPr lang="en-GB" dirty="0">
                <a:solidFill>
                  <a:srgbClr val="FFFFFF"/>
                </a:solidFill>
              </a:rPr>
              <a:t>For main essay: Optional question. Discuss all 3 points. 2000 words. </a:t>
            </a:r>
          </a:p>
          <a:p>
            <a:endParaRPr lang="en-GB" sz="3200" dirty="0">
              <a:solidFill>
                <a:srgbClr val="FFFFFF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13FED02-1EC8-42DC-8FBF-BB2051C49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47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67455"/>
    </mc:Choice>
    <mc:Fallback>
      <p:transition spd="slow" advTm="267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C0CC11-170E-406A-B56D-3BCBC6ABD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Chapter 13: Debate on Nature vs. Nurture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F66F81-AB49-4FC9-9D88-92C97B65B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9"/>
            <a:ext cx="10144874" cy="4486274"/>
          </a:xfrm>
        </p:spPr>
        <p:txBody>
          <a:bodyPr/>
          <a:lstStyle/>
          <a:p>
            <a:r>
              <a:rPr lang="cs-CZ" dirty="0" err="1"/>
              <a:t>Nature</a:t>
            </a:r>
            <a:r>
              <a:rPr lang="cs-CZ" dirty="0"/>
              <a:t> vs. </a:t>
            </a:r>
            <a:r>
              <a:rPr lang="cs-CZ" dirty="0" err="1"/>
              <a:t>Nurture</a:t>
            </a:r>
            <a:r>
              <a:rPr lang="cs-CZ" dirty="0"/>
              <a:t>:</a:t>
            </a:r>
          </a:p>
          <a:p>
            <a:r>
              <a:rPr lang="cs-CZ" dirty="0"/>
              <a:t>Are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born</a:t>
            </a:r>
            <a:r>
              <a:rPr lang="en-GB" dirty="0"/>
              <a:t> </a:t>
            </a:r>
            <a:r>
              <a:rPr lang="cs-CZ" dirty="0" err="1"/>
              <a:t>good</a:t>
            </a:r>
            <a:r>
              <a:rPr lang="cs-CZ" dirty="0"/>
              <a:t> and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corrupted</a:t>
            </a:r>
            <a:r>
              <a:rPr lang="cs-CZ" dirty="0"/>
              <a:t> by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evil</a:t>
            </a:r>
            <a:r>
              <a:rPr lang="cs-CZ" dirty="0"/>
              <a:t> society </a:t>
            </a:r>
            <a:r>
              <a:rPr lang="en-GB" dirty="0"/>
              <a:t>(e.g. Rousseau) or born evil and redeemed by a good society? </a:t>
            </a:r>
          </a:p>
          <a:p>
            <a:pPr marL="0" indent="0" algn="ctr">
              <a:buNone/>
            </a:pPr>
            <a:r>
              <a:rPr lang="en-GB" dirty="0"/>
              <a:t>(Discussion for Webinar)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2C8FCE98-F1CD-4087-884B-948D50F86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42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37750"/>
    </mc:Choice>
    <mc:Fallback>
      <p:transition spd="slow" advTm="13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2BAEF3-67E8-427F-8395-CDC06FCF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Chapter 13:Deindividuation, dehumanization and the Evil of Inaction - Summary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B6F419-0173-48A1-911C-BCEC0E559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482" y="1690688"/>
            <a:ext cx="2804845" cy="4915595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1. Deindividualization</a:t>
            </a:r>
          </a:p>
          <a:p>
            <a:endParaRPr lang="en-GB" sz="2000" dirty="0"/>
          </a:p>
          <a:p>
            <a:r>
              <a:rPr lang="en-GB" sz="2000" dirty="0"/>
              <a:t> </a:t>
            </a:r>
            <a:r>
              <a:rPr lang="en-GB" sz="2000" dirty="0">
                <a:solidFill>
                  <a:srgbClr val="FF0000"/>
                </a:solidFill>
              </a:rPr>
              <a:t>2. Dehumanization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FF0000"/>
                </a:solidFill>
              </a:rPr>
              <a:t>3. Evil od Inaction</a:t>
            </a:r>
          </a:p>
          <a:p>
            <a:pPr marL="0" indent="0">
              <a:buNone/>
            </a:pPr>
            <a:r>
              <a:rPr lang="en-GB" sz="2000" dirty="0"/>
              <a:t> (Remember the Paper 1 we studied earlier in this semester – bystander effect)</a:t>
            </a:r>
          </a:p>
          <a:p>
            <a:endParaRPr lang="en-GB" sz="2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A20C05-B9F4-42BC-9D22-BBC317113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328" y="1602770"/>
            <a:ext cx="9092630" cy="5255230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1.  Masks and face/coverings </a:t>
            </a:r>
            <a:r>
              <a:rPr lang="en-GB" sz="2000" dirty="0"/>
              <a:t>that imply more aggression (different examples of experiments – can you give some?)</a:t>
            </a:r>
          </a:p>
          <a:p>
            <a:r>
              <a:rPr lang="en-GB" sz="2000" dirty="0"/>
              <a:t>(Aggression in anonymity – Foreign stag parties in Prague?)</a:t>
            </a:r>
          </a:p>
          <a:p>
            <a:r>
              <a:rPr lang="en-GB" sz="2000" dirty="0"/>
              <a:t>Art: Lord of Flies</a:t>
            </a:r>
          </a:p>
          <a:p>
            <a:r>
              <a:rPr lang="en-GB" sz="2000" dirty="0"/>
              <a:t>Common average men turned into cruel human beings</a:t>
            </a:r>
          </a:p>
          <a:p>
            <a:r>
              <a:rPr lang="en-GB" sz="2000" dirty="0"/>
              <a:t>Process of deindividuation 1, 2, 3 – can you summarize?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2. Central process in creating prejudice, racism and discrimination:</a:t>
            </a:r>
            <a:r>
              <a:rPr lang="en-GB" sz="2000" dirty="0"/>
              <a:t> Process by which those who are disabled are socially discredited (can you give an example of an experiment?)</a:t>
            </a:r>
          </a:p>
          <a:p>
            <a:r>
              <a:rPr lang="en-GB" sz="2000" dirty="0"/>
              <a:t>Process of three parts:  Diminishing the harmful language. Power of labelling: Language matters</a:t>
            </a:r>
          </a:p>
          <a:p>
            <a:r>
              <a:rPr lang="en-GB" sz="2000" dirty="0"/>
              <a:t>Diffusing or displacing responsibility for harmful behaviour towards others</a:t>
            </a:r>
          </a:p>
          <a:p>
            <a:r>
              <a:rPr lang="en-GB" sz="2000" dirty="0"/>
              <a:t>Perception reconstructed towards victim as deserving the punishment, by blaming them for consequences, righteous attitude</a:t>
            </a:r>
          </a:p>
          <a:p>
            <a:r>
              <a:rPr lang="en-GB" sz="2000" dirty="0"/>
              <a:t>Solution, Antidote: Empathy towards others in our communication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9589B1F-F66E-40EF-B9BD-79ACBC0A4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33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188643"/>
    </mc:Choice>
    <mc:Fallback>
      <p:transition spd="slow" advTm="1188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0E0629-8BE3-4D49-A3CE-F88399A1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86" y="180901"/>
            <a:ext cx="11887199" cy="1325563"/>
          </a:xfrm>
        </p:spPr>
        <p:txBody>
          <a:bodyPr>
            <a:normAutofit/>
          </a:bodyPr>
          <a:lstStyle/>
          <a:p>
            <a:r>
              <a:rPr lang="en-GB" dirty="0"/>
              <a:t>Chapter 16:Resisting Situational Influence and Celebrating Heroes – Short Assessment 5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39D1B5C-6E87-4BFF-93FF-4666FA015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387" y="1690688"/>
            <a:ext cx="11887200" cy="516731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Short Assessment 5: </a:t>
            </a:r>
            <a:r>
              <a:rPr lang="en-GB" sz="2400" dirty="0"/>
              <a:t>Please, do the summary of this chapter – it’s main points and arguments. In written. 500 words</a:t>
            </a:r>
          </a:p>
          <a:p>
            <a:r>
              <a:rPr lang="en-GB" sz="2400" dirty="0"/>
              <a:t>Discuss/connect the main arguments with the previous chapters 12 and 13.</a:t>
            </a:r>
          </a:p>
          <a:p>
            <a:r>
              <a:rPr lang="en-GB" sz="2400" dirty="0"/>
              <a:t>Conclude with the 3 questions you want to discuss/ask/argue/agree or disagree with/ some points that strike you after reading the chapter(s). You will present these three questions in the Webinar for the discussion. </a:t>
            </a:r>
          </a:p>
          <a:p>
            <a:r>
              <a:rPr lang="en-GB" sz="2400" dirty="0"/>
              <a:t>We will discuss this chapter in the Webinar in details also following your short assessment work – summary of the chapter’s main arguments</a:t>
            </a:r>
          </a:p>
          <a:p>
            <a:r>
              <a:rPr lang="en-GB" sz="2400" dirty="0"/>
              <a:t>Send the written preparation to the Webinar – </a:t>
            </a:r>
            <a:r>
              <a:rPr lang="cs-CZ" sz="2400" dirty="0"/>
              <a:t>t</a:t>
            </a:r>
            <a:r>
              <a:rPr lang="en-GB" sz="2400" dirty="0"/>
              <a:t>his Short assessment 5 – to Moodle by 1</a:t>
            </a:r>
            <a:r>
              <a:rPr lang="en-GB" sz="2400" baseline="30000" dirty="0"/>
              <a:t>st</a:t>
            </a:r>
            <a:r>
              <a:rPr lang="en-GB" sz="2400" dirty="0"/>
              <a:t> December 2020</a:t>
            </a:r>
          </a:p>
          <a:p>
            <a:r>
              <a:rPr lang="en-GB" sz="2400" dirty="0"/>
              <a:t>Prepare yourself for discussion on Chapter 12, 13 and 16 of Lucifer Effect on the Webinar on the 2</a:t>
            </a:r>
            <a:r>
              <a:rPr lang="en-GB" sz="2400" baseline="30000" dirty="0"/>
              <a:t>nd</a:t>
            </a:r>
            <a:r>
              <a:rPr lang="en-GB" sz="2400" dirty="0"/>
              <a:t> December.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16F5AF4-1070-479A-A340-8D33740BC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85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01985"/>
    </mc:Choice>
    <mc:Fallback>
      <p:transition spd="slow" advTm="30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CD00EA-8E43-42A3-90A0-DECF4761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cs-CZ" sz="3600">
                <a:solidFill>
                  <a:srgbClr val="3F3F3F"/>
                </a:solidFill>
              </a:rPr>
              <a:t>What´s comming next?</a:t>
            </a:r>
            <a:endParaRPr lang="en-GB" sz="3600">
              <a:solidFill>
                <a:srgbClr val="3F3F3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E535A8-E16B-4A4B-8FE3-77158DE7D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8789" y="2888250"/>
            <a:ext cx="4695478" cy="3533098"/>
          </a:xfrm>
        </p:spPr>
        <p:txBody>
          <a:bodyPr anchor="t">
            <a:normAutofit/>
          </a:bodyPr>
          <a:lstStyle/>
          <a:p>
            <a:r>
              <a:rPr lang="en-GB" sz="2000" dirty="0"/>
              <a:t>Read the Text 5: Stanford Prison Experiment before the next Webinar (2</a:t>
            </a:r>
            <a:r>
              <a:rPr lang="en-GB" sz="2000" baseline="30000" dirty="0"/>
              <a:t>nd</a:t>
            </a:r>
            <a:r>
              <a:rPr lang="en-GB" sz="2000" dirty="0"/>
              <a:t> December): No assessment but literature for CESS. We will discuss</a:t>
            </a:r>
            <a:r>
              <a:rPr lang="cs-CZ" sz="2000" dirty="0"/>
              <a:t> </a:t>
            </a:r>
            <a:r>
              <a:rPr lang="cs-CZ" sz="2000" dirty="0" err="1"/>
              <a:t>it</a:t>
            </a:r>
            <a:r>
              <a:rPr lang="en-GB" sz="2000" dirty="0"/>
              <a:t> next week in the webinar. </a:t>
            </a:r>
          </a:p>
          <a:p>
            <a:r>
              <a:rPr lang="cs-CZ" sz="2000" dirty="0"/>
              <a:t>2nd </a:t>
            </a:r>
            <a:r>
              <a:rPr lang="cs-CZ" sz="2000" dirty="0" err="1"/>
              <a:t>December</a:t>
            </a:r>
            <a:r>
              <a:rPr lang="cs-CZ" sz="2000" dirty="0"/>
              <a:t>: </a:t>
            </a:r>
            <a:r>
              <a:rPr lang="cs-CZ" sz="2000" dirty="0" err="1"/>
              <a:t>Webinar</a:t>
            </a:r>
            <a:r>
              <a:rPr lang="cs-CZ" sz="2000" dirty="0"/>
              <a:t> on MS </a:t>
            </a:r>
            <a:r>
              <a:rPr lang="cs-CZ" sz="2000" dirty="0" err="1"/>
              <a:t>Teams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2PM</a:t>
            </a:r>
          </a:p>
          <a:p>
            <a:r>
              <a:rPr lang="cs-CZ" sz="2000" dirty="0" err="1"/>
              <a:t>Discussion</a:t>
            </a:r>
            <a:r>
              <a:rPr lang="cs-CZ" sz="2000" dirty="0"/>
              <a:t> on </a:t>
            </a:r>
            <a:r>
              <a:rPr lang="cs-CZ" sz="2000" dirty="0" err="1"/>
              <a:t>Zimbardo´s</a:t>
            </a:r>
            <a:r>
              <a:rPr lang="cs-CZ" sz="2000" dirty="0"/>
              <a:t> </a:t>
            </a:r>
            <a:r>
              <a:rPr lang="cs-CZ" sz="2000" dirty="0" err="1"/>
              <a:t>texts</a:t>
            </a:r>
            <a:r>
              <a:rPr lang="en-GB" sz="2000" dirty="0"/>
              <a:t> in relation/connection to the previous Text 1, 2 and 3. </a:t>
            </a:r>
            <a:endParaRPr lang="cs-CZ" sz="2000" dirty="0"/>
          </a:p>
          <a:p>
            <a:r>
              <a:rPr lang="cs-CZ" sz="2000" dirty="0" err="1"/>
              <a:t>Essay</a:t>
            </a:r>
            <a:r>
              <a:rPr lang="cs-CZ" sz="2000" dirty="0"/>
              <a:t> </a:t>
            </a:r>
            <a:r>
              <a:rPr lang="cs-CZ" sz="2000" dirty="0" err="1"/>
              <a:t>question</a:t>
            </a:r>
            <a:r>
              <a:rPr lang="en-GB" sz="2000" dirty="0"/>
              <a:t>s</a:t>
            </a:r>
            <a:r>
              <a:rPr lang="cs-CZ" sz="2000" dirty="0"/>
              <a:t> </a:t>
            </a:r>
            <a:r>
              <a:rPr lang="cs-CZ" sz="2000" dirty="0" err="1"/>
              <a:t>released</a:t>
            </a:r>
            <a:endParaRPr lang="en-GB" sz="2000" dirty="0"/>
          </a:p>
          <a:p>
            <a:endParaRPr lang="en-GB" sz="2000" dirty="0"/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67F8A0-5090-4E2D-9221-8FEF71D46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1" y="2888250"/>
            <a:ext cx="4292594" cy="2959778"/>
          </a:xfrm>
        </p:spPr>
        <p:txBody>
          <a:bodyPr anchor="t">
            <a:normAutofit/>
          </a:bodyPr>
          <a:lstStyle/>
          <a:p>
            <a:r>
              <a:rPr lang="cs-CZ" sz="2400" dirty="0" err="1"/>
              <a:t>Webinar</a:t>
            </a:r>
            <a:r>
              <a:rPr lang="cs-CZ" sz="2400" dirty="0"/>
              <a:t> on 9th </a:t>
            </a:r>
            <a:r>
              <a:rPr lang="cs-CZ" sz="2400" dirty="0" err="1"/>
              <a:t>December</a:t>
            </a:r>
            <a:r>
              <a:rPr lang="cs-CZ" sz="2400" dirty="0"/>
              <a:t>: </a:t>
            </a:r>
            <a:r>
              <a:rPr lang="cs-CZ" sz="2400" dirty="0" err="1"/>
              <a:t>Discussion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Essay</a:t>
            </a:r>
            <a:r>
              <a:rPr lang="cs-CZ" sz="2400" dirty="0"/>
              <a:t> </a:t>
            </a:r>
            <a:r>
              <a:rPr lang="cs-CZ" sz="2400" dirty="0" err="1"/>
              <a:t>questions</a:t>
            </a:r>
            <a:endParaRPr lang="cs-CZ" sz="2400" dirty="0"/>
          </a:p>
          <a:p>
            <a:r>
              <a:rPr lang="cs-CZ" sz="2400" dirty="0" err="1"/>
              <a:t>Structure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Essay</a:t>
            </a:r>
            <a:endParaRPr lang="cs-CZ" sz="2400" dirty="0"/>
          </a:p>
          <a:p>
            <a:r>
              <a:rPr lang="cs-CZ" sz="2400" dirty="0" err="1"/>
              <a:t>Your</a:t>
            </a:r>
            <a:r>
              <a:rPr lang="cs-CZ" sz="2400" dirty="0"/>
              <a:t> </a:t>
            </a:r>
            <a:r>
              <a:rPr lang="cs-CZ" sz="2400" dirty="0" err="1"/>
              <a:t>Q´s</a:t>
            </a:r>
            <a:r>
              <a:rPr lang="cs-CZ" sz="2400" dirty="0"/>
              <a:t> </a:t>
            </a:r>
            <a:r>
              <a:rPr lang="en-GB" sz="2400" dirty="0"/>
              <a:t>&amp;</a:t>
            </a:r>
            <a:r>
              <a:rPr lang="cs-CZ" sz="2400" dirty="0"/>
              <a:t> </a:t>
            </a:r>
            <a:r>
              <a:rPr lang="cs-CZ" sz="2400" dirty="0" err="1"/>
              <a:t>A´s</a:t>
            </a:r>
            <a:endParaRPr lang="en-GB" sz="20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654136F-9703-44BA-9E2B-8B2553E91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23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95395"/>
    </mc:Choice>
    <mc:Fallback>
      <p:transition spd="slow" advTm="295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940</Words>
  <Application>Microsoft Office PowerPoint</Application>
  <PresentationFormat>Širokoúhlá obrazovka</PresentationFormat>
  <Paragraphs>66</Paragraphs>
  <Slides>9</Slides>
  <Notes>0</Notes>
  <HiddenSlides>0</HiddenSlides>
  <MMClips>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Seminar in Social Psychology: Text 4</vt:lpstr>
      <vt:lpstr>1. Chapter 12: Social Dynamics in Power, Conformity and Obedience: Summary 1</vt:lpstr>
      <vt:lpstr>Chapter 12: Summary 2</vt:lpstr>
      <vt:lpstr>Chapter 12: Milgram’s paradigm: Social construction of the evil</vt:lpstr>
      <vt:lpstr>Chapter 12: Essay question</vt:lpstr>
      <vt:lpstr>Chapter 13: Debate on Nature vs. Nurture</vt:lpstr>
      <vt:lpstr>Chapter 13:Deindividuation, dehumanization and the Evil of Inaction - Summary</vt:lpstr>
      <vt:lpstr>Chapter 16:Resisting Situational Influence and Celebrating Heroes – Short Assessment 5</vt:lpstr>
      <vt:lpstr>What´s comming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 in Social Psychology: Text 4</dc:title>
  <dc:creator>Tereza Tereza</dc:creator>
  <cp:lastModifiedBy>Tereza Tereza</cp:lastModifiedBy>
  <cp:revision>18</cp:revision>
  <dcterms:created xsi:type="dcterms:W3CDTF">2020-11-23T21:34:31Z</dcterms:created>
  <dcterms:modified xsi:type="dcterms:W3CDTF">2020-11-24T14:49:47Z</dcterms:modified>
</cp:coreProperties>
</file>