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435" autoAdjust="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C35FC-0AC7-4D4F-920F-D9AB03E495E7}" type="datetimeFigureOut">
              <a:rPr lang="cs-CZ" smtClean="0"/>
              <a:t>02.12.2020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3CBE0-0144-474B-8593-2A8784998F7D}" type="slidenum">
              <a:rPr lang="cs-CZ" smtClean="0"/>
              <a:t>‹#›</a:t>
            </a:fld>
            <a:endParaRPr lang="cs-CZ"/>
          </a:p>
        </p:txBody>
      </p:sp>
    </p:spTree>
    <p:extLst>
      <p:ext uri="{BB962C8B-B14F-4D97-AF65-F5344CB8AC3E}">
        <p14:creationId xmlns:p14="http://schemas.microsoft.com/office/powerpoint/2010/main" val="204736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23CBE0-0144-474B-8593-2A8784998F7D}" type="slidenum">
              <a:rPr lang="cs-CZ" smtClean="0"/>
              <a:t>2</a:t>
            </a:fld>
            <a:endParaRPr lang="cs-CZ"/>
          </a:p>
        </p:txBody>
      </p:sp>
    </p:spTree>
    <p:extLst>
      <p:ext uri="{BB962C8B-B14F-4D97-AF65-F5344CB8AC3E}">
        <p14:creationId xmlns:p14="http://schemas.microsoft.com/office/powerpoint/2010/main" val="379660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711EE1E4-5C5D-4D30-917D-B9ABCF30F79A}" type="datetimeFigureOut">
              <a:rPr lang="cs-CZ" smtClean="0"/>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374864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1EE1E4-5C5D-4D30-917D-B9ABCF30F79A}" type="datetimeFigureOut">
              <a:rPr lang="cs-CZ" smtClean="0"/>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284962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1EE1E4-5C5D-4D30-917D-B9ABCF30F79A}" type="datetimeFigureOut">
              <a:rPr lang="cs-CZ" smtClean="0"/>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48573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1EE1E4-5C5D-4D30-917D-B9ABCF30F79A}" type="datetimeFigureOut">
              <a:rPr lang="cs-CZ" smtClean="0"/>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253218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711EE1E4-5C5D-4D30-917D-B9ABCF30F79A}" type="datetimeFigureOut">
              <a:rPr lang="cs-CZ" smtClean="0"/>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257046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11EE1E4-5C5D-4D30-917D-B9ABCF30F79A}" type="datetimeFigureOut">
              <a:rPr lang="cs-CZ" smtClean="0"/>
              <a:t>02.12.2020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53821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11EE1E4-5C5D-4D30-917D-B9ABCF30F79A}" type="datetimeFigureOut">
              <a:rPr lang="cs-CZ" smtClean="0"/>
              <a:t>02.12.2020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96693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11EE1E4-5C5D-4D30-917D-B9ABCF30F79A}" type="datetimeFigureOut">
              <a:rPr lang="cs-CZ" smtClean="0"/>
              <a:t>02.12.2020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29634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11EE1E4-5C5D-4D30-917D-B9ABCF30F79A}" type="datetimeFigureOut">
              <a:rPr lang="cs-CZ" smtClean="0"/>
              <a:t>02.12.2020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213407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11EE1E4-5C5D-4D30-917D-B9ABCF30F79A}" type="datetimeFigureOut">
              <a:rPr lang="cs-CZ" smtClean="0"/>
              <a:t>02.12.2020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123745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11EE1E4-5C5D-4D30-917D-B9ABCF30F79A}" type="datetimeFigureOut">
              <a:rPr lang="cs-CZ" smtClean="0"/>
              <a:t>02.12.2020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6E5AE61-79D0-442B-8054-8901B1117296}" type="slidenum">
              <a:rPr lang="cs-CZ" smtClean="0"/>
              <a:t>‹#›</a:t>
            </a:fld>
            <a:endParaRPr lang="cs-CZ"/>
          </a:p>
        </p:txBody>
      </p:sp>
    </p:spTree>
    <p:extLst>
      <p:ext uri="{BB962C8B-B14F-4D97-AF65-F5344CB8AC3E}">
        <p14:creationId xmlns:p14="http://schemas.microsoft.com/office/powerpoint/2010/main" val="377642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EE1E4-5C5D-4D30-917D-B9ABCF30F79A}" type="datetimeFigureOut">
              <a:rPr lang="cs-CZ" smtClean="0"/>
              <a:t>02.12.2020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5AE61-79D0-442B-8054-8901B1117296}" type="slidenum">
              <a:rPr lang="cs-CZ" smtClean="0"/>
              <a:t>‹#›</a:t>
            </a:fld>
            <a:endParaRPr lang="cs-CZ"/>
          </a:p>
        </p:txBody>
      </p:sp>
    </p:spTree>
    <p:extLst>
      <p:ext uri="{BB962C8B-B14F-4D97-AF65-F5344CB8AC3E}">
        <p14:creationId xmlns:p14="http://schemas.microsoft.com/office/powerpoint/2010/main" val="142745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hatis5g.info/wp-content/uploads/2018/02/Martin-Luther-King-Jr.-Unjust-Laws-1.jp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7165" y="0"/>
            <a:ext cx="11665526" cy="895927"/>
          </a:xfrm>
        </p:spPr>
        <p:txBody>
          <a:bodyPr>
            <a:normAutofit/>
          </a:bodyPr>
          <a:lstStyle/>
          <a:p>
            <a:pPr algn="ctr"/>
            <a:r>
              <a:rPr lang="cs-CZ" sz="3600" dirty="0" err="1" smtClean="0">
                <a:latin typeface="Arial Black" panose="020B0A04020102020204" pitchFamily="34" charset="0"/>
              </a:rPr>
              <a:t>American</a:t>
            </a:r>
            <a:r>
              <a:rPr lang="cs-CZ" sz="3600" dirty="0" smtClean="0">
                <a:latin typeface="Arial Black" panose="020B0A04020102020204" pitchFamily="34" charset="0"/>
              </a:rPr>
              <a:t> </a:t>
            </a:r>
            <a:r>
              <a:rPr lang="cs-CZ" sz="3600" dirty="0" err="1" smtClean="0">
                <a:latin typeface="Arial Black" panose="020B0A04020102020204" pitchFamily="34" charset="0"/>
              </a:rPr>
              <a:t>Transcendentalism</a:t>
            </a:r>
            <a:r>
              <a:rPr lang="cs-CZ" sz="3600" dirty="0" smtClean="0">
                <a:latin typeface="Arial Black" panose="020B0A04020102020204" pitchFamily="34" charset="0"/>
              </a:rPr>
              <a:t>: </a:t>
            </a:r>
            <a:r>
              <a:rPr lang="cs-CZ" sz="3600" dirty="0" err="1" smtClean="0">
                <a:latin typeface="Arial Black" panose="020B0A04020102020204" pitchFamily="34" charset="0"/>
              </a:rPr>
              <a:t>Introduction</a:t>
            </a:r>
            <a:endParaRPr lang="cs-CZ" sz="3600" dirty="0">
              <a:latin typeface="Arial Black" panose="020B0A04020102020204" pitchFamily="34" charset="0"/>
            </a:endParaRPr>
          </a:p>
        </p:txBody>
      </p:sp>
      <p:sp>
        <p:nvSpPr>
          <p:cNvPr id="5" name="Zástupný symbol pro obsah 4"/>
          <p:cNvSpPr>
            <a:spLocks noGrp="1"/>
          </p:cNvSpPr>
          <p:nvPr>
            <p:ph sz="half" idx="1"/>
          </p:nvPr>
        </p:nvSpPr>
        <p:spPr>
          <a:xfrm>
            <a:off x="166255" y="794326"/>
            <a:ext cx="10132436" cy="6063674"/>
          </a:xfrm>
        </p:spPr>
        <p:txBody>
          <a:bodyPr>
            <a:normAutofit fontScale="92500" lnSpcReduction="20000"/>
          </a:bodyPr>
          <a:lstStyle/>
          <a:p>
            <a:pPr>
              <a:lnSpc>
                <a:spcPct val="100000"/>
              </a:lnSpc>
              <a:spcBef>
                <a:spcPts val="0"/>
              </a:spcBef>
            </a:pPr>
            <a:r>
              <a:rPr lang="en-GB" sz="2200" dirty="0" smtClean="0"/>
              <a:t>Transcendentalism is a romantic attempt to express </a:t>
            </a:r>
            <a:r>
              <a:rPr lang="en-GB" sz="2200" b="1" dirty="0" smtClean="0"/>
              <a:t>the unity of the individual both in philosophical and in aesthetic terms. </a:t>
            </a:r>
            <a:r>
              <a:rPr lang="en-GB" sz="2200" dirty="0" smtClean="0"/>
              <a:t>This unity</a:t>
            </a:r>
            <a:r>
              <a:rPr lang="en-GB" sz="2200" b="1" dirty="0" smtClean="0"/>
              <a:t> </a:t>
            </a:r>
            <a:r>
              <a:rPr lang="en-GB" sz="2200" dirty="0" smtClean="0"/>
              <a:t>is based on</a:t>
            </a:r>
            <a:r>
              <a:rPr lang="en-GB" sz="2200" b="1" dirty="0" smtClean="0"/>
              <a:t> a vision of universal unity of nature and human soul</a:t>
            </a:r>
            <a:r>
              <a:rPr lang="en-GB" sz="2200" dirty="0" smtClean="0"/>
              <a:t>. This unity is not simply given, nor can it be easily achieved. It is </a:t>
            </a:r>
            <a:r>
              <a:rPr lang="en-GB" sz="2200" b="1" dirty="0" smtClean="0"/>
              <a:t>conditioned by radical rethinking of the individual’s relationship to religious beliefs</a:t>
            </a:r>
            <a:r>
              <a:rPr lang="en-GB" sz="2200" dirty="0" smtClean="0"/>
              <a:t> and traditions </a:t>
            </a:r>
            <a:r>
              <a:rPr lang="en-GB" sz="2200" b="1" dirty="0" smtClean="0"/>
              <a:t>as well as to property, society and government</a:t>
            </a:r>
            <a:r>
              <a:rPr lang="en-GB" sz="2200" dirty="0" smtClean="0"/>
              <a:t>. </a:t>
            </a:r>
          </a:p>
          <a:p>
            <a:pPr>
              <a:lnSpc>
                <a:spcPct val="100000"/>
              </a:lnSpc>
              <a:spcBef>
                <a:spcPts val="0"/>
              </a:spcBef>
            </a:pPr>
            <a:r>
              <a:rPr lang="en-GB" sz="2200" dirty="0" smtClean="0"/>
              <a:t>This gives </a:t>
            </a:r>
            <a:r>
              <a:rPr lang="en-GB" sz="2200" b="1" dirty="0" smtClean="0"/>
              <a:t>a new meaning to the term “transcendental”. </a:t>
            </a:r>
            <a:r>
              <a:rPr lang="en-GB" sz="2200" dirty="0" smtClean="0"/>
              <a:t>In the late 18th century German philosophy of Immanuel Kant this term meant an approach expanding human knowledge beyond the limits of </a:t>
            </a:r>
            <a:r>
              <a:rPr lang="en-GB" sz="2200" dirty="0" smtClean="0"/>
              <a:t>logical </a:t>
            </a:r>
            <a:r>
              <a:rPr lang="en-GB" sz="2200" dirty="0" smtClean="0"/>
              <a:t>reason and </a:t>
            </a:r>
            <a:r>
              <a:rPr lang="cs-CZ" sz="2200" dirty="0" err="1" smtClean="0"/>
              <a:t>the</a:t>
            </a:r>
            <a:r>
              <a:rPr lang="cs-CZ" sz="2200" dirty="0" smtClean="0"/>
              <a:t> </a:t>
            </a:r>
            <a:r>
              <a:rPr lang="en-GB" sz="2200" dirty="0" smtClean="0"/>
              <a:t>senses</a:t>
            </a:r>
            <a:r>
              <a:rPr lang="en-GB" sz="2200" dirty="0" smtClean="0"/>
              <a:t>, whereas </a:t>
            </a:r>
            <a:r>
              <a:rPr lang="en-GB" sz="2200" b="1" dirty="0" smtClean="0"/>
              <a:t>American Transcendentalism understands human individuality in its power to overcome</a:t>
            </a:r>
            <a:r>
              <a:rPr lang="en-GB" sz="2200" dirty="0" smtClean="0"/>
              <a:t> </a:t>
            </a:r>
            <a:r>
              <a:rPr lang="en-GB" sz="2200" b="1" dirty="0" smtClean="0"/>
              <a:t>the limits of existence set by society, its religion, traditions, politics and economy</a:t>
            </a:r>
            <a:r>
              <a:rPr lang="en-GB" sz="2200" dirty="0" smtClean="0"/>
              <a:t>. </a:t>
            </a:r>
          </a:p>
          <a:p>
            <a:pPr>
              <a:lnSpc>
                <a:spcPct val="100000"/>
              </a:lnSpc>
              <a:spcBef>
                <a:spcPts val="0"/>
              </a:spcBef>
            </a:pPr>
            <a:r>
              <a:rPr lang="en-GB" sz="2200" dirty="0" smtClean="0"/>
              <a:t>In spite of these premises, expressed in </a:t>
            </a:r>
            <a:r>
              <a:rPr lang="en-GB" sz="2200" dirty="0" smtClean="0"/>
              <a:t>philosophical </a:t>
            </a:r>
            <a:r>
              <a:rPr lang="en-GB" sz="2200" dirty="0" smtClean="0"/>
              <a:t>essays and poems of the movement’s leader </a:t>
            </a:r>
            <a:r>
              <a:rPr lang="en-GB" sz="2200" b="1" dirty="0" smtClean="0"/>
              <a:t>Ralph Waldo Emerson</a:t>
            </a:r>
            <a:r>
              <a:rPr lang="en-GB" sz="2200" dirty="0" smtClean="0"/>
              <a:t> (1803-82), and in the works and political stance of its best writer, </a:t>
            </a:r>
            <a:r>
              <a:rPr lang="en-GB" sz="2200" b="1" dirty="0" smtClean="0"/>
              <a:t>Henry David Thoreau</a:t>
            </a:r>
            <a:r>
              <a:rPr lang="en-GB" sz="2200" dirty="0" smtClean="0"/>
              <a:t> (1817-62) and Emerson‘s close co-worker and editor of a journal, called </a:t>
            </a:r>
            <a:r>
              <a:rPr lang="en-GB" sz="2200" i="1" dirty="0" smtClean="0"/>
              <a:t>The Dial</a:t>
            </a:r>
            <a:r>
              <a:rPr lang="en-GB" sz="2200" dirty="0" smtClean="0"/>
              <a:t>, the feminist </a:t>
            </a:r>
            <a:r>
              <a:rPr lang="en-GB" sz="2200" b="1" dirty="0" smtClean="0"/>
              <a:t>Margaret Fuller </a:t>
            </a:r>
            <a:r>
              <a:rPr lang="en-GB" sz="2200" dirty="0" smtClean="0"/>
              <a:t>(1810-50), most of the Transcendentalists were </a:t>
            </a:r>
            <a:r>
              <a:rPr lang="en-GB" sz="2200" b="1" dirty="0" smtClean="0"/>
              <a:t>peaceful, religious and academically oriented people</a:t>
            </a:r>
            <a:r>
              <a:rPr lang="en-GB" sz="2200" dirty="0" smtClean="0"/>
              <a:t> </a:t>
            </a:r>
            <a:r>
              <a:rPr lang="en-GB" sz="2200" b="1" dirty="0" smtClean="0"/>
              <a:t>interested in Hinduism, Buddhism, Confucianism, Christian and Muslim mysticism, German Romanticism and metaphysics, Plato’s philosophy and </a:t>
            </a:r>
            <a:r>
              <a:rPr lang="cs-CZ" sz="2200" b="1" dirty="0" err="1"/>
              <a:t>N</a:t>
            </a:r>
            <a:r>
              <a:rPr lang="en-GB" sz="2200" b="1" dirty="0" err="1" smtClean="0"/>
              <a:t>eo</a:t>
            </a:r>
            <a:r>
              <a:rPr lang="en-GB" sz="2200" b="1" dirty="0" smtClean="0"/>
              <a:t>-Platonism</a:t>
            </a:r>
            <a:r>
              <a:rPr lang="en-GB" sz="2200" b="1" dirty="0" smtClean="0"/>
              <a:t>.</a:t>
            </a:r>
          </a:p>
          <a:p>
            <a:pPr>
              <a:lnSpc>
                <a:spcPct val="100000"/>
              </a:lnSpc>
              <a:spcBef>
                <a:spcPts val="0"/>
              </a:spcBef>
            </a:pPr>
            <a:r>
              <a:rPr lang="en-GB" sz="2200" b="1" dirty="0" smtClean="0"/>
              <a:t>The term “transcendental”</a:t>
            </a:r>
            <a:r>
              <a:rPr lang="en-GB" sz="2200" dirty="0" smtClean="0"/>
              <a:t> was first used by the public in</a:t>
            </a:r>
            <a:r>
              <a:rPr lang="en-GB" sz="2200" b="1" dirty="0" smtClean="0"/>
              <a:t> a disparaging way</a:t>
            </a:r>
            <a:r>
              <a:rPr lang="en-GB" sz="2200" dirty="0" smtClean="0"/>
              <a:t>, to refer to the Hedge‘s Club founded by Emerson in 1836 (Frederic Henry Hedge, later a Harvard professor of German literature, was one of the members)</a:t>
            </a:r>
            <a:r>
              <a:rPr lang="cs-CZ" sz="2200" dirty="0" smtClean="0"/>
              <a:t>.</a:t>
            </a:r>
          </a:p>
          <a:p>
            <a:pPr marL="0" indent="0">
              <a:lnSpc>
                <a:spcPct val="100000"/>
              </a:lnSpc>
              <a:spcBef>
                <a:spcPts val="0"/>
              </a:spcBef>
              <a:buNone/>
            </a:pPr>
            <a:endParaRPr lang="cs-CZ" sz="2200" dirty="0" smtClean="0"/>
          </a:p>
          <a:p>
            <a:pPr marL="0" indent="0">
              <a:lnSpc>
                <a:spcPct val="100000"/>
              </a:lnSpc>
              <a:spcBef>
                <a:spcPts val="0"/>
              </a:spcBef>
              <a:buNone/>
            </a:pPr>
            <a:r>
              <a:rPr lang="cs-CZ" sz="2200" dirty="0" err="1" smtClean="0"/>
              <a:t>Note</a:t>
            </a:r>
            <a:r>
              <a:rPr lang="cs-CZ" sz="2200" dirty="0" smtClean="0"/>
              <a:t>: Margaret </a:t>
            </a:r>
            <a:r>
              <a:rPr lang="cs-CZ" sz="2200" dirty="0" err="1" smtClean="0"/>
              <a:t>Fuller</a:t>
            </a:r>
            <a:r>
              <a:rPr lang="cs-CZ" sz="2200" dirty="0" smtClean="0"/>
              <a:t> </a:t>
            </a:r>
            <a:r>
              <a:rPr lang="cs-CZ" sz="2200" dirty="0" err="1" smtClean="0"/>
              <a:t>will</a:t>
            </a:r>
            <a:r>
              <a:rPr lang="cs-CZ" sz="2200" dirty="0" smtClean="0"/>
              <a:t> </a:t>
            </a:r>
            <a:r>
              <a:rPr lang="cs-CZ" sz="2200" dirty="0" err="1" smtClean="0"/>
              <a:t>be</a:t>
            </a:r>
            <a:r>
              <a:rPr lang="cs-CZ" sz="2200" dirty="0" smtClean="0"/>
              <a:t> </a:t>
            </a:r>
            <a:r>
              <a:rPr lang="cs-CZ" sz="2200" dirty="0" err="1" smtClean="0"/>
              <a:t>discussed</a:t>
            </a:r>
            <a:r>
              <a:rPr lang="cs-CZ" sz="2200" dirty="0" smtClean="0"/>
              <a:t> in </a:t>
            </a:r>
            <a:r>
              <a:rPr lang="cs-CZ" sz="2200" dirty="0" err="1" smtClean="0"/>
              <a:t>the</a:t>
            </a:r>
            <a:r>
              <a:rPr lang="cs-CZ" sz="2200" dirty="0"/>
              <a:t> </a:t>
            </a:r>
            <a:r>
              <a:rPr lang="cs-CZ" sz="2200" dirty="0" err="1" smtClean="0"/>
              <a:t>lecture</a:t>
            </a:r>
            <a:r>
              <a:rPr lang="cs-CZ" sz="2200" dirty="0" smtClean="0"/>
              <a:t> on </a:t>
            </a:r>
            <a:r>
              <a:rPr lang="cs-CZ" sz="2200" dirty="0" err="1" smtClean="0"/>
              <a:t>American</a:t>
            </a:r>
            <a:r>
              <a:rPr lang="cs-CZ" sz="2200" dirty="0" smtClean="0"/>
              <a:t> </a:t>
            </a:r>
            <a:r>
              <a:rPr lang="cs-CZ" sz="2200" dirty="0" err="1" smtClean="0"/>
              <a:t>Women</a:t>
            </a:r>
            <a:r>
              <a:rPr lang="cs-CZ" sz="2200" dirty="0" smtClean="0"/>
              <a:t> </a:t>
            </a:r>
            <a:r>
              <a:rPr lang="cs-CZ" sz="2200" dirty="0" err="1" smtClean="0"/>
              <a:t>Literature</a:t>
            </a:r>
            <a:r>
              <a:rPr lang="cs-CZ" sz="2200" dirty="0" smtClean="0"/>
              <a:t>.</a:t>
            </a:r>
            <a:endParaRPr lang="en-GB" sz="2200" dirty="0" smtClean="0"/>
          </a:p>
          <a:p>
            <a:pPr marL="0" indent="0">
              <a:lnSpc>
                <a:spcPct val="100000"/>
              </a:lnSpc>
              <a:spcBef>
                <a:spcPts val="0"/>
              </a:spcBef>
              <a:buNone/>
            </a:pPr>
            <a:endParaRPr lang="en-GB" sz="1600" dirty="0" smtClean="0"/>
          </a:p>
          <a:p>
            <a:pPr marL="0" indent="0">
              <a:lnSpc>
                <a:spcPct val="100000"/>
              </a:lnSpc>
              <a:spcBef>
                <a:spcPts val="0"/>
              </a:spcBef>
              <a:buNone/>
            </a:pPr>
            <a:r>
              <a:rPr lang="en-GB" sz="1600" dirty="0" smtClean="0"/>
              <a:t>				Right, from top to </a:t>
            </a:r>
            <a:r>
              <a:rPr lang="en-GB" sz="1600" dirty="0" err="1" smtClean="0"/>
              <a:t>botom</a:t>
            </a:r>
            <a:r>
              <a:rPr lang="en-GB" sz="1600" dirty="0" smtClean="0"/>
              <a:t>: R.W. Emerson, H.D. Thoreau, Margaret Fuller</a:t>
            </a:r>
            <a:endParaRPr lang="en-GB" sz="1600" dirty="0"/>
          </a:p>
        </p:txBody>
      </p:sp>
      <p:pic>
        <p:nvPicPr>
          <p:cNvPr id="1026" name="Picture 2" descr="https://upload.wikimedia.org/wikipedia/commons/d/d5/Ralph_Waldo_Emerson_ca1857_retouched.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650" t="5699" r="7266" b="34291"/>
          <a:stretch/>
        </p:blipFill>
        <p:spPr bwMode="auto">
          <a:xfrm>
            <a:off x="10483273" y="794326"/>
            <a:ext cx="1662546" cy="2213930"/>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descr="https://upload.wikimedia.org/wikipedia/commons/2/2a/Benjamin_D._Maxham_-_Henry_David_Thoreau_-_Restored_-_greyscale_-_straightened.jpg"/>
          <p:cNvPicPr/>
          <p:nvPr/>
        </p:nvPicPr>
        <p:blipFill rotWithShape="1">
          <a:blip r:embed="rId3" cstate="print">
            <a:extLst>
              <a:ext uri="{28A0092B-C50C-407E-A947-70E740481C1C}">
                <a14:useLocalDpi xmlns:a14="http://schemas.microsoft.com/office/drawing/2010/main" val="0"/>
              </a:ext>
            </a:extLst>
          </a:blip>
          <a:srcRect l="13529" t="10063" r="11751" b="35900"/>
          <a:stretch/>
        </p:blipFill>
        <p:spPr bwMode="auto">
          <a:xfrm>
            <a:off x="10483273" y="3008256"/>
            <a:ext cx="1671781" cy="1739235"/>
          </a:xfrm>
          <a:prstGeom prst="rect">
            <a:avLst/>
          </a:prstGeom>
          <a:noFill/>
          <a:ln>
            <a:noFill/>
          </a:ln>
          <a:extLst>
            <a:ext uri="{53640926-AAD7-44D8-BBD7-CCE9431645EC}">
              <a14:shadowObscured xmlns:a14="http://schemas.microsoft.com/office/drawing/2010/main"/>
            </a:ext>
          </a:extLst>
        </p:spPr>
      </p:pic>
      <p:pic>
        <p:nvPicPr>
          <p:cNvPr id="10" name="Obrázek 9" descr="Margaret Fuller"/>
          <p:cNvPicPr>
            <a:picLocks noChangeAspect="1"/>
          </p:cNvPicPr>
          <p:nvPr/>
        </p:nvPicPr>
        <p:blipFill rotWithShape="1">
          <a:blip r:embed="rId4">
            <a:extLst>
              <a:ext uri="{28A0092B-C50C-407E-A947-70E740481C1C}">
                <a14:useLocalDpi xmlns:a14="http://schemas.microsoft.com/office/drawing/2010/main" val="0"/>
              </a:ext>
            </a:extLst>
          </a:blip>
          <a:srcRect l="16316" t="2222" r="21333" b="21777"/>
          <a:stretch/>
        </p:blipFill>
        <p:spPr bwMode="auto">
          <a:xfrm>
            <a:off x="10469366" y="4747491"/>
            <a:ext cx="1671025" cy="2052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381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1"/>
            <a:ext cx="10515600" cy="1200726"/>
          </a:xfrm>
        </p:spPr>
        <p:txBody>
          <a:bodyPr>
            <a:normAutofit/>
          </a:bodyPr>
          <a:lstStyle/>
          <a:p>
            <a:pPr algn="ctr"/>
            <a:r>
              <a:rPr lang="cs-CZ" sz="3600" dirty="0" smtClean="0">
                <a:latin typeface="Arial Black" panose="020B0A04020102020204" pitchFamily="34" charset="0"/>
              </a:rPr>
              <a:t>Ralph </a:t>
            </a:r>
            <a:r>
              <a:rPr lang="cs-CZ" sz="3600" dirty="0" err="1" smtClean="0">
                <a:latin typeface="Arial Black" panose="020B0A04020102020204" pitchFamily="34" charset="0"/>
              </a:rPr>
              <a:t>Waldo</a:t>
            </a:r>
            <a:r>
              <a:rPr lang="cs-CZ" sz="3600" dirty="0" smtClean="0">
                <a:latin typeface="Arial Black" panose="020B0A04020102020204" pitchFamily="34" charset="0"/>
              </a:rPr>
              <a:t> </a:t>
            </a:r>
            <a:r>
              <a:rPr lang="cs-CZ" sz="3600" dirty="0" err="1" smtClean="0">
                <a:latin typeface="Arial Black" panose="020B0A04020102020204" pitchFamily="34" charset="0"/>
              </a:rPr>
              <a:t>Emerson</a:t>
            </a:r>
            <a:r>
              <a:rPr lang="cs-CZ" sz="3600" dirty="0" smtClean="0">
                <a:latin typeface="Arial Black" panose="020B0A04020102020204" pitchFamily="34" charset="0"/>
              </a:rPr>
              <a:t>: </a:t>
            </a:r>
            <a:r>
              <a:rPr lang="cs-CZ" sz="3600" dirty="0" err="1" smtClean="0">
                <a:latin typeface="Arial Black" panose="020B0A04020102020204" pitchFamily="34" charset="0"/>
              </a:rPr>
              <a:t>Essays</a:t>
            </a:r>
            <a:r>
              <a:rPr lang="cs-CZ" sz="3600" dirty="0" smtClean="0">
                <a:latin typeface="Arial Black" panose="020B0A04020102020204" pitchFamily="34" charset="0"/>
              </a:rPr>
              <a:t> 1</a:t>
            </a:r>
            <a:br>
              <a:rPr lang="cs-CZ" sz="3600" dirty="0" smtClean="0">
                <a:latin typeface="Arial Black" panose="020B0A04020102020204" pitchFamily="34" charset="0"/>
              </a:rPr>
            </a:br>
            <a:r>
              <a:rPr lang="cs-CZ" sz="3600" i="1" dirty="0" err="1" smtClean="0">
                <a:latin typeface="Arial Black" panose="020B0A04020102020204" pitchFamily="34" charset="0"/>
              </a:rPr>
              <a:t>Nature</a:t>
            </a:r>
            <a:r>
              <a:rPr lang="cs-CZ" sz="3600" i="1" dirty="0" smtClean="0">
                <a:latin typeface="Arial Black" panose="020B0A04020102020204" pitchFamily="34" charset="0"/>
              </a:rPr>
              <a:t> </a:t>
            </a:r>
            <a:r>
              <a:rPr lang="cs-CZ" sz="3600" dirty="0" smtClean="0">
                <a:latin typeface="Arial Black" panose="020B0A04020102020204" pitchFamily="34" charset="0"/>
              </a:rPr>
              <a:t>(1837)</a:t>
            </a:r>
            <a:endParaRPr lang="cs-CZ" sz="3600" dirty="0">
              <a:latin typeface="Arial Black" panose="020B0A04020102020204" pitchFamily="34" charset="0"/>
            </a:endParaRPr>
          </a:p>
        </p:txBody>
      </p:sp>
      <p:sp>
        <p:nvSpPr>
          <p:cNvPr id="5" name="Zástupný symbol pro obsah 4"/>
          <p:cNvSpPr>
            <a:spLocks noGrp="1"/>
          </p:cNvSpPr>
          <p:nvPr>
            <p:ph sz="half" idx="1"/>
          </p:nvPr>
        </p:nvSpPr>
        <p:spPr>
          <a:xfrm>
            <a:off x="157017" y="1006764"/>
            <a:ext cx="9116002" cy="6114472"/>
          </a:xfrm>
        </p:spPr>
        <p:txBody>
          <a:bodyPr>
            <a:normAutofit lnSpcReduction="10000"/>
          </a:bodyPr>
          <a:lstStyle/>
          <a:p>
            <a:pPr>
              <a:lnSpc>
                <a:spcPct val="100000"/>
              </a:lnSpc>
              <a:spcBef>
                <a:spcPts val="0"/>
              </a:spcBef>
            </a:pPr>
            <a:r>
              <a:rPr lang="cs-CZ" sz="1800" dirty="0" err="1" smtClean="0"/>
              <a:t>This</a:t>
            </a:r>
            <a:r>
              <a:rPr lang="cs-CZ" sz="1800" dirty="0" smtClean="0"/>
              <a:t> long </a:t>
            </a:r>
            <a:r>
              <a:rPr lang="cs-CZ" sz="1800" dirty="0" err="1" smtClean="0"/>
              <a:t>essay</a:t>
            </a:r>
            <a:r>
              <a:rPr lang="cs-CZ" sz="1800" dirty="0" smtClean="0"/>
              <a:t> </a:t>
            </a:r>
            <a:r>
              <a:rPr lang="cs-CZ" sz="1800" dirty="0" err="1"/>
              <a:t>investigates</a:t>
            </a:r>
            <a:r>
              <a:rPr lang="cs-CZ" sz="1800" dirty="0"/>
              <a:t> </a:t>
            </a:r>
            <a:r>
              <a:rPr lang="cs-CZ" sz="1800" b="1" dirty="0" err="1" smtClean="0"/>
              <a:t>the</a:t>
            </a:r>
            <a:r>
              <a:rPr lang="cs-CZ" sz="1800" b="1" dirty="0" smtClean="0"/>
              <a:t> </a:t>
            </a:r>
            <a:r>
              <a:rPr lang="en-US" sz="1800" b="1" dirty="0" smtClean="0"/>
              <a:t>purpose of Nature</a:t>
            </a:r>
            <a:r>
              <a:rPr lang="cs-CZ" sz="1800" b="1" dirty="0" smtClean="0"/>
              <a:t> and </a:t>
            </a:r>
            <a:r>
              <a:rPr lang="cs-CZ" sz="1800" b="1" dirty="0" err="1" smtClean="0"/>
              <a:t>its</a:t>
            </a:r>
            <a:r>
              <a:rPr lang="cs-CZ" sz="1800" b="1" dirty="0" smtClean="0"/>
              <a:t> </a:t>
            </a:r>
            <a:r>
              <a:rPr lang="cs-CZ" sz="1800" b="1" dirty="0" err="1" smtClean="0"/>
              <a:t>human</a:t>
            </a:r>
            <a:r>
              <a:rPr lang="cs-CZ" sz="1800" b="1" dirty="0" smtClean="0"/>
              <a:t> “</a:t>
            </a:r>
            <a:r>
              <a:rPr lang="cs-CZ" sz="1800" b="1" dirty="0" err="1" smtClean="0"/>
              <a:t>uses</a:t>
            </a:r>
            <a:r>
              <a:rPr lang="cs-CZ" sz="1800" b="1" dirty="0" smtClean="0"/>
              <a:t>,”</a:t>
            </a:r>
            <a:r>
              <a:rPr lang="cs-CZ" sz="1800" dirty="0" smtClean="0"/>
              <a:t> </a:t>
            </a:r>
            <a:r>
              <a:rPr lang="cs-CZ" sz="1800" dirty="0" err="1" smtClean="0"/>
              <a:t>both</a:t>
            </a:r>
            <a:r>
              <a:rPr lang="cs-CZ" sz="1800" dirty="0" smtClean="0"/>
              <a:t> </a:t>
            </a:r>
            <a:r>
              <a:rPr lang="cs-CZ" sz="1800" dirty="0" err="1" smtClean="0"/>
              <a:t>actual</a:t>
            </a:r>
            <a:r>
              <a:rPr lang="cs-CZ" sz="1800" dirty="0" smtClean="0"/>
              <a:t> and </a:t>
            </a:r>
            <a:r>
              <a:rPr lang="cs-CZ" sz="1800" dirty="0" err="1" smtClean="0"/>
              <a:t>potential</a:t>
            </a:r>
            <a:r>
              <a:rPr lang="cs-CZ" sz="1800" dirty="0" smtClean="0"/>
              <a:t>. </a:t>
            </a:r>
          </a:p>
          <a:p>
            <a:pPr>
              <a:lnSpc>
                <a:spcPct val="100000"/>
              </a:lnSpc>
              <a:spcBef>
                <a:spcPts val="0"/>
              </a:spcBef>
            </a:pPr>
            <a:r>
              <a:rPr lang="en-US" sz="1800" dirty="0" smtClean="0"/>
              <a:t>Though </a:t>
            </a:r>
            <a:r>
              <a:rPr lang="en-US" sz="1800" dirty="0"/>
              <a:t>defined as </a:t>
            </a:r>
            <a:r>
              <a:rPr lang="en-US" sz="1800" dirty="0" smtClean="0"/>
              <a:t>“not </a:t>
            </a:r>
            <a:r>
              <a:rPr lang="en-US" sz="1800" dirty="0"/>
              <a:t>Me</a:t>
            </a:r>
            <a:r>
              <a:rPr lang="en-US" sz="1800" dirty="0" smtClean="0"/>
              <a:t>,”</a:t>
            </a:r>
            <a:r>
              <a:rPr lang="cs-CZ" sz="1800" dirty="0" smtClean="0"/>
              <a:t> </a:t>
            </a:r>
            <a:r>
              <a:rPr lang="en-US" sz="1800" b="1" dirty="0" smtClean="0"/>
              <a:t>Nature </a:t>
            </a:r>
            <a:r>
              <a:rPr lang="en-US" sz="1800" b="1" dirty="0"/>
              <a:t>can, by virtue of its essential unity </a:t>
            </a:r>
            <a:r>
              <a:rPr lang="en-US" sz="1800" dirty="0"/>
              <a:t>(manifested in the unity of the </a:t>
            </a:r>
            <a:r>
              <a:rPr lang="en-US" sz="1800" dirty="0" smtClean="0"/>
              <a:t>landscape</a:t>
            </a:r>
            <a:r>
              <a:rPr lang="cs-CZ" sz="1800" dirty="0" smtClean="0"/>
              <a:t> in </a:t>
            </a:r>
            <a:r>
              <a:rPr lang="cs-CZ" sz="1800" dirty="0" err="1" smtClean="0"/>
              <a:t>our</a:t>
            </a:r>
            <a:r>
              <a:rPr lang="cs-CZ" sz="1800" dirty="0" smtClean="0"/>
              <a:t> vision)</a:t>
            </a:r>
            <a:r>
              <a:rPr lang="en-US" sz="1800" dirty="0" smtClean="0"/>
              <a:t> </a:t>
            </a:r>
            <a:r>
              <a:rPr lang="en-US" sz="1800" b="1" dirty="0" smtClean="0"/>
              <a:t>lead </a:t>
            </a:r>
            <a:r>
              <a:rPr lang="en-US" sz="1800" b="1" dirty="0"/>
              <a:t>the individual soul to recognition of the great unity of </a:t>
            </a:r>
            <a:r>
              <a:rPr lang="en-US" sz="1800" b="1" dirty="0" smtClean="0"/>
              <a:t>being</a:t>
            </a:r>
            <a:r>
              <a:rPr lang="cs-CZ" sz="1800" dirty="0" smtClean="0"/>
              <a:t>: </a:t>
            </a:r>
            <a:r>
              <a:rPr lang="cs-CZ" sz="1600" dirty="0" smtClean="0"/>
              <a:t>“</a:t>
            </a:r>
            <a:r>
              <a:rPr lang="en-US" sz="1600" dirty="0" smtClean="0"/>
              <a:t>I</a:t>
            </a:r>
            <a:r>
              <a:rPr lang="cs-CZ" sz="1600" dirty="0" smtClean="0"/>
              <a:t> </a:t>
            </a:r>
            <a:r>
              <a:rPr lang="en-US" sz="1600" dirty="0" smtClean="0"/>
              <a:t>become </a:t>
            </a:r>
            <a:r>
              <a:rPr lang="en-US" sz="1600" dirty="0"/>
              <a:t>a transparent eye-ball. I am nothing, I see </a:t>
            </a:r>
            <a:r>
              <a:rPr lang="en-US" sz="1600" dirty="0" smtClean="0"/>
              <a:t>all.</a:t>
            </a:r>
            <a:r>
              <a:rPr lang="cs-CZ" sz="1600" dirty="0" smtClean="0"/>
              <a:t> </a:t>
            </a:r>
            <a:r>
              <a:rPr lang="en-US" sz="1600" dirty="0" smtClean="0"/>
              <a:t>The </a:t>
            </a:r>
            <a:r>
              <a:rPr lang="en-US" sz="1600" dirty="0"/>
              <a:t>currents of the Universal Being circulate through me; I am part or particle of God.</a:t>
            </a:r>
            <a:r>
              <a:rPr lang="cs-CZ" sz="1600" dirty="0" smtClean="0"/>
              <a:t>”</a:t>
            </a:r>
            <a:r>
              <a:rPr lang="cs-CZ" sz="1800" dirty="0" smtClean="0"/>
              <a:t> </a:t>
            </a:r>
          </a:p>
          <a:p>
            <a:pPr>
              <a:lnSpc>
                <a:spcPct val="100000"/>
              </a:lnSpc>
              <a:spcBef>
                <a:spcPts val="0"/>
              </a:spcBef>
            </a:pPr>
            <a:r>
              <a:rPr lang="cs-CZ" sz="1800" dirty="0" err="1" smtClean="0"/>
              <a:t>However</a:t>
            </a:r>
            <a:r>
              <a:rPr lang="cs-CZ" sz="1800" dirty="0" smtClean="0"/>
              <a:t>, </a:t>
            </a:r>
            <a:r>
              <a:rPr lang="cs-CZ" sz="1800" b="1" dirty="0" err="1" smtClean="0"/>
              <a:t>instead</a:t>
            </a:r>
            <a:r>
              <a:rPr lang="cs-CZ" sz="1800" b="1" dirty="0" smtClean="0"/>
              <a:t> </a:t>
            </a:r>
            <a:r>
              <a:rPr lang="cs-CZ" sz="1800" b="1" dirty="0" err="1" smtClean="0"/>
              <a:t>of</a:t>
            </a:r>
            <a:r>
              <a:rPr lang="cs-CZ" sz="1800" b="1" dirty="0" smtClean="0"/>
              <a:t> “</a:t>
            </a:r>
            <a:r>
              <a:rPr lang="cs-CZ" sz="1800" b="1" dirty="0" err="1" smtClean="0"/>
              <a:t>God</a:t>
            </a:r>
            <a:r>
              <a:rPr lang="cs-CZ" sz="1800" b="1" dirty="0" smtClean="0"/>
              <a:t>”</a:t>
            </a:r>
            <a:r>
              <a:rPr lang="cs-CZ" sz="1800" dirty="0" smtClean="0"/>
              <a:t> </a:t>
            </a:r>
            <a:r>
              <a:rPr lang="cs-CZ" sz="1800" dirty="0" err="1" smtClean="0"/>
              <a:t>Emerson</a:t>
            </a:r>
            <a:r>
              <a:rPr lang="cs-CZ" sz="1800" dirty="0" smtClean="0"/>
              <a:t> </a:t>
            </a:r>
            <a:r>
              <a:rPr lang="cs-CZ" sz="1800" dirty="0" err="1" smtClean="0"/>
              <a:t>often</a:t>
            </a:r>
            <a:r>
              <a:rPr lang="cs-CZ" sz="1800" dirty="0" smtClean="0"/>
              <a:t> </a:t>
            </a:r>
            <a:r>
              <a:rPr lang="cs-CZ" sz="1800" dirty="0" err="1" smtClean="0"/>
              <a:t>uses</a:t>
            </a:r>
            <a:r>
              <a:rPr lang="cs-CZ" sz="1800" dirty="0" smtClean="0"/>
              <a:t> </a:t>
            </a:r>
            <a:r>
              <a:rPr lang="cs-CZ" sz="1800" dirty="0" err="1" smtClean="0"/>
              <a:t>the</a:t>
            </a:r>
            <a:r>
              <a:rPr lang="cs-CZ" sz="1800" dirty="0" smtClean="0"/>
              <a:t> term </a:t>
            </a:r>
            <a:r>
              <a:rPr lang="cs-CZ" sz="1800" b="1" dirty="0" smtClean="0"/>
              <a:t>“</a:t>
            </a:r>
            <a:r>
              <a:rPr lang="cs-CZ" sz="1800" b="1" dirty="0" err="1" smtClean="0"/>
              <a:t>Over</a:t>
            </a:r>
            <a:r>
              <a:rPr lang="cs-CZ" sz="1800" b="1" dirty="0" smtClean="0"/>
              <a:t>-Soul”</a:t>
            </a:r>
            <a:r>
              <a:rPr lang="cs-CZ" sz="1800" dirty="0" smtClean="0"/>
              <a:t> to </a:t>
            </a:r>
            <a:r>
              <a:rPr lang="cs-CZ" sz="1800" dirty="0" err="1" smtClean="0"/>
              <a:t>imply</a:t>
            </a:r>
            <a:r>
              <a:rPr lang="cs-CZ" sz="1800" dirty="0" smtClean="0"/>
              <a:t> </a:t>
            </a:r>
            <a:r>
              <a:rPr lang="cs-CZ" sz="1800" b="1" dirty="0" err="1" smtClean="0"/>
              <a:t>the</a:t>
            </a:r>
            <a:r>
              <a:rPr lang="cs-CZ" sz="1800" b="1" dirty="0" smtClean="0"/>
              <a:t> spirituality </a:t>
            </a:r>
            <a:r>
              <a:rPr lang="cs-CZ" sz="1800" b="1" dirty="0" err="1" smtClean="0"/>
              <a:t>common</a:t>
            </a:r>
            <a:r>
              <a:rPr lang="cs-CZ" sz="1800" b="1" dirty="0" smtClean="0"/>
              <a:t> to </a:t>
            </a:r>
            <a:r>
              <a:rPr lang="cs-CZ" sz="1800" b="1" dirty="0" err="1" smtClean="0"/>
              <a:t>all</a:t>
            </a:r>
            <a:r>
              <a:rPr lang="cs-CZ" sz="1800" b="1" dirty="0" smtClean="0"/>
              <a:t> major </a:t>
            </a:r>
            <a:r>
              <a:rPr lang="cs-CZ" sz="1800" b="1" dirty="0" err="1" smtClean="0"/>
              <a:t>religions</a:t>
            </a:r>
            <a:r>
              <a:rPr lang="cs-CZ" sz="1800" b="1" dirty="0" smtClean="0"/>
              <a:t> </a:t>
            </a:r>
            <a:r>
              <a:rPr lang="cs-CZ" sz="1800" b="1" dirty="0" err="1" smtClean="0"/>
              <a:t>worldwide</a:t>
            </a:r>
            <a:r>
              <a:rPr lang="cs-CZ" sz="1800" dirty="0" smtClean="0"/>
              <a:t>:</a:t>
            </a:r>
            <a:r>
              <a:rPr lang="cs-CZ" sz="1600" dirty="0" smtClean="0"/>
              <a:t> “</a:t>
            </a:r>
            <a:r>
              <a:rPr lang="cs-CZ" sz="1600" dirty="0" err="1"/>
              <a:t>that</a:t>
            </a:r>
            <a:r>
              <a:rPr lang="cs-CZ" sz="1600" dirty="0"/>
              <a:t> Unity, </a:t>
            </a:r>
            <a:r>
              <a:rPr lang="cs-CZ" sz="1600" dirty="0" err="1"/>
              <a:t>that</a:t>
            </a:r>
            <a:r>
              <a:rPr lang="cs-CZ" sz="1600" dirty="0"/>
              <a:t> </a:t>
            </a:r>
            <a:r>
              <a:rPr lang="cs-CZ" sz="1600" dirty="0" err="1" smtClean="0"/>
              <a:t>Over</a:t>
            </a:r>
            <a:r>
              <a:rPr lang="cs-CZ" sz="1600" dirty="0" smtClean="0"/>
              <a:t>-</a:t>
            </a:r>
            <a:r>
              <a:rPr lang="en-US" sz="1600" dirty="0" smtClean="0"/>
              <a:t>Soul</a:t>
            </a:r>
            <a:r>
              <a:rPr lang="en-US" sz="1600" dirty="0"/>
              <a:t>, within which every man’s particular being is contained and made one with all </a:t>
            </a:r>
            <a:r>
              <a:rPr lang="en-US" sz="1600" dirty="0" smtClean="0"/>
              <a:t>other</a:t>
            </a:r>
            <a:r>
              <a:rPr lang="cs-CZ" sz="1600" dirty="0" smtClean="0"/>
              <a:t>.”</a:t>
            </a:r>
          </a:p>
          <a:p>
            <a:pPr>
              <a:lnSpc>
                <a:spcPct val="100000"/>
              </a:lnSpc>
              <a:spcBef>
                <a:spcPts val="0"/>
              </a:spcBef>
            </a:pPr>
            <a:r>
              <a:rPr lang="cs-CZ" sz="1800" b="1" dirty="0" err="1" smtClean="0"/>
              <a:t>The</a:t>
            </a:r>
            <a:r>
              <a:rPr lang="cs-CZ" sz="1800" b="1" dirty="0" smtClean="0"/>
              <a:t> “</a:t>
            </a:r>
            <a:r>
              <a:rPr lang="cs-CZ" sz="1800" b="1" dirty="0" err="1" smtClean="0"/>
              <a:t>uses</a:t>
            </a:r>
            <a:r>
              <a:rPr lang="cs-CZ" sz="1800" b="1" dirty="0" smtClean="0"/>
              <a:t>” </a:t>
            </a:r>
            <a:r>
              <a:rPr lang="cs-CZ" sz="1800" b="1" dirty="0" err="1" smtClean="0"/>
              <a:t>of</a:t>
            </a:r>
            <a:r>
              <a:rPr lang="cs-CZ" sz="1800" b="1" dirty="0" smtClean="0"/>
              <a:t> </a:t>
            </a:r>
            <a:r>
              <a:rPr lang="cs-CZ" sz="1800" b="1" dirty="0" err="1" smtClean="0"/>
              <a:t>Nature</a:t>
            </a:r>
            <a:r>
              <a:rPr lang="cs-CZ" sz="1800" dirty="0" smtClean="0"/>
              <a:t> </a:t>
            </a:r>
            <a:r>
              <a:rPr lang="cs-CZ" sz="1800" b="1" dirty="0" err="1" smtClean="0"/>
              <a:t>bringing</a:t>
            </a:r>
            <a:r>
              <a:rPr lang="cs-CZ" sz="1800" b="1" dirty="0" smtClean="0"/>
              <a:t> </a:t>
            </a:r>
            <a:r>
              <a:rPr lang="cs-CZ" sz="1800" b="1" dirty="0" err="1" smtClean="0"/>
              <a:t>us</a:t>
            </a:r>
            <a:r>
              <a:rPr lang="cs-CZ" sz="1800" b="1" dirty="0" smtClean="0"/>
              <a:t> to </a:t>
            </a:r>
            <a:r>
              <a:rPr lang="cs-CZ" sz="1800" b="1" dirty="0" err="1" smtClean="0"/>
              <a:t>the</a:t>
            </a:r>
            <a:r>
              <a:rPr lang="cs-CZ" sz="1800" b="1" dirty="0" smtClean="0"/>
              <a:t> </a:t>
            </a:r>
            <a:r>
              <a:rPr lang="cs-CZ" sz="1800" b="1" dirty="0" err="1" smtClean="0"/>
              <a:t>Over</a:t>
            </a:r>
            <a:r>
              <a:rPr lang="cs-CZ" sz="1800" b="1" dirty="0" smtClean="0"/>
              <a:t>-Soul</a:t>
            </a:r>
            <a:r>
              <a:rPr lang="cs-CZ" sz="1800" dirty="0" smtClean="0"/>
              <a:t> are </a:t>
            </a:r>
            <a:r>
              <a:rPr lang="cs-CZ" sz="1800" b="1" dirty="0" err="1" smtClean="0"/>
              <a:t>ordered</a:t>
            </a:r>
            <a:r>
              <a:rPr lang="cs-CZ" sz="1800" b="1" dirty="0" smtClean="0"/>
              <a:t> </a:t>
            </a:r>
            <a:r>
              <a:rPr lang="cs-CZ" sz="1800" b="1" dirty="0" err="1" smtClean="0"/>
              <a:t>from</a:t>
            </a:r>
            <a:r>
              <a:rPr lang="cs-CZ" sz="1800" b="1" dirty="0" smtClean="0"/>
              <a:t> </a:t>
            </a:r>
            <a:r>
              <a:rPr lang="cs-CZ" sz="1800" b="1" dirty="0" err="1" smtClean="0"/>
              <a:t>the</a:t>
            </a:r>
            <a:r>
              <a:rPr lang="cs-CZ" sz="1800" b="1" dirty="0" smtClean="0"/>
              <a:t> </a:t>
            </a:r>
            <a:r>
              <a:rPr lang="cs-CZ" sz="1800" b="1" dirty="0" err="1" smtClean="0"/>
              <a:t>lowest</a:t>
            </a:r>
            <a:r>
              <a:rPr lang="cs-CZ" sz="1800" b="1" dirty="0" smtClean="0"/>
              <a:t> to </a:t>
            </a:r>
            <a:r>
              <a:rPr lang="cs-CZ" sz="1800" b="1" dirty="0" err="1" smtClean="0"/>
              <a:t>the</a:t>
            </a:r>
            <a:r>
              <a:rPr lang="cs-CZ" sz="1800" b="1" dirty="0" smtClean="0"/>
              <a:t> </a:t>
            </a:r>
            <a:r>
              <a:rPr lang="cs-CZ" sz="1800" b="1" dirty="0" err="1" smtClean="0"/>
              <a:t>highest</a:t>
            </a:r>
            <a:r>
              <a:rPr lang="cs-CZ" sz="1800" dirty="0"/>
              <a:t> </a:t>
            </a:r>
            <a:r>
              <a:rPr lang="cs-CZ" sz="1800" dirty="0" smtClean="0"/>
              <a:t>as </a:t>
            </a:r>
            <a:r>
              <a:rPr lang="cs-CZ" sz="1800" dirty="0" err="1" smtClean="0"/>
              <a:t>symbolic</a:t>
            </a:r>
            <a:r>
              <a:rPr lang="cs-CZ" sz="1800" dirty="0" smtClean="0"/>
              <a:t> </a:t>
            </a:r>
            <a:r>
              <a:rPr lang="cs-CZ" sz="1800" dirty="0" err="1" smtClean="0"/>
              <a:t>stairs</a:t>
            </a:r>
            <a:r>
              <a:rPr lang="cs-CZ" sz="1800" dirty="0" smtClean="0"/>
              <a:t>. </a:t>
            </a:r>
            <a:r>
              <a:rPr lang="cs-CZ" sz="1800" dirty="0" err="1" smtClean="0"/>
              <a:t>They</a:t>
            </a:r>
            <a:r>
              <a:rPr lang="cs-CZ" sz="1800" dirty="0" smtClean="0"/>
              <a:t> are:</a:t>
            </a:r>
          </a:p>
          <a:p>
            <a:pPr marL="0" indent="0">
              <a:lnSpc>
                <a:spcPct val="100000"/>
              </a:lnSpc>
              <a:spcBef>
                <a:spcPts val="0"/>
              </a:spcBef>
              <a:buNone/>
            </a:pPr>
            <a:r>
              <a:rPr lang="cs-CZ" sz="1800" dirty="0"/>
              <a:t> </a:t>
            </a:r>
            <a:r>
              <a:rPr lang="cs-CZ" sz="1800" dirty="0" smtClean="0"/>
              <a:t>   - </a:t>
            </a:r>
            <a:r>
              <a:rPr lang="cs-CZ" sz="1800" b="1" dirty="0" smtClean="0"/>
              <a:t>“</a:t>
            </a:r>
            <a:r>
              <a:rPr lang="cs-CZ" sz="1800" b="1" dirty="0" err="1" smtClean="0"/>
              <a:t>commodity</a:t>
            </a:r>
            <a:r>
              <a:rPr lang="cs-CZ" sz="1800" b="1" dirty="0" smtClean="0"/>
              <a:t>”</a:t>
            </a:r>
            <a:r>
              <a:rPr lang="cs-CZ" sz="1800" dirty="0" smtClean="0"/>
              <a:t> - </a:t>
            </a:r>
            <a:r>
              <a:rPr lang="cs-CZ" sz="1800" dirty="0" err="1" smtClean="0"/>
              <a:t>nature</a:t>
            </a:r>
            <a:r>
              <a:rPr lang="cs-CZ" sz="1800" dirty="0" smtClean="0"/>
              <a:t> as a source </a:t>
            </a:r>
            <a:r>
              <a:rPr lang="cs-CZ" sz="1800" dirty="0" err="1" smtClean="0"/>
              <a:t>of</a:t>
            </a:r>
            <a:r>
              <a:rPr lang="cs-CZ" sz="1800" dirty="0" smtClean="0"/>
              <a:t> food, </a:t>
            </a:r>
            <a:r>
              <a:rPr lang="cs-CZ" sz="1800" dirty="0" err="1" smtClean="0"/>
              <a:t>raw</a:t>
            </a:r>
            <a:r>
              <a:rPr lang="cs-CZ" sz="1800" dirty="0" smtClean="0"/>
              <a:t> </a:t>
            </a:r>
            <a:r>
              <a:rPr lang="cs-CZ" sz="1800" dirty="0" err="1" smtClean="0"/>
              <a:t>materials</a:t>
            </a:r>
            <a:r>
              <a:rPr lang="cs-CZ" sz="1800" dirty="0" smtClean="0"/>
              <a:t>, </a:t>
            </a:r>
            <a:r>
              <a:rPr lang="cs-CZ" sz="1800" dirty="0" err="1" smtClean="0"/>
              <a:t>power</a:t>
            </a:r>
            <a:r>
              <a:rPr lang="cs-CZ" sz="1800" dirty="0" smtClean="0"/>
              <a:t>, and </a:t>
            </a:r>
            <a:r>
              <a:rPr lang="cs-CZ" sz="1800" dirty="0" err="1" smtClean="0"/>
              <a:t>an</a:t>
            </a:r>
            <a:endParaRPr lang="cs-CZ" sz="1800" dirty="0" smtClean="0"/>
          </a:p>
          <a:p>
            <a:pPr marL="0" indent="0">
              <a:lnSpc>
                <a:spcPct val="100000"/>
              </a:lnSpc>
              <a:spcBef>
                <a:spcPts val="0"/>
              </a:spcBef>
              <a:buNone/>
            </a:pPr>
            <a:r>
              <a:rPr lang="cs-CZ" sz="1800" dirty="0"/>
              <a:t> </a:t>
            </a:r>
            <a:r>
              <a:rPr lang="cs-CZ" sz="1800" dirty="0" smtClean="0"/>
              <a:t>      </a:t>
            </a:r>
            <a:r>
              <a:rPr lang="cs-CZ" sz="1800" dirty="0" err="1" smtClean="0"/>
              <a:t>inspiration</a:t>
            </a:r>
            <a:r>
              <a:rPr lang="cs-CZ" sz="1800" dirty="0" smtClean="0"/>
              <a:t> </a:t>
            </a:r>
            <a:r>
              <a:rPr lang="cs-CZ" sz="1800" dirty="0" err="1" smtClean="0"/>
              <a:t>for</a:t>
            </a:r>
            <a:r>
              <a:rPr lang="cs-CZ" sz="1800" dirty="0" smtClean="0"/>
              <a:t> </a:t>
            </a:r>
            <a:r>
              <a:rPr lang="cs-CZ" sz="1800" dirty="0" err="1" smtClean="0"/>
              <a:t>human</a:t>
            </a:r>
            <a:r>
              <a:rPr lang="cs-CZ" sz="1800" dirty="0" smtClean="0"/>
              <a:t> </a:t>
            </a:r>
            <a:r>
              <a:rPr lang="cs-CZ" sz="1800" dirty="0" err="1" smtClean="0"/>
              <a:t>technologies</a:t>
            </a:r>
            <a:r>
              <a:rPr lang="cs-CZ" sz="1800" dirty="0" smtClean="0"/>
              <a:t>,</a:t>
            </a:r>
          </a:p>
          <a:p>
            <a:pPr marL="0" indent="0">
              <a:lnSpc>
                <a:spcPct val="100000"/>
              </a:lnSpc>
              <a:spcBef>
                <a:spcPts val="0"/>
              </a:spcBef>
              <a:buNone/>
            </a:pPr>
            <a:r>
              <a:rPr lang="cs-CZ" sz="1800" dirty="0" smtClean="0"/>
              <a:t>    - </a:t>
            </a:r>
            <a:r>
              <a:rPr lang="cs-CZ" sz="1800" b="1" dirty="0" err="1" smtClean="0"/>
              <a:t>beauty</a:t>
            </a:r>
            <a:r>
              <a:rPr lang="cs-CZ" sz="1800" b="1" dirty="0" smtClean="0"/>
              <a:t> </a:t>
            </a:r>
            <a:r>
              <a:rPr lang="cs-CZ" sz="1800" dirty="0" smtClean="0"/>
              <a:t>– </a:t>
            </a:r>
            <a:r>
              <a:rPr lang="cs-CZ" sz="1800" dirty="0" err="1" smtClean="0"/>
              <a:t>nature</a:t>
            </a:r>
            <a:r>
              <a:rPr lang="cs-CZ" sz="1800" dirty="0" smtClean="0"/>
              <a:t> as </a:t>
            </a:r>
            <a:r>
              <a:rPr lang="cs-CZ" sz="1800" dirty="0" err="1" smtClean="0"/>
              <a:t>an</a:t>
            </a:r>
            <a:r>
              <a:rPr lang="cs-CZ" sz="1800" dirty="0" smtClean="0"/>
              <a:t> </a:t>
            </a:r>
            <a:r>
              <a:rPr lang="cs-CZ" sz="1800" dirty="0" err="1" smtClean="0"/>
              <a:t>order</a:t>
            </a:r>
            <a:r>
              <a:rPr lang="cs-CZ" sz="1800" dirty="0" smtClean="0"/>
              <a:t> </a:t>
            </a:r>
            <a:r>
              <a:rPr lang="cs-CZ" sz="1800" dirty="0" err="1" smtClean="0"/>
              <a:t>reveals</a:t>
            </a:r>
            <a:r>
              <a:rPr lang="cs-CZ" sz="1800" dirty="0" smtClean="0"/>
              <a:t> a </a:t>
            </a:r>
            <a:r>
              <a:rPr lang="cs-CZ" sz="1800" dirty="0" err="1" smtClean="0"/>
              <a:t>purpose</a:t>
            </a:r>
            <a:r>
              <a:rPr lang="cs-CZ" sz="1800" dirty="0" smtClean="0"/>
              <a:t> in </a:t>
            </a:r>
            <a:r>
              <a:rPr lang="cs-CZ" sz="1800" dirty="0" err="1" smtClean="0"/>
              <a:t>itself</a:t>
            </a:r>
            <a:r>
              <a:rPr lang="cs-CZ" sz="1800" dirty="0" smtClean="0"/>
              <a:t> (Immanuel </a:t>
            </a:r>
            <a:r>
              <a:rPr lang="cs-CZ" sz="1800" dirty="0" err="1" smtClean="0"/>
              <a:t>Kant‘s</a:t>
            </a:r>
            <a:r>
              <a:rPr lang="cs-CZ" sz="1800" dirty="0" smtClean="0"/>
              <a:t> </a:t>
            </a:r>
            <a:r>
              <a:rPr lang="cs-CZ" sz="1800" dirty="0" err="1" smtClean="0"/>
              <a:t>philosophy</a:t>
            </a:r>
            <a:r>
              <a:rPr lang="cs-CZ" sz="1800" dirty="0" smtClean="0"/>
              <a:t>). </a:t>
            </a:r>
            <a:r>
              <a:rPr lang="cs-CZ" sz="1800" dirty="0" err="1" smtClean="0"/>
              <a:t>Beauty</a:t>
            </a:r>
            <a:endParaRPr lang="cs-CZ" sz="1800" dirty="0" smtClean="0"/>
          </a:p>
          <a:p>
            <a:pPr marL="0" indent="0">
              <a:lnSpc>
                <a:spcPct val="100000"/>
              </a:lnSpc>
              <a:spcBef>
                <a:spcPts val="0"/>
              </a:spcBef>
              <a:buNone/>
            </a:pPr>
            <a:r>
              <a:rPr lang="cs-CZ" sz="1800" dirty="0"/>
              <a:t> </a:t>
            </a:r>
            <a:r>
              <a:rPr lang="cs-CZ" sz="1800" dirty="0" smtClean="0"/>
              <a:t>     </a:t>
            </a:r>
            <a:r>
              <a:rPr lang="cs-CZ" sz="1800" dirty="0" smtClean="0"/>
              <a:t> </a:t>
            </a:r>
            <a:r>
              <a:rPr lang="cs-CZ" sz="1800" dirty="0" err="1" smtClean="0"/>
              <a:t>of</a:t>
            </a:r>
            <a:r>
              <a:rPr lang="cs-CZ" sz="1800" dirty="0" smtClean="0"/>
              <a:t> </a:t>
            </a:r>
            <a:r>
              <a:rPr lang="cs-CZ" sz="1800" dirty="0" err="1" smtClean="0"/>
              <a:t>human</a:t>
            </a:r>
            <a:r>
              <a:rPr lang="cs-CZ" sz="1800" dirty="0" smtClean="0"/>
              <a:t> </a:t>
            </a:r>
            <a:r>
              <a:rPr lang="cs-CZ" sz="1800" dirty="0" err="1" smtClean="0"/>
              <a:t>deeds</a:t>
            </a:r>
            <a:r>
              <a:rPr lang="cs-CZ" sz="1800" dirty="0"/>
              <a:t> </a:t>
            </a:r>
            <a:r>
              <a:rPr lang="cs-CZ" sz="1800" dirty="0" smtClean="0"/>
              <a:t>(</a:t>
            </a:r>
            <a:r>
              <a:rPr lang="cs-CZ" sz="1800" dirty="0" err="1" smtClean="0"/>
              <a:t>heroism</a:t>
            </a:r>
            <a:r>
              <a:rPr lang="cs-CZ" sz="1800" dirty="0" smtClean="0"/>
              <a:t>, </a:t>
            </a:r>
            <a:r>
              <a:rPr lang="cs-CZ" sz="1800" dirty="0" err="1" smtClean="0"/>
              <a:t>etc</a:t>
            </a:r>
            <a:r>
              <a:rPr lang="cs-CZ" sz="1800" dirty="0" smtClean="0"/>
              <a:t>.) </a:t>
            </a:r>
            <a:r>
              <a:rPr lang="cs-CZ" sz="1800" dirty="0" err="1" smtClean="0"/>
              <a:t>inspires</a:t>
            </a:r>
            <a:r>
              <a:rPr lang="cs-CZ" sz="1800" dirty="0" smtClean="0"/>
              <a:t> morality and </a:t>
            </a:r>
            <a:r>
              <a:rPr lang="cs-CZ" sz="1800" dirty="0" err="1" smtClean="0"/>
              <a:t>ethical</a:t>
            </a:r>
            <a:r>
              <a:rPr lang="cs-CZ" sz="1800" dirty="0" smtClean="0"/>
              <a:t> </a:t>
            </a:r>
            <a:r>
              <a:rPr lang="cs-CZ" sz="1800" dirty="0" err="1" smtClean="0"/>
              <a:t>laws</a:t>
            </a:r>
            <a:r>
              <a:rPr lang="cs-CZ" sz="1800" dirty="0" smtClean="0"/>
              <a:t>,</a:t>
            </a:r>
          </a:p>
          <a:p>
            <a:pPr marL="0" indent="0">
              <a:lnSpc>
                <a:spcPct val="100000"/>
              </a:lnSpc>
              <a:spcBef>
                <a:spcPts val="0"/>
              </a:spcBef>
              <a:buNone/>
            </a:pPr>
            <a:r>
              <a:rPr lang="cs-CZ" sz="1800" dirty="0"/>
              <a:t> </a:t>
            </a:r>
            <a:r>
              <a:rPr lang="cs-CZ" sz="1800" dirty="0" smtClean="0"/>
              <a:t>   - </a:t>
            </a:r>
            <a:r>
              <a:rPr lang="cs-CZ" sz="1800" b="1" dirty="0" err="1" smtClean="0"/>
              <a:t>language</a:t>
            </a:r>
            <a:r>
              <a:rPr lang="cs-CZ" sz="1800" b="1" dirty="0" smtClean="0"/>
              <a:t> </a:t>
            </a:r>
            <a:r>
              <a:rPr lang="cs-CZ" sz="1800" dirty="0" smtClean="0"/>
              <a:t>- </a:t>
            </a:r>
            <a:r>
              <a:rPr lang="en-US" sz="1800" dirty="0"/>
              <a:t>linguistic signs depend immediately </a:t>
            </a:r>
            <a:r>
              <a:rPr lang="en-US" sz="1800" dirty="0" smtClean="0"/>
              <a:t>on</a:t>
            </a:r>
            <a:r>
              <a:rPr lang="cs-CZ" sz="1800" dirty="0" smtClean="0"/>
              <a:t> </a:t>
            </a:r>
            <a:r>
              <a:rPr lang="en-US" sz="1800" dirty="0" smtClean="0"/>
              <a:t>nature</a:t>
            </a:r>
            <a:r>
              <a:rPr lang="en-US" sz="1800" dirty="0"/>
              <a:t>, </a:t>
            </a:r>
            <a:r>
              <a:rPr lang="cs-CZ" sz="1800" dirty="0" err="1" smtClean="0"/>
              <a:t>bu</a:t>
            </a:r>
            <a:r>
              <a:rPr lang="en-US" sz="1800" dirty="0" smtClean="0"/>
              <a:t>t </a:t>
            </a:r>
            <a:r>
              <a:rPr lang="en-US" sz="1800" dirty="0"/>
              <a:t>words are </a:t>
            </a:r>
            <a:r>
              <a:rPr lang="en-US" sz="1800" dirty="0" smtClean="0"/>
              <a:t>no</a:t>
            </a:r>
            <a:r>
              <a:rPr lang="cs-CZ" sz="1800" dirty="0" smtClean="0"/>
              <a:t> </a:t>
            </a:r>
            <a:r>
              <a:rPr lang="cs-CZ" sz="1800" dirty="0" err="1" smtClean="0"/>
              <a:t>mere</a:t>
            </a:r>
            <a:endParaRPr lang="cs-CZ" sz="1800" dirty="0" smtClean="0"/>
          </a:p>
          <a:p>
            <a:pPr marL="0" indent="0">
              <a:lnSpc>
                <a:spcPct val="100000"/>
              </a:lnSpc>
              <a:spcBef>
                <a:spcPts val="0"/>
              </a:spcBef>
              <a:buNone/>
            </a:pPr>
            <a:r>
              <a:rPr lang="en-US" sz="1800" dirty="0" smtClean="0"/>
              <a:t> </a:t>
            </a:r>
            <a:r>
              <a:rPr lang="cs-CZ" sz="1800" dirty="0"/>
              <a:t> </a:t>
            </a:r>
            <a:r>
              <a:rPr lang="cs-CZ" sz="1800" dirty="0" smtClean="0"/>
              <a:t>    </a:t>
            </a:r>
            <a:r>
              <a:rPr lang="en-US" sz="1800" dirty="0"/>
              <a:t>“</a:t>
            </a:r>
            <a:r>
              <a:rPr lang="en-US" sz="1800" dirty="0" smtClean="0"/>
              <a:t>signs </a:t>
            </a:r>
            <a:r>
              <a:rPr lang="en-US" sz="1800" dirty="0"/>
              <a:t>of natural </a:t>
            </a:r>
            <a:r>
              <a:rPr lang="en-US" sz="1800" dirty="0" smtClean="0"/>
              <a:t>facts” </a:t>
            </a:r>
            <a:r>
              <a:rPr lang="en-US" sz="1800" dirty="0"/>
              <a:t>but also </a:t>
            </a:r>
            <a:r>
              <a:rPr lang="en-US" sz="1800" dirty="0" smtClean="0"/>
              <a:t>“symbols </a:t>
            </a:r>
            <a:r>
              <a:rPr lang="en-US" sz="1800" dirty="0"/>
              <a:t>of spiritual facts</a:t>
            </a:r>
            <a:r>
              <a:rPr lang="en-US" sz="1800" dirty="0" smtClean="0"/>
              <a:t>.”</a:t>
            </a:r>
            <a:endParaRPr lang="cs-CZ" sz="1800" dirty="0" smtClean="0"/>
          </a:p>
          <a:p>
            <a:pPr marL="0" indent="0">
              <a:lnSpc>
                <a:spcPct val="100000"/>
              </a:lnSpc>
              <a:spcBef>
                <a:spcPts val="0"/>
              </a:spcBef>
              <a:buNone/>
            </a:pPr>
            <a:r>
              <a:rPr lang="cs-CZ" sz="1800" dirty="0"/>
              <a:t> </a:t>
            </a:r>
            <a:r>
              <a:rPr lang="cs-CZ" sz="1800" dirty="0" smtClean="0"/>
              <a:t>   - </a:t>
            </a:r>
            <a:r>
              <a:rPr lang="cs-CZ" sz="1800" b="1" dirty="0" err="1" smtClean="0"/>
              <a:t>discipline</a:t>
            </a:r>
            <a:r>
              <a:rPr lang="cs-CZ" sz="1800" b="1" dirty="0" smtClean="0"/>
              <a:t> – </a:t>
            </a:r>
            <a:r>
              <a:rPr lang="cs-CZ" sz="1800" dirty="0"/>
              <a:t>“</a:t>
            </a:r>
            <a:r>
              <a:rPr lang="cs-CZ" sz="1800" dirty="0" err="1" smtClean="0"/>
              <a:t>understanding</a:t>
            </a:r>
            <a:r>
              <a:rPr lang="cs-CZ" sz="1800" dirty="0" smtClean="0"/>
              <a:t> </a:t>
            </a:r>
            <a:r>
              <a:rPr lang="cs-CZ" sz="1800" dirty="0" err="1"/>
              <a:t>of</a:t>
            </a:r>
            <a:r>
              <a:rPr lang="cs-CZ" sz="1800" dirty="0"/>
              <a:t> </a:t>
            </a:r>
            <a:r>
              <a:rPr lang="cs-CZ" sz="1800" b="1" dirty="0" err="1" smtClean="0"/>
              <a:t>intellectual</a:t>
            </a:r>
            <a:r>
              <a:rPr lang="cs-CZ" sz="1800" b="1" dirty="0" smtClean="0"/>
              <a:t> </a:t>
            </a:r>
            <a:r>
              <a:rPr lang="en-US" sz="1800" b="1" dirty="0" smtClean="0"/>
              <a:t>truths</a:t>
            </a:r>
            <a:r>
              <a:rPr lang="en-US" sz="1800" dirty="0" smtClean="0"/>
              <a:t>” </a:t>
            </a:r>
            <a:r>
              <a:rPr lang="en-US" sz="1800" dirty="0"/>
              <a:t>represented by </a:t>
            </a:r>
            <a:r>
              <a:rPr lang="en-US" sz="1800" b="1" dirty="0"/>
              <a:t>the general laws </a:t>
            </a:r>
            <a:r>
              <a:rPr lang="en-US" sz="1800" b="1" dirty="0" smtClean="0"/>
              <a:t>of</a:t>
            </a:r>
            <a:endParaRPr lang="cs-CZ" sz="1800" b="1" dirty="0" smtClean="0"/>
          </a:p>
          <a:p>
            <a:pPr marL="0" indent="0">
              <a:lnSpc>
                <a:spcPct val="100000"/>
              </a:lnSpc>
              <a:spcBef>
                <a:spcPts val="0"/>
              </a:spcBef>
              <a:buNone/>
            </a:pPr>
            <a:r>
              <a:rPr lang="en-US" sz="1800" b="1" dirty="0" smtClean="0"/>
              <a:t> </a:t>
            </a:r>
            <a:r>
              <a:rPr lang="cs-CZ" sz="1800" b="1" dirty="0" smtClean="0"/>
              <a:t>      </a:t>
            </a:r>
            <a:r>
              <a:rPr lang="en-US" sz="1800" b="1" dirty="0" smtClean="0"/>
              <a:t>practical </a:t>
            </a:r>
            <a:r>
              <a:rPr lang="en-US" sz="1800" b="1" dirty="0" smtClean="0"/>
              <a:t>reason</a:t>
            </a:r>
            <a:r>
              <a:rPr lang="cs-CZ" sz="1800" b="1" dirty="0" smtClean="0"/>
              <a:t>,</a:t>
            </a:r>
            <a:r>
              <a:rPr lang="en-US" sz="1800" b="1" dirty="0" smtClean="0"/>
              <a:t> </a:t>
            </a:r>
            <a:r>
              <a:rPr lang="en-US" sz="1800" b="1" dirty="0" smtClean="0"/>
              <a:t>the </a:t>
            </a:r>
            <a:r>
              <a:rPr lang="en-US" sz="1800" b="1" dirty="0"/>
              <a:t>specific laws of natural sciences, </a:t>
            </a:r>
            <a:r>
              <a:rPr lang="en-US" sz="1800" b="1" dirty="0" smtClean="0"/>
              <a:t>and</a:t>
            </a:r>
            <a:r>
              <a:rPr lang="cs-CZ" sz="1800" b="1" dirty="0" smtClean="0"/>
              <a:t> </a:t>
            </a:r>
            <a:r>
              <a:rPr lang="cs-CZ" sz="1800" b="1" dirty="0" err="1" smtClean="0"/>
              <a:t>also</a:t>
            </a:r>
            <a:r>
              <a:rPr lang="cs-CZ" sz="1800" b="1" dirty="0" smtClean="0"/>
              <a:t> </a:t>
            </a:r>
            <a:r>
              <a:rPr lang="cs-CZ" sz="1800" b="1" dirty="0" err="1"/>
              <a:t>moral</a:t>
            </a:r>
            <a:r>
              <a:rPr lang="cs-CZ" sz="1800" b="1" dirty="0"/>
              <a:t> </a:t>
            </a:r>
            <a:r>
              <a:rPr lang="cs-CZ" sz="1800" b="1" dirty="0" err="1" smtClean="0"/>
              <a:t>laws</a:t>
            </a:r>
            <a:r>
              <a:rPr lang="cs-CZ" sz="1800" dirty="0" smtClean="0"/>
              <a:t>.</a:t>
            </a:r>
          </a:p>
          <a:p>
            <a:pPr marL="0" indent="0">
              <a:lnSpc>
                <a:spcPct val="110000"/>
              </a:lnSpc>
              <a:spcBef>
                <a:spcPts val="0"/>
              </a:spcBef>
              <a:buNone/>
            </a:pPr>
            <a:r>
              <a:rPr lang="cs-CZ" sz="1800" dirty="0" smtClean="0"/>
              <a:t>     -</a:t>
            </a:r>
            <a:r>
              <a:rPr lang="cs-CZ" sz="1800" b="1" dirty="0"/>
              <a:t> </a:t>
            </a:r>
            <a:r>
              <a:rPr lang="en-US" sz="1800" b="1" dirty="0" smtClean="0"/>
              <a:t>redemption </a:t>
            </a:r>
            <a:r>
              <a:rPr lang="en-US" sz="1800" b="1" dirty="0"/>
              <a:t>of the </a:t>
            </a:r>
            <a:r>
              <a:rPr lang="en-US" sz="1800" b="1" dirty="0" smtClean="0"/>
              <a:t>soul</a:t>
            </a:r>
            <a:r>
              <a:rPr lang="en-US" sz="1800" dirty="0" smtClean="0"/>
              <a:t> </a:t>
            </a:r>
            <a:r>
              <a:rPr lang="cs-CZ" sz="1800" dirty="0" smtClean="0"/>
              <a:t>- </a:t>
            </a:r>
            <a:r>
              <a:rPr lang="en-US" sz="1800" dirty="0" smtClean="0"/>
              <a:t>“</a:t>
            </a:r>
            <a:r>
              <a:rPr lang="en-US" sz="1800" b="1" dirty="0" smtClean="0"/>
              <a:t>restoring </a:t>
            </a:r>
            <a:r>
              <a:rPr lang="en-US" sz="1800" b="1" dirty="0"/>
              <a:t>to the world </a:t>
            </a:r>
            <a:r>
              <a:rPr lang="en-US" sz="1800" b="1" dirty="0" smtClean="0"/>
              <a:t>original</a:t>
            </a:r>
            <a:r>
              <a:rPr lang="cs-CZ" sz="1800" b="1" dirty="0"/>
              <a:t> </a:t>
            </a:r>
            <a:r>
              <a:rPr lang="en-US" sz="1800" b="1" dirty="0" smtClean="0"/>
              <a:t>and </a:t>
            </a:r>
            <a:r>
              <a:rPr lang="en-US" sz="1800" b="1" dirty="0"/>
              <a:t>eternal beauty</a:t>
            </a:r>
            <a:r>
              <a:rPr lang="en-US" sz="1800" b="1" dirty="0" smtClean="0"/>
              <a:t>.</a:t>
            </a:r>
            <a:r>
              <a:rPr lang="en-US" sz="1800" dirty="0" smtClean="0"/>
              <a:t>” </a:t>
            </a:r>
            <a:r>
              <a:rPr lang="en-US" sz="1800" dirty="0"/>
              <a:t>In this way</a:t>
            </a:r>
            <a:r>
              <a:rPr lang="en-US" sz="1800" dirty="0" smtClean="0"/>
              <a:t>,</a:t>
            </a:r>
            <a:endParaRPr lang="cs-CZ" sz="1800" dirty="0" smtClean="0"/>
          </a:p>
          <a:p>
            <a:pPr marL="0" indent="0">
              <a:lnSpc>
                <a:spcPct val="110000"/>
              </a:lnSpc>
              <a:spcBef>
                <a:spcPts val="0"/>
              </a:spcBef>
              <a:buNone/>
            </a:pPr>
            <a:r>
              <a:rPr lang="en-US" sz="1800" dirty="0" smtClean="0"/>
              <a:t> </a:t>
            </a:r>
            <a:r>
              <a:rPr lang="cs-CZ" sz="1800" dirty="0" smtClean="0"/>
              <a:t>      </a:t>
            </a:r>
            <a:r>
              <a:rPr lang="en-US" sz="1800" dirty="0" smtClean="0"/>
              <a:t>the </a:t>
            </a:r>
            <a:r>
              <a:rPr lang="en-US" sz="1800" dirty="0"/>
              <a:t>religious </a:t>
            </a:r>
            <a:r>
              <a:rPr lang="en-US" sz="1800" dirty="0" smtClean="0"/>
              <a:t>thought</a:t>
            </a:r>
            <a:r>
              <a:rPr lang="cs-CZ" sz="1800" dirty="0" smtClean="0"/>
              <a:t> </a:t>
            </a:r>
            <a:r>
              <a:rPr lang="en-US" sz="1800" dirty="0" smtClean="0"/>
              <a:t>of </a:t>
            </a:r>
            <a:r>
              <a:rPr lang="en-US" sz="1800" dirty="0"/>
              <a:t>American Puritans is transformed </a:t>
            </a:r>
            <a:r>
              <a:rPr lang="en-US" sz="1800" dirty="0" smtClean="0"/>
              <a:t>into </a:t>
            </a:r>
            <a:r>
              <a:rPr lang="en-US" sz="1800" dirty="0"/>
              <a:t>a new, Romantic </a:t>
            </a:r>
            <a:r>
              <a:rPr lang="en-US" sz="1800" dirty="0" smtClean="0"/>
              <a:t>and</a:t>
            </a:r>
            <a:r>
              <a:rPr lang="cs-CZ" sz="1800" dirty="0" smtClean="0"/>
              <a:t> </a:t>
            </a:r>
          </a:p>
          <a:p>
            <a:pPr marL="0" indent="0">
              <a:lnSpc>
                <a:spcPct val="110000"/>
              </a:lnSpc>
              <a:spcBef>
                <a:spcPts val="0"/>
              </a:spcBef>
              <a:buNone/>
            </a:pPr>
            <a:r>
              <a:rPr lang="cs-CZ" sz="1800" dirty="0"/>
              <a:t> </a:t>
            </a:r>
            <a:r>
              <a:rPr lang="cs-CZ" sz="1800" dirty="0" smtClean="0"/>
              <a:t>     </a:t>
            </a:r>
            <a:r>
              <a:rPr lang="cs-CZ" sz="1800" dirty="0" smtClean="0"/>
              <a:t> </a:t>
            </a:r>
            <a:r>
              <a:rPr lang="en-US" sz="1800" dirty="0" smtClean="0"/>
              <a:t>Platonic </a:t>
            </a:r>
            <a:r>
              <a:rPr lang="en-US" sz="1800" b="1" dirty="0"/>
              <a:t>natural religion </a:t>
            </a:r>
            <a:r>
              <a:rPr lang="en-US" sz="1800" b="1" dirty="0" smtClean="0"/>
              <a:t>which</a:t>
            </a:r>
            <a:r>
              <a:rPr lang="cs-CZ" sz="1800" b="1" dirty="0" smtClean="0"/>
              <a:t> </a:t>
            </a:r>
            <a:r>
              <a:rPr lang="en-US" sz="1800" b="1" dirty="0" smtClean="0"/>
              <a:t>can </a:t>
            </a:r>
            <a:r>
              <a:rPr lang="en-US" sz="1800" b="1" dirty="0"/>
              <a:t>do without churches</a:t>
            </a:r>
            <a:r>
              <a:rPr lang="en-US" sz="1800" dirty="0"/>
              <a:t>, and </a:t>
            </a:r>
            <a:r>
              <a:rPr lang="en-US" sz="1800" dirty="0" smtClean="0"/>
              <a:t>aims </a:t>
            </a:r>
            <a:r>
              <a:rPr lang="en-US" sz="1800" dirty="0"/>
              <a:t>at </a:t>
            </a:r>
            <a:r>
              <a:rPr lang="en-US" sz="1800" b="1" dirty="0"/>
              <a:t>making the ordinary </a:t>
            </a:r>
            <a:endParaRPr lang="cs-CZ" sz="1800" b="1" dirty="0" smtClean="0"/>
          </a:p>
          <a:p>
            <a:pPr marL="0" indent="0">
              <a:lnSpc>
                <a:spcPct val="110000"/>
              </a:lnSpc>
              <a:spcBef>
                <a:spcPts val="0"/>
              </a:spcBef>
              <a:buNone/>
            </a:pPr>
            <a:r>
              <a:rPr lang="cs-CZ" sz="1800" b="1" dirty="0"/>
              <a:t> </a:t>
            </a:r>
            <a:r>
              <a:rPr lang="cs-CZ" sz="1800" b="1" dirty="0" smtClean="0"/>
              <a:t>     </a:t>
            </a:r>
            <a:r>
              <a:rPr lang="cs-CZ" sz="1800" b="1" dirty="0" smtClean="0"/>
              <a:t> </a:t>
            </a:r>
            <a:r>
              <a:rPr lang="en-US" sz="1800" b="1" dirty="0" smtClean="0"/>
              <a:t>life </a:t>
            </a:r>
            <a:r>
              <a:rPr lang="en-US" sz="1800" b="1" dirty="0"/>
              <a:t>of people poetic</a:t>
            </a:r>
            <a:r>
              <a:rPr lang="en-US" sz="1800" dirty="0"/>
              <a:t>.</a:t>
            </a:r>
            <a:endParaRPr lang="cs-CZ" sz="1800" dirty="0"/>
          </a:p>
        </p:txBody>
      </p:sp>
      <p:pic>
        <p:nvPicPr>
          <p:cNvPr id="1026" name="Picture 2" descr="https://upload.wikimedia.org/wikipedia/commons/8/82/Houghton_MS_Am_1506_%284%29_-_Cranch%2C_edit.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9273019" y="1200726"/>
            <a:ext cx="2932046" cy="403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9180795" y="5438317"/>
            <a:ext cx="3116494" cy="1477328"/>
          </a:xfrm>
          <a:prstGeom prst="rect">
            <a:avLst/>
          </a:prstGeom>
          <a:noFill/>
        </p:spPr>
        <p:txBody>
          <a:bodyPr wrap="none" rtlCol="0">
            <a:spAutoFit/>
          </a:bodyPr>
          <a:lstStyle/>
          <a:p>
            <a:r>
              <a:rPr lang="cs-CZ" dirty="0" smtClean="0"/>
              <a:t>Christopher </a:t>
            </a:r>
            <a:r>
              <a:rPr lang="cs-CZ" dirty="0" err="1" smtClean="0"/>
              <a:t>Pearse</a:t>
            </a:r>
            <a:r>
              <a:rPr lang="cs-CZ" dirty="0" smtClean="0"/>
              <a:t> </a:t>
            </a:r>
            <a:r>
              <a:rPr lang="cs-CZ" dirty="0" err="1" smtClean="0"/>
              <a:t>Cranch</a:t>
            </a:r>
            <a:r>
              <a:rPr lang="cs-CZ" dirty="0" smtClean="0"/>
              <a:t>,</a:t>
            </a:r>
          </a:p>
          <a:p>
            <a:r>
              <a:rPr lang="cs-CZ" dirty="0" err="1"/>
              <a:t>g</a:t>
            </a:r>
            <a:r>
              <a:rPr lang="cs-CZ" dirty="0" err="1" smtClean="0"/>
              <a:t>rotesque</a:t>
            </a:r>
            <a:r>
              <a:rPr lang="cs-CZ" dirty="0" smtClean="0"/>
              <a:t> </a:t>
            </a:r>
            <a:r>
              <a:rPr lang="cs-CZ" dirty="0" err="1" smtClean="0"/>
              <a:t>illustration</a:t>
            </a:r>
            <a:r>
              <a:rPr lang="cs-CZ" dirty="0" smtClean="0"/>
              <a:t> to </a:t>
            </a:r>
            <a:r>
              <a:rPr lang="cs-CZ" dirty="0" err="1" smtClean="0"/>
              <a:t>the</a:t>
            </a:r>
            <a:r>
              <a:rPr lang="cs-CZ" dirty="0" smtClean="0"/>
              <a:t> </a:t>
            </a:r>
          </a:p>
          <a:p>
            <a:r>
              <a:rPr lang="cs-CZ" dirty="0" smtClean="0"/>
              <a:t>“transparent </a:t>
            </a:r>
            <a:r>
              <a:rPr lang="cs-CZ" dirty="0" err="1" smtClean="0"/>
              <a:t>eye-ball</a:t>
            </a:r>
            <a:r>
              <a:rPr lang="cs-CZ" dirty="0"/>
              <a:t> </a:t>
            </a:r>
            <a:r>
              <a:rPr lang="cs-CZ" dirty="0" smtClean="0"/>
              <a:t>”</a:t>
            </a:r>
            <a:r>
              <a:rPr lang="cs-CZ" dirty="0" err="1" smtClean="0"/>
              <a:t>passage</a:t>
            </a:r>
            <a:endParaRPr lang="cs-CZ" dirty="0" smtClean="0"/>
          </a:p>
          <a:p>
            <a:r>
              <a:rPr lang="cs-CZ" dirty="0" err="1" smtClean="0"/>
              <a:t>from</a:t>
            </a:r>
            <a:r>
              <a:rPr lang="cs-CZ" dirty="0" smtClean="0"/>
              <a:t> </a:t>
            </a:r>
            <a:r>
              <a:rPr lang="cs-CZ" i="1" dirty="0" err="1" smtClean="0"/>
              <a:t>Nature</a:t>
            </a:r>
            <a:r>
              <a:rPr lang="cs-CZ" dirty="0" smtClean="0"/>
              <a:t>, Ch. 1, 1836-38</a:t>
            </a:r>
          </a:p>
          <a:p>
            <a:endParaRPr lang="cs-CZ" dirty="0"/>
          </a:p>
        </p:txBody>
      </p:sp>
    </p:spTree>
    <p:extLst>
      <p:ext uri="{BB962C8B-B14F-4D97-AF65-F5344CB8AC3E}">
        <p14:creationId xmlns:p14="http://schemas.microsoft.com/office/powerpoint/2010/main" val="118075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900257"/>
          </a:xfrm>
        </p:spPr>
        <p:txBody>
          <a:bodyPr>
            <a:normAutofit/>
          </a:bodyPr>
          <a:lstStyle/>
          <a:p>
            <a:pPr algn="ctr"/>
            <a:r>
              <a:rPr lang="cs-CZ" sz="3600" dirty="0">
                <a:latin typeface="Arial Black" panose="020B0A04020102020204" pitchFamily="34" charset="0"/>
              </a:rPr>
              <a:t>Ralph </a:t>
            </a:r>
            <a:r>
              <a:rPr lang="cs-CZ" sz="3600" dirty="0" err="1">
                <a:latin typeface="Arial Black" panose="020B0A04020102020204" pitchFamily="34" charset="0"/>
              </a:rPr>
              <a:t>Waldo</a:t>
            </a:r>
            <a:r>
              <a:rPr lang="cs-CZ" sz="3600" dirty="0">
                <a:latin typeface="Arial Black" panose="020B0A04020102020204" pitchFamily="34" charset="0"/>
              </a:rPr>
              <a:t> </a:t>
            </a:r>
            <a:r>
              <a:rPr lang="cs-CZ" sz="3600" dirty="0" err="1">
                <a:latin typeface="Arial Black" panose="020B0A04020102020204" pitchFamily="34" charset="0"/>
              </a:rPr>
              <a:t>Emerson</a:t>
            </a:r>
            <a:r>
              <a:rPr lang="cs-CZ" sz="3600" dirty="0">
                <a:latin typeface="Arial Black" panose="020B0A04020102020204" pitchFamily="34" charset="0"/>
              </a:rPr>
              <a:t>: </a:t>
            </a:r>
            <a:r>
              <a:rPr lang="cs-CZ" sz="3600" dirty="0" err="1">
                <a:latin typeface="Arial Black" panose="020B0A04020102020204" pitchFamily="34" charset="0"/>
              </a:rPr>
              <a:t>Essays</a:t>
            </a:r>
            <a:r>
              <a:rPr lang="cs-CZ" sz="3600" dirty="0">
                <a:latin typeface="Arial Black" panose="020B0A04020102020204" pitchFamily="34" charset="0"/>
              </a:rPr>
              <a:t> </a:t>
            </a:r>
            <a:r>
              <a:rPr lang="cs-CZ" sz="3600" dirty="0" smtClean="0">
                <a:latin typeface="Arial Black" panose="020B0A04020102020204" pitchFamily="34" charset="0"/>
              </a:rPr>
              <a:t>2</a:t>
            </a:r>
            <a:endParaRPr lang="cs-CZ" sz="3600" dirty="0"/>
          </a:p>
        </p:txBody>
      </p:sp>
      <p:sp>
        <p:nvSpPr>
          <p:cNvPr id="3" name="Zástupný symbol pro obsah 2"/>
          <p:cNvSpPr>
            <a:spLocks noGrp="1"/>
          </p:cNvSpPr>
          <p:nvPr>
            <p:ph sz="half" idx="1"/>
          </p:nvPr>
        </p:nvSpPr>
        <p:spPr>
          <a:xfrm>
            <a:off x="193963" y="655782"/>
            <a:ext cx="9199419" cy="6280727"/>
          </a:xfrm>
        </p:spPr>
        <p:txBody>
          <a:bodyPr>
            <a:normAutofit fontScale="92500" lnSpcReduction="10000"/>
          </a:bodyPr>
          <a:lstStyle/>
          <a:p>
            <a:pPr>
              <a:lnSpc>
                <a:spcPct val="110000"/>
              </a:lnSpc>
              <a:spcBef>
                <a:spcPts val="0"/>
              </a:spcBef>
            </a:pPr>
            <a:r>
              <a:rPr lang="cs-CZ" sz="2000" b="1" i="1" dirty="0" err="1" smtClean="0"/>
              <a:t>The</a:t>
            </a:r>
            <a:r>
              <a:rPr lang="cs-CZ" sz="2000" b="1" i="1" dirty="0" smtClean="0"/>
              <a:t> </a:t>
            </a:r>
            <a:r>
              <a:rPr lang="cs-CZ" sz="2000" b="1" i="1" dirty="0" err="1" smtClean="0"/>
              <a:t>American</a:t>
            </a:r>
            <a:r>
              <a:rPr lang="cs-CZ" sz="2000" b="1" i="1" dirty="0" smtClean="0"/>
              <a:t> </a:t>
            </a:r>
            <a:r>
              <a:rPr lang="cs-CZ" sz="2000" b="1" i="1" dirty="0" err="1" smtClean="0"/>
              <a:t>Scholar</a:t>
            </a:r>
            <a:r>
              <a:rPr lang="cs-CZ" sz="2000" b="1" i="1" dirty="0" smtClean="0"/>
              <a:t> </a:t>
            </a:r>
            <a:r>
              <a:rPr lang="cs-CZ" sz="2000" dirty="0" smtClean="0"/>
              <a:t>(1837, </a:t>
            </a:r>
            <a:r>
              <a:rPr lang="cs-CZ" sz="2000" dirty="0" err="1" smtClean="0"/>
              <a:t>delivered</a:t>
            </a:r>
            <a:r>
              <a:rPr lang="cs-CZ" sz="2000" dirty="0" smtClean="0"/>
              <a:t> to </a:t>
            </a:r>
            <a:r>
              <a:rPr lang="cs-CZ" sz="2000" dirty="0" err="1" smtClean="0"/>
              <a:t>the</a:t>
            </a:r>
            <a:r>
              <a:rPr lang="cs-CZ" sz="2000" dirty="0" smtClean="0"/>
              <a:t> </a:t>
            </a:r>
            <a:r>
              <a:rPr lang="cs-CZ" sz="2000" dirty="0" err="1" smtClean="0"/>
              <a:t>Phi</a:t>
            </a:r>
            <a:r>
              <a:rPr lang="cs-CZ" sz="2000" dirty="0" smtClean="0"/>
              <a:t> Beta Kappa society </a:t>
            </a:r>
            <a:r>
              <a:rPr lang="cs-CZ" sz="2000" dirty="0" err="1" smtClean="0"/>
              <a:t>at</a:t>
            </a:r>
            <a:r>
              <a:rPr lang="cs-CZ" sz="2000" dirty="0" smtClean="0"/>
              <a:t> Harvard) </a:t>
            </a:r>
            <a:r>
              <a:rPr lang="en-US" sz="2000" b="1" dirty="0" smtClean="0"/>
              <a:t>refused </a:t>
            </a:r>
            <a:r>
              <a:rPr lang="en-US" sz="2000" b="1" dirty="0"/>
              <a:t>bookish learning </a:t>
            </a:r>
            <a:r>
              <a:rPr lang="en-US" sz="2000" dirty="0"/>
              <a:t>that depended on European models </a:t>
            </a:r>
            <a:r>
              <a:rPr lang="cs-CZ" sz="2000" dirty="0" smtClean="0"/>
              <a:t>(</a:t>
            </a:r>
            <a:r>
              <a:rPr lang="cs-CZ" sz="2000" dirty="0" err="1" smtClean="0"/>
              <a:t>compartmentalization</a:t>
            </a:r>
            <a:r>
              <a:rPr lang="cs-CZ" sz="2000" dirty="0" smtClean="0"/>
              <a:t> </a:t>
            </a:r>
            <a:r>
              <a:rPr lang="cs-CZ" sz="2000" dirty="0" err="1" smtClean="0"/>
              <a:t>of</a:t>
            </a:r>
            <a:r>
              <a:rPr lang="cs-CZ" sz="2000" dirty="0" smtClean="0"/>
              <a:t> </a:t>
            </a:r>
            <a:r>
              <a:rPr lang="cs-CZ" sz="2000" dirty="0" err="1" smtClean="0"/>
              <a:t>knowledge</a:t>
            </a:r>
            <a:r>
              <a:rPr lang="cs-CZ" sz="2000" dirty="0" smtClean="0"/>
              <a:t> </a:t>
            </a:r>
            <a:r>
              <a:rPr lang="cs-CZ" sz="2000" dirty="0" err="1" smtClean="0"/>
              <a:t>into</a:t>
            </a:r>
            <a:r>
              <a:rPr lang="cs-CZ" sz="2000" dirty="0" smtClean="0"/>
              <a:t> </a:t>
            </a:r>
            <a:r>
              <a:rPr lang="cs-CZ" sz="2000" dirty="0" err="1" smtClean="0"/>
              <a:t>numerous</a:t>
            </a:r>
            <a:r>
              <a:rPr lang="cs-CZ" sz="2000" dirty="0" smtClean="0"/>
              <a:t> </a:t>
            </a:r>
            <a:r>
              <a:rPr lang="cs-CZ" sz="2000" dirty="0" err="1" smtClean="0"/>
              <a:t>disciplines</a:t>
            </a:r>
            <a:r>
              <a:rPr lang="cs-CZ" sz="2000" dirty="0" smtClean="0"/>
              <a:t>). </a:t>
            </a:r>
            <a:r>
              <a:rPr lang="cs-CZ" sz="2000" dirty="0" err="1" smtClean="0"/>
              <a:t>The</a:t>
            </a:r>
            <a:r>
              <a:rPr lang="cs-CZ" sz="2000" dirty="0" smtClean="0"/>
              <a:t> </a:t>
            </a:r>
            <a:r>
              <a:rPr lang="cs-CZ" sz="2000" dirty="0" err="1" smtClean="0"/>
              <a:t>purpose</a:t>
            </a:r>
            <a:r>
              <a:rPr lang="cs-CZ" sz="2000" dirty="0" smtClean="0"/>
              <a:t> </a:t>
            </a:r>
            <a:r>
              <a:rPr lang="cs-CZ" sz="2000" dirty="0" err="1" smtClean="0"/>
              <a:t>of</a:t>
            </a:r>
            <a:r>
              <a:rPr lang="cs-CZ" sz="2000" dirty="0" smtClean="0"/>
              <a:t> </a:t>
            </a:r>
            <a:r>
              <a:rPr lang="cs-CZ" sz="2000" dirty="0" err="1" smtClean="0"/>
              <a:t>new</a:t>
            </a:r>
            <a:r>
              <a:rPr lang="cs-CZ" sz="2000" dirty="0" smtClean="0"/>
              <a:t> </a:t>
            </a:r>
            <a:r>
              <a:rPr lang="cs-CZ" sz="2000" dirty="0" err="1" smtClean="0"/>
              <a:t>learning</a:t>
            </a:r>
            <a:r>
              <a:rPr lang="en-US" sz="2000" dirty="0" smtClean="0"/>
              <a:t> </a:t>
            </a:r>
            <a:r>
              <a:rPr lang="en-US" sz="2000" dirty="0"/>
              <a:t>should </a:t>
            </a:r>
            <a:r>
              <a:rPr lang="en-US" sz="2000" dirty="0" smtClean="0"/>
              <a:t>be </a:t>
            </a:r>
            <a:r>
              <a:rPr lang="en-US" sz="2000" dirty="0"/>
              <a:t>the </a:t>
            </a:r>
            <a:r>
              <a:rPr lang="en-US" sz="2000" b="1" dirty="0"/>
              <a:t>“</a:t>
            </a:r>
            <a:r>
              <a:rPr lang="en-US" sz="2000" b="1" dirty="0" smtClean="0"/>
              <a:t>Man Thinking”</a:t>
            </a:r>
            <a:r>
              <a:rPr lang="cs-CZ" sz="2000" dirty="0" smtClean="0"/>
              <a:t> (not </a:t>
            </a:r>
            <a:r>
              <a:rPr lang="cs-CZ" sz="2000" dirty="0" err="1" smtClean="0"/>
              <a:t>the</a:t>
            </a:r>
            <a:r>
              <a:rPr lang="cs-CZ" sz="2000" dirty="0" smtClean="0"/>
              <a:t> </a:t>
            </a:r>
            <a:r>
              <a:rPr lang="cs-CZ" sz="2000" dirty="0" err="1" smtClean="0"/>
              <a:t>scholar</a:t>
            </a:r>
            <a:r>
              <a:rPr lang="cs-CZ" sz="2000" dirty="0" smtClean="0"/>
              <a:t>), </a:t>
            </a:r>
            <a:r>
              <a:rPr lang="cs-CZ" sz="2000" b="1" dirty="0" err="1" smtClean="0"/>
              <a:t>using</a:t>
            </a:r>
            <a:r>
              <a:rPr lang="en-US" sz="2000" b="1" dirty="0" smtClean="0"/>
              <a:t> </a:t>
            </a:r>
            <a:r>
              <a:rPr lang="cs-CZ" sz="2000" b="1" dirty="0" err="1" smtClean="0"/>
              <a:t>the</a:t>
            </a:r>
            <a:r>
              <a:rPr lang="cs-CZ" sz="2000" b="1" dirty="0" smtClean="0"/>
              <a:t> </a:t>
            </a:r>
            <a:r>
              <a:rPr lang="en-US" sz="2000" b="1" dirty="0" smtClean="0"/>
              <a:t>variegated </a:t>
            </a:r>
            <a:r>
              <a:rPr lang="en-US" sz="2000" b="1" dirty="0"/>
              <a:t>intellectual power</a:t>
            </a:r>
            <a:r>
              <a:rPr lang="en-US" sz="2000" dirty="0"/>
              <a:t> in every individual. This </a:t>
            </a:r>
            <a:r>
              <a:rPr lang="cs-CZ" sz="2000" dirty="0" err="1" smtClean="0"/>
              <a:t>purpose</a:t>
            </a:r>
            <a:r>
              <a:rPr lang="cs-CZ" sz="2000" dirty="0" smtClean="0"/>
              <a:t> </a:t>
            </a:r>
            <a:r>
              <a:rPr lang="en-US" sz="2000" dirty="0" smtClean="0"/>
              <a:t>can </a:t>
            </a:r>
            <a:r>
              <a:rPr lang="en-US" sz="2000" dirty="0"/>
              <a:t>be </a:t>
            </a:r>
            <a:r>
              <a:rPr lang="en-US" sz="2000" dirty="0" smtClean="0"/>
              <a:t>achieved</a:t>
            </a:r>
            <a:r>
              <a:rPr lang="cs-CZ" sz="2000" dirty="0" smtClean="0"/>
              <a:t> </a:t>
            </a:r>
            <a:r>
              <a:rPr lang="en-US" sz="2000" dirty="0" smtClean="0"/>
              <a:t>if</a:t>
            </a:r>
            <a:r>
              <a:rPr lang="en-US" sz="2000" b="1" dirty="0" smtClean="0"/>
              <a:t> </a:t>
            </a:r>
            <a:r>
              <a:rPr lang="en-US" sz="2000" b="1" dirty="0"/>
              <a:t>the freeborn and gifted Americans rely upon their own instincts fostered by nature</a:t>
            </a:r>
            <a:r>
              <a:rPr lang="en-US" sz="2000" dirty="0" smtClean="0"/>
              <a:t>.</a:t>
            </a:r>
            <a:endParaRPr lang="cs-CZ" sz="2000" dirty="0" smtClean="0"/>
          </a:p>
          <a:p>
            <a:pPr>
              <a:lnSpc>
                <a:spcPct val="110000"/>
              </a:lnSpc>
              <a:spcBef>
                <a:spcPts val="0"/>
              </a:spcBef>
            </a:pPr>
            <a:r>
              <a:rPr lang="en-US" sz="2000" b="1" i="1" dirty="0"/>
              <a:t>The Divinity School Address</a:t>
            </a:r>
            <a:r>
              <a:rPr lang="en-US" sz="2000" i="1" dirty="0"/>
              <a:t> </a:t>
            </a:r>
            <a:r>
              <a:rPr lang="en-US" sz="2000" dirty="0"/>
              <a:t>(</a:t>
            </a:r>
            <a:r>
              <a:rPr lang="en-US" sz="2000" dirty="0" smtClean="0"/>
              <a:t>1838</a:t>
            </a:r>
            <a:r>
              <a:rPr lang="cs-CZ" sz="2000" dirty="0" smtClean="0"/>
              <a:t>, </a:t>
            </a:r>
            <a:r>
              <a:rPr lang="cs-CZ" sz="2000" dirty="0" err="1" smtClean="0"/>
              <a:t>delivered</a:t>
            </a:r>
            <a:r>
              <a:rPr lang="cs-CZ" sz="2000" dirty="0" smtClean="0"/>
              <a:t> </a:t>
            </a:r>
            <a:r>
              <a:rPr lang="cs-CZ" sz="2000" dirty="0" err="1" smtClean="0"/>
              <a:t>at</a:t>
            </a:r>
            <a:r>
              <a:rPr lang="cs-CZ" sz="2000" dirty="0" smtClean="0"/>
              <a:t> Harvard) </a:t>
            </a:r>
            <a:r>
              <a:rPr lang="en-US" sz="2000" b="1" dirty="0" smtClean="0"/>
              <a:t>refused </a:t>
            </a:r>
            <a:r>
              <a:rPr lang="en-US" sz="2000" b="1" dirty="0"/>
              <a:t>the representations of </a:t>
            </a:r>
            <a:r>
              <a:rPr lang="en-US" sz="2000" b="1" dirty="0" smtClean="0"/>
              <a:t>Christ</a:t>
            </a:r>
            <a:r>
              <a:rPr lang="cs-CZ" sz="2000" b="1" dirty="0" smtClean="0"/>
              <a:t> </a:t>
            </a:r>
            <a:r>
              <a:rPr lang="en-US" sz="2000" b="1" dirty="0" smtClean="0"/>
              <a:t>made </a:t>
            </a:r>
            <a:r>
              <a:rPr lang="en-US" sz="2000" b="1" dirty="0"/>
              <a:t>by </a:t>
            </a:r>
            <a:r>
              <a:rPr lang="en-US" sz="2000" b="1" dirty="0" smtClean="0"/>
              <a:t>churches </a:t>
            </a:r>
            <a:r>
              <a:rPr lang="en-US" sz="2000" b="1" dirty="0"/>
              <a:t>and </a:t>
            </a:r>
            <a:r>
              <a:rPr lang="en-US" sz="2000" b="1" dirty="0" smtClean="0"/>
              <a:t>theologians</a:t>
            </a:r>
            <a:r>
              <a:rPr lang="cs-CZ" sz="2000" b="1" dirty="0" smtClean="0"/>
              <a:t> </a:t>
            </a:r>
            <a:r>
              <a:rPr lang="cs-CZ" sz="2000" dirty="0" smtClean="0"/>
              <a:t>(Christ as a </a:t>
            </a:r>
            <a:r>
              <a:rPr lang="cs-CZ" sz="2000" dirty="0" err="1" smtClean="0"/>
              <a:t>mediator</a:t>
            </a:r>
            <a:r>
              <a:rPr lang="cs-CZ" sz="2000" dirty="0" smtClean="0"/>
              <a:t> </a:t>
            </a:r>
            <a:r>
              <a:rPr lang="cs-CZ" sz="2000" dirty="0" err="1" smtClean="0"/>
              <a:t>between</a:t>
            </a:r>
            <a:r>
              <a:rPr lang="cs-CZ" sz="2000" dirty="0" smtClean="0"/>
              <a:t> </a:t>
            </a:r>
            <a:r>
              <a:rPr lang="cs-CZ" sz="2000" dirty="0" err="1" smtClean="0"/>
              <a:t>the</a:t>
            </a:r>
            <a:r>
              <a:rPr lang="cs-CZ" sz="2000" dirty="0" smtClean="0"/>
              <a:t> </a:t>
            </a:r>
            <a:r>
              <a:rPr lang="cs-CZ" sz="2000" dirty="0" err="1" smtClean="0"/>
              <a:t>churches</a:t>
            </a:r>
            <a:r>
              <a:rPr lang="cs-CZ" sz="2000" dirty="0" smtClean="0"/>
              <a:t> and </a:t>
            </a:r>
            <a:r>
              <a:rPr lang="cs-CZ" sz="2000" dirty="0" err="1" smtClean="0"/>
              <a:t>God</a:t>
            </a:r>
            <a:r>
              <a:rPr lang="cs-CZ" sz="2000" dirty="0" smtClean="0"/>
              <a:t>) and </a:t>
            </a:r>
            <a:r>
              <a:rPr lang="cs-CZ" sz="2000" b="1" dirty="0" err="1" smtClean="0"/>
              <a:t>historians</a:t>
            </a:r>
            <a:r>
              <a:rPr lang="cs-CZ" sz="2000" b="1" dirty="0" smtClean="0"/>
              <a:t> </a:t>
            </a:r>
            <a:r>
              <a:rPr lang="cs-CZ" sz="2000" dirty="0" smtClean="0"/>
              <a:t>(Ch. as a </a:t>
            </a:r>
            <a:r>
              <a:rPr lang="cs-CZ" sz="2000" dirty="0" err="1" smtClean="0"/>
              <a:t>historical</a:t>
            </a:r>
            <a:r>
              <a:rPr lang="cs-CZ" sz="2000" dirty="0" smtClean="0"/>
              <a:t> </a:t>
            </a:r>
            <a:r>
              <a:rPr lang="cs-CZ" sz="2000" dirty="0" err="1" smtClean="0"/>
              <a:t>figure</a:t>
            </a:r>
            <a:r>
              <a:rPr lang="cs-CZ" sz="2000" dirty="0" smtClean="0"/>
              <a:t>)</a:t>
            </a:r>
            <a:r>
              <a:rPr lang="en-US" sz="2000" dirty="0" smtClean="0"/>
              <a:t>, </a:t>
            </a:r>
            <a:r>
              <a:rPr lang="en-US" sz="2000" dirty="0"/>
              <a:t>and contrasted the church with </a:t>
            </a:r>
            <a:r>
              <a:rPr lang="en-US" sz="2000" b="1" dirty="0"/>
              <a:t>the Soul</a:t>
            </a:r>
            <a:r>
              <a:rPr lang="en-US" sz="2000" dirty="0" smtClean="0"/>
              <a:t>.</a:t>
            </a:r>
            <a:r>
              <a:rPr lang="cs-CZ" sz="2000" dirty="0" smtClean="0"/>
              <a:t> </a:t>
            </a:r>
            <a:r>
              <a:rPr lang="cs-CZ" sz="2000" b="1" dirty="0" err="1" smtClean="0"/>
              <a:t>The</a:t>
            </a:r>
            <a:r>
              <a:rPr lang="cs-CZ" sz="2000" b="1" dirty="0" smtClean="0"/>
              <a:t> </a:t>
            </a:r>
            <a:r>
              <a:rPr lang="cs-CZ" sz="2000" b="1" dirty="0" err="1" smtClean="0"/>
              <a:t>belief</a:t>
            </a:r>
            <a:r>
              <a:rPr lang="cs-CZ" sz="2000" b="1" dirty="0" smtClean="0"/>
              <a:t> in Christ </a:t>
            </a:r>
            <a:r>
              <a:rPr lang="cs-CZ" sz="2000" b="1" dirty="0" err="1" smtClean="0"/>
              <a:t>is</a:t>
            </a:r>
            <a:r>
              <a:rPr lang="cs-CZ" sz="2000" b="1" dirty="0" smtClean="0"/>
              <a:t> </a:t>
            </a:r>
            <a:r>
              <a:rPr lang="cs-CZ" sz="2000" b="1" dirty="0" err="1" smtClean="0"/>
              <a:t>the</a:t>
            </a:r>
            <a:r>
              <a:rPr lang="cs-CZ" sz="2000" b="1" dirty="0" smtClean="0"/>
              <a:t> </a:t>
            </a:r>
            <a:r>
              <a:rPr lang="cs-CZ" sz="2000" b="1" dirty="0" err="1" smtClean="0"/>
              <a:t>belief</a:t>
            </a:r>
            <a:r>
              <a:rPr lang="cs-CZ" sz="2000" b="1" dirty="0" smtClean="0"/>
              <a:t> in “</a:t>
            </a:r>
            <a:r>
              <a:rPr lang="cs-CZ" sz="2000" b="1" dirty="0" err="1" smtClean="0"/>
              <a:t>the</a:t>
            </a:r>
            <a:r>
              <a:rPr lang="cs-CZ" sz="2000" b="1" dirty="0" smtClean="0"/>
              <a:t> </a:t>
            </a:r>
            <a:r>
              <a:rPr lang="cs-CZ" sz="2000" b="1" dirty="0" err="1" smtClean="0"/>
              <a:t>infinitude</a:t>
            </a:r>
            <a:r>
              <a:rPr lang="cs-CZ" sz="2000" b="1" dirty="0" smtClean="0"/>
              <a:t> </a:t>
            </a:r>
            <a:r>
              <a:rPr lang="cs-CZ" sz="2000" b="1" dirty="0" err="1" smtClean="0"/>
              <a:t>of</a:t>
            </a:r>
            <a:r>
              <a:rPr lang="cs-CZ" sz="2000" b="1" dirty="0" smtClean="0"/>
              <a:t> Man” and in </a:t>
            </a:r>
            <a:r>
              <a:rPr lang="cs-CZ" sz="2000" b="1" dirty="0" err="1" smtClean="0"/>
              <a:t>the</a:t>
            </a:r>
            <a:r>
              <a:rPr lang="cs-CZ" sz="2000" b="1" dirty="0" smtClean="0"/>
              <a:t> </a:t>
            </a:r>
            <a:r>
              <a:rPr lang="cs-CZ" sz="2000" b="1" dirty="0" err="1" smtClean="0"/>
              <a:t>spiritual</a:t>
            </a:r>
            <a:r>
              <a:rPr lang="cs-CZ" sz="2000" b="1" dirty="0" smtClean="0"/>
              <a:t> (“</a:t>
            </a:r>
            <a:r>
              <a:rPr lang="cs-CZ" sz="2000" b="1" dirty="0" err="1" smtClean="0"/>
              <a:t>wonder-working</a:t>
            </a:r>
            <a:r>
              <a:rPr lang="cs-CZ" sz="2000" b="1" dirty="0" smtClean="0"/>
              <a:t>”) </a:t>
            </a:r>
            <a:r>
              <a:rPr lang="cs-CZ" sz="2000" b="1" dirty="0" err="1" smtClean="0"/>
              <a:t>capacities</a:t>
            </a:r>
            <a:r>
              <a:rPr lang="cs-CZ" sz="2000" b="1" dirty="0" smtClean="0"/>
              <a:t> </a:t>
            </a:r>
            <a:r>
              <a:rPr lang="cs-CZ" sz="2000" b="1" dirty="0" err="1" smtClean="0"/>
              <a:t>of</a:t>
            </a:r>
            <a:r>
              <a:rPr lang="cs-CZ" sz="2000" b="1" dirty="0"/>
              <a:t> </a:t>
            </a:r>
            <a:r>
              <a:rPr lang="cs-CZ" sz="2000" b="1" dirty="0" smtClean="0"/>
              <a:t>humanity. </a:t>
            </a:r>
          </a:p>
          <a:p>
            <a:pPr>
              <a:lnSpc>
                <a:spcPct val="110000"/>
              </a:lnSpc>
              <a:spcBef>
                <a:spcPts val="0"/>
              </a:spcBef>
            </a:pPr>
            <a:r>
              <a:rPr lang="cs-CZ" sz="2000" b="1" dirty="0"/>
              <a:t>“</a:t>
            </a:r>
            <a:r>
              <a:rPr lang="cs-CZ" sz="2000" b="1" dirty="0" err="1" smtClean="0"/>
              <a:t>Self-Reliance</a:t>
            </a:r>
            <a:r>
              <a:rPr lang="cs-CZ" sz="2000" b="1" dirty="0"/>
              <a:t>”</a:t>
            </a:r>
            <a:r>
              <a:rPr lang="cs-CZ" sz="2000" dirty="0" smtClean="0"/>
              <a:t> </a:t>
            </a:r>
            <a:r>
              <a:rPr lang="cs-CZ" sz="2000" dirty="0"/>
              <a:t>(1841</a:t>
            </a:r>
            <a:r>
              <a:rPr lang="cs-CZ" sz="2000" dirty="0" smtClean="0"/>
              <a:t>). </a:t>
            </a:r>
            <a:r>
              <a:rPr lang="cs-CZ" sz="2000" b="1" dirty="0" err="1" smtClean="0"/>
              <a:t>Individuals</a:t>
            </a:r>
            <a:r>
              <a:rPr lang="cs-CZ" sz="2000" b="1" dirty="0" smtClean="0"/>
              <a:t> </a:t>
            </a:r>
            <a:r>
              <a:rPr lang="cs-CZ" sz="2000" b="1" dirty="0" err="1" smtClean="0"/>
              <a:t>cannot</a:t>
            </a:r>
            <a:r>
              <a:rPr lang="cs-CZ" sz="2000" b="1" dirty="0" smtClean="0"/>
              <a:t> </a:t>
            </a:r>
            <a:r>
              <a:rPr lang="cs-CZ" sz="2000" b="1" dirty="0" err="1" smtClean="0"/>
              <a:t>attain</a:t>
            </a:r>
            <a:r>
              <a:rPr lang="cs-CZ" sz="2000" b="1" dirty="0" smtClean="0"/>
              <a:t> </a:t>
            </a:r>
            <a:r>
              <a:rPr lang="cs-CZ" sz="2000" b="1" dirty="0" err="1" smtClean="0"/>
              <a:t>freedom</a:t>
            </a:r>
            <a:r>
              <a:rPr lang="cs-CZ" sz="2000" dirty="0" smtClean="0"/>
              <a:t> by </a:t>
            </a:r>
            <a:r>
              <a:rPr lang="cs-CZ" sz="2000" dirty="0" err="1" smtClean="0"/>
              <a:t>accumulating</a:t>
            </a:r>
            <a:r>
              <a:rPr lang="cs-CZ" sz="2000" dirty="0" smtClean="0"/>
              <a:t> </a:t>
            </a:r>
            <a:r>
              <a:rPr lang="cs-CZ" sz="2000" b="1" dirty="0" err="1" smtClean="0"/>
              <a:t>property</a:t>
            </a:r>
            <a:r>
              <a:rPr lang="cs-CZ" sz="2000" dirty="0" smtClean="0"/>
              <a:t> </a:t>
            </a:r>
            <a:r>
              <a:rPr lang="cs-CZ" sz="2000" dirty="0" err="1" smtClean="0"/>
              <a:t>or</a:t>
            </a:r>
            <a:r>
              <a:rPr lang="cs-CZ" sz="2000" dirty="0" smtClean="0"/>
              <a:t> </a:t>
            </a:r>
            <a:r>
              <a:rPr lang="cs-CZ" sz="2000" dirty="0" err="1" smtClean="0"/>
              <a:t>working</a:t>
            </a:r>
            <a:r>
              <a:rPr lang="cs-CZ" sz="2000" dirty="0" smtClean="0"/>
              <a:t> </a:t>
            </a:r>
            <a:r>
              <a:rPr lang="cs-CZ" sz="2000" dirty="0" err="1" smtClean="0"/>
              <a:t>for</a:t>
            </a:r>
            <a:r>
              <a:rPr lang="cs-CZ" sz="2000" dirty="0" smtClean="0"/>
              <a:t> </a:t>
            </a:r>
            <a:r>
              <a:rPr lang="cs-CZ" sz="2000" b="1" dirty="0" err="1" smtClean="0"/>
              <a:t>political</a:t>
            </a:r>
            <a:r>
              <a:rPr lang="cs-CZ" sz="2000" b="1" dirty="0" smtClean="0"/>
              <a:t> </a:t>
            </a:r>
            <a:r>
              <a:rPr lang="cs-CZ" sz="2000" b="1" dirty="0" err="1" smtClean="0"/>
              <a:t>parties</a:t>
            </a:r>
            <a:r>
              <a:rPr lang="cs-CZ" sz="2000" dirty="0" smtClean="0"/>
              <a:t>. </a:t>
            </a:r>
            <a:r>
              <a:rPr lang="en-US" sz="2000" b="1" dirty="0"/>
              <a:t>The only way </a:t>
            </a:r>
            <a:r>
              <a:rPr lang="en-US" sz="2000" b="1" dirty="0" smtClean="0"/>
              <a:t>to</a:t>
            </a:r>
            <a:r>
              <a:rPr lang="cs-CZ" sz="2000" b="1" dirty="0" smtClean="0"/>
              <a:t> </a:t>
            </a:r>
            <a:r>
              <a:rPr lang="cs-CZ" sz="2000" b="1" dirty="0" err="1" smtClean="0"/>
              <a:t>freedom</a:t>
            </a:r>
            <a:r>
              <a:rPr lang="en-US" sz="2000" dirty="0" smtClean="0"/>
              <a:t> </a:t>
            </a:r>
            <a:r>
              <a:rPr lang="en-US" sz="2000" dirty="0"/>
              <a:t>is </a:t>
            </a:r>
            <a:r>
              <a:rPr lang="en-US" sz="2000" b="1" dirty="0"/>
              <a:t>a radical change </a:t>
            </a:r>
            <a:r>
              <a:rPr lang="cs-CZ" sz="2000" b="1" dirty="0" err="1" smtClean="0"/>
              <a:t>of</a:t>
            </a:r>
            <a:r>
              <a:rPr lang="cs-CZ" sz="2000" b="1" dirty="0" smtClean="0"/>
              <a:t> t</a:t>
            </a:r>
            <a:r>
              <a:rPr lang="en-US" sz="2000" b="1" dirty="0" smtClean="0"/>
              <a:t>he</a:t>
            </a:r>
            <a:r>
              <a:rPr lang="cs-CZ" sz="2000" b="1" dirty="0" smtClean="0"/>
              <a:t>i</a:t>
            </a:r>
            <a:r>
              <a:rPr lang="en-US" sz="2000" b="1" dirty="0" smtClean="0"/>
              <a:t>r relationship</a:t>
            </a:r>
            <a:r>
              <a:rPr lang="cs-CZ" sz="2000" b="1" dirty="0" smtClean="0"/>
              <a:t>s</a:t>
            </a:r>
            <a:r>
              <a:rPr lang="en-US" sz="2000" b="1" dirty="0" smtClean="0"/>
              <a:t> </a:t>
            </a:r>
            <a:r>
              <a:rPr lang="en-US" sz="2000" b="1" dirty="0"/>
              <a:t>to things and social </a:t>
            </a:r>
            <a:r>
              <a:rPr lang="en-US" sz="2000" b="1" dirty="0" smtClean="0"/>
              <a:t>institutions</a:t>
            </a:r>
            <a:r>
              <a:rPr lang="cs-CZ" sz="2000" dirty="0" smtClean="0"/>
              <a:t>, </a:t>
            </a:r>
            <a:r>
              <a:rPr lang="cs-CZ" sz="2000" b="1" dirty="0" err="1" smtClean="0"/>
              <a:t>ceasing</a:t>
            </a:r>
            <a:r>
              <a:rPr lang="cs-CZ" sz="2000" b="1" dirty="0" smtClean="0"/>
              <a:t> to </a:t>
            </a:r>
            <a:r>
              <a:rPr lang="cs-CZ" sz="2000" b="1" dirty="0" err="1" smtClean="0"/>
              <a:t>rely</a:t>
            </a:r>
            <a:r>
              <a:rPr lang="cs-CZ" sz="2000" b="1" dirty="0" smtClean="0"/>
              <a:t> on </a:t>
            </a:r>
            <a:r>
              <a:rPr lang="cs-CZ" sz="2000" b="1" dirty="0" err="1" smtClean="0"/>
              <a:t>property</a:t>
            </a:r>
            <a:r>
              <a:rPr lang="cs-CZ" sz="2000" b="1" dirty="0" smtClean="0"/>
              <a:t>, </a:t>
            </a:r>
            <a:r>
              <a:rPr lang="cs-CZ" sz="2000" b="1" dirty="0" err="1" smtClean="0"/>
              <a:t>social</a:t>
            </a:r>
            <a:r>
              <a:rPr lang="cs-CZ" sz="2000" b="1" dirty="0" smtClean="0"/>
              <a:t> relations and </a:t>
            </a:r>
            <a:r>
              <a:rPr lang="cs-CZ" sz="2000" b="1" dirty="0" err="1" smtClean="0"/>
              <a:t>state</a:t>
            </a:r>
            <a:r>
              <a:rPr lang="cs-CZ" sz="2000" b="1" dirty="0" smtClean="0"/>
              <a:t> </a:t>
            </a:r>
            <a:r>
              <a:rPr lang="cs-CZ" sz="2000" b="1" dirty="0" err="1" smtClean="0"/>
              <a:t>powe</a:t>
            </a:r>
            <a:r>
              <a:rPr lang="cs-CZ" sz="2000" dirty="0" err="1" smtClean="0"/>
              <a:t>r</a:t>
            </a:r>
            <a:r>
              <a:rPr lang="cs-CZ" sz="2000" dirty="0" smtClean="0"/>
              <a:t>. </a:t>
            </a:r>
            <a:r>
              <a:rPr lang="cs-CZ" sz="2000" dirty="0" err="1" smtClean="0"/>
              <a:t>Emerson</a:t>
            </a:r>
            <a:r>
              <a:rPr lang="cs-CZ" sz="2000" dirty="0" smtClean="0"/>
              <a:t> </a:t>
            </a:r>
            <a:r>
              <a:rPr lang="cs-CZ" sz="2000" b="1" dirty="0" err="1" smtClean="0"/>
              <a:t>compares</a:t>
            </a:r>
            <a:r>
              <a:rPr lang="cs-CZ" sz="2000" b="1" dirty="0" smtClean="0"/>
              <a:t> society to a </a:t>
            </a:r>
            <a:r>
              <a:rPr lang="cs-CZ" sz="2000" b="1" dirty="0" err="1" smtClean="0"/>
              <a:t>wave</a:t>
            </a:r>
            <a:r>
              <a:rPr lang="cs-CZ" sz="2000" dirty="0" smtClean="0"/>
              <a:t>, </a:t>
            </a:r>
            <a:r>
              <a:rPr lang="cs-CZ" sz="2000" dirty="0" err="1" smtClean="0"/>
              <a:t>which</a:t>
            </a:r>
            <a:r>
              <a:rPr lang="cs-CZ" sz="2000" dirty="0" smtClean="0"/>
              <a:t> “</a:t>
            </a:r>
            <a:r>
              <a:rPr lang="en-US" sz="2000" dirty="0" smtClean="0"/>
              <a:t>moves </a:t>
            </a:r>
            <a:r>
              <a:rPr lang="en-US" sz="2000" dirty="0"/>
              <a:t>onward, but the water of which it is composed, </a:t>
            </a:r>
            <a:r>
              <a:rPr lang="en-US" sz="2000" dirty="0" smtClean="0"/>
              <a:t>does</a:t>
            </a:r>
            <a:r>
              <a:rPr lang="cs-CZ" sz="2000" dirty="0" smtClean="0"/>
              <a:t> </a:t>
            </a:r>
            <a:r>
              <a:rPr lang="en-US" sz="2000" dirty="0" smtClean="0"/>
              <a:t>not</a:t>
            </a:r>
            <a:r>
              <a:rPr lang="en-US" sz="2000" dirty="0"/>
              <a:t>. The same particle does not rise from the valley to the ridge. </a:t>
            </a:r>
            <a:r>
              <a:rPr lang="en-US" sz="2000" b="1" dirty="0"/>
              <a:t>Its unity is </a:t>
            </a:r>
            <a:r>
              <a:rPr lang="en-US" sz="2000" b="1" dirty="0" smtClean="0"/>
              <a:t>only</a:t>
            </a:r>
            <a:r>
              <a:rPr lang="cs-CZ" sz="2000" b="1" dirty="0" smtClean="0"/>
              <a:t> </a:t>
            </a:r>
            <a:r>
              <a:rPr lang="cs-CZ" sz="2000" b="1" dirty="0" err="1" smtClean="0"/>
              <a:t>phenomenal</a:t>
            </a:r>
            <a:r>
              <a:rPr lang="cs-CZ" sz="2000" b="1" dirty="0" smtClean="0"/>
              <a:t>,</a:t>
            </a:r>
            <a:r>
              <a:rPr lang="cs-CZ" sz="2000" dirty="0" smtClean="0"/>
              <a:t>” </a:t>
            </a:r>
            <a:r>
              <a:rPr lang="cs-CZ" sz="2000" dirty="0" err="1" smtClean="0"/>
              <a:t>that</a:t>
            </a:r>
            <a:r>
              <a:rPr lang="cs-CZ" sz="2000" dirty="0" smtClean="0"/>
              <a:t> </a:t>
            </a:r>
            <a:r>
              <a:rPr lang="cs-CZ" sz="2000" dirty="0" err="1" smtClean="0"/>
              <a:t>is</a:t>
            </a:r>
            <a:r>
              <a:rPr lang="cs-CZ" sz="2000" dirty="0" smtClean="0"/>
              <a:t>, a </a:t>
            </a:r>
            <a:r>
              <a:rPr lang="cs-CZ" sz="2000" dirty="0" err="1" smtClean="0"/>
              <a:t>mere</a:t>
            </a:r>
            <a:r>
              <a:rPr lang="cs-CZ" sz="2000" dirty="0" smtClean="0"/>
              <a:t> </a:t>
            </a:r>
            <a:r>
              <a:rPr lang="cs-CZ" sz="2000" dirty="0" err="1" smtClean="0"/>
              <a:t>appearance</a:t>
            </a:r>
            <a:r>
              <a:rPr lang="cs-CZ" sz="2000" dirty="0" smtClean="0"/>
              <a:t>, </a:t>
            </a:r>
            <a:r>
              <a:rPr lang="cs-CZ" sz="2000" dirty="0" err="1" smtClean="0"/>
              <a:t>whereas</a:t>
            </a:r>
            <a:r>
              <a:rPr lang="cs-CZ" sz="2000" dirty="0" smtClean="0"/>
              <a:t> </a:t>
            </a:r>
            <a:r>
              <a:rPr lang="cs-CZ" sz="2000" b="1" dirty="0" err="1" smtClean="0"/>
              <a:t>the</a:t>
            </a:r>
            <a:r>
              <a:rPr lang="cs-CZ" sz="2000" b="1" dirty="0" smtClean="0"/>
              <a:t> </a:t>
            </a:r>
            <a:r>
              <a:rPr lang="cs-CZ" sz="2000" b="1" dirty="0" err="1" smtClean="0"/>
              <a:t>only</a:t>
            </a:r>
            <a:r>
              <a:rPr lang="cs-CZ" sz="2000" b="1" dirty="0" smtClean="0"/>
              <a:t> </a:t>
            </a:r>
            <a:r>
              <a:rPr lang="cs-CZ" sz="2000" b="1" dirty="0" err="1" smtClean="0"/>
              <a:t>actual</a:t>
            </a:r>
            <a:r>
              <a:rPr lang="cs-CZ" sz="2000" b="1" dirty="0" smtClean="0"/>
              <a:t> and </a:t>
            </a:r>
            <a:r>
              <a:rPr lang="cs-CZ" sz="2000" b="1" dirty="0" err="1" smtClean="0"/>
              <a:t>efficient</a:t>
            </a:r>
            <a:r>
              <a:rPr lang="cs-CZ" sz="2000" b="1" dirty="0" smtClean="0"/>
              <a:t> unity </a:t>
            </a:r>
            <a:r>
              <a:rPr lang="cs-CZ" sz="2000" b="1" dirty="0" err="1" smtClean="0"/>
              <a:t>is</a:t>
            </a:r>
            <a:r>
              <a:rPr lang="cs-CZ" sz="2000" b="1" dirty="0" smtClean="0"/>
              <a:t> </a:t>
            </a:r>
            <a:r>
              <a:rPr lang="cs-CZ" sz="2000" b="1" dirty="0" err="1" smtClean="0"/>
              <a:t>that</a:t>
            </a:r>
            <a:r>
              <a:rPr lang="cs-CZ" sz="2000" b="1" dirty="0" smtClean="0"/>
              <a:t> </a:t>
            </a:r>
            <a:r>
              <a:rPr lang="cs-CZ" sz="2000" b="1" dirty="0" err="1" smtClean="0"/>
              <a:t>of</a:t>
            </a:r>
            <a:r>
              <a:rPr lang="cs-CZ" sz="2000" b="1" dirty="0" smtClean="0"/>
              <a:t> </a:t>
            </a:r>
            <a:r>
              <a:rPr lang="cs-CZ" sz="2000" b="1" dirty="0" err="1" smtClean="0"/>
              <a:t>the</a:t>
            </a:r>
            <a:r>
              <a:rPr lang="cs-CZ" sz="2000" b="1" dirty="0" smtClean="0"/>
              <a:t> </a:t>
            </a:r>
            <a:r>
              <a:rPr lang="cs-CZ" sz="2000" b="1" dirty="0" err="1" smtClean="0"/>
              <a:t>individual</a:t>
            </a:r>
            <a:r>
              <a:rPr lang="cs-CZ" sz="2000" b="1" dirty="0"/>
              <a:t>.</a:t>
            </a:r>
            <a:r>
              <a:rPr lang="cs-CZ" sz="2000" dirty="0" smtClean="0"/>
              <a:t> “</a:t>
            </a:r>
            <a:r>
              <a:rPr lang="en-US" sz="2000" dirty="0"/>
              <a:t>The persons who make up a nation today, next year die, and their </a:t>
            </a:r>
            <a:r>
              <a:rPr lang="en-US" sz="2000" dirty="0" smtClean="0"/>
              <a:t>experience</a:t>
            </a:r>
            <a:r>
              <a:rPr lang="cs-CZ" sz="2000" dirty="0" smtClean="0"/>
              <a:t> </a:t>
            </a:r>
            <a:r>
              <a:rPr lang="cs-CZ" sz="2000" dirty="0" err="1" smtClean="0"/>
              <a:t>with</a:t>
            </a:r>
            <a:r>
              <a:rPr lang="cs-CZ" sz="2000" dirty="0" smtClean="0"/>
              <a:t> </a:t>
            </a:r>
            <a:r>
              <a:rPr lang="cs-CZ" sz="2000" dirty="0" err="1"/>
              <a:t>them</a:t>
            </a:r>
            <a:r>
              <a:rPr lang="cs-CZ" sz="2200" dirty="0"/>
              <a:t>.</a:t>
            </a:r>
            <a:r>
              <a:rPr lang="cs-CZ" sz="2200" dirty="0" smtClean="0"/>
              <a:t>” </a:t>
            </a:r>
            <a:r>
              <a:rPr lang="cs-CZ" sz="2100" b="1" dirty="0"/>
              <a:t>T</a:t>
            </a:r>
            <a:r>
              <a:rPr lang="en-US" sz="2100" b="1" dirty="0" smtClean="0"/>
              <a:t>he </a:t>
            </a:r>
            <a:r>
              <a:rPr lang="en-US" sz="2100" b="1" dirty="0"/>
              <a:t>self</a:t>
            </a:r>
            <a:r>
              <a:rPr lang="en-US" sz="2100" dirty="0"/>
              <a:t> has to be discovered as </a:t>
            </a:r>
            <a:r>
              <a:rPr lang="en-US" sz="2100" b="1" dirty="0"/>
              <a:t>the way to </a:t>
            </a:r>
            <a:r>
              <a:rPr lang="en-US" sz="2100" b="1" dirty="0" smtClean="0"/>
              <a:t>the</a:t>
            </a:r>
            <a:r>
              <a:rPr lang="cs-CZ" sz="2100" b="1" dirty="0" smtClean="0"/>
              <a:t> </a:t>
            </a:r>
            <a:r>
              <a:rPr lang="en-US" sz="2100" b="1" dirty="0" smtClean="0"/>
              <a:t>ridge </a:t>
            </a:r>
            <a:r>
              <a:rPr lang="en-US" sz="2100" b="1" dirty="0"/>
              <a:t>of the wave</a:t>
            </a:r>
            <a:r>
              <a:rPr lang="en-US" sz="2100" dirty="0"/>
              <a:t>, </a:t>
            </a:r>
            <a:r>
              <a:rPr lang="en-US" sz="2100" b="1" dirty="0"/>
              <a:t>the approach to the Over-Soul and to the unity of the world</a:t>
            </a:r>
            <a:r>
              <a:rPr lang="en-US" sz="2100" dirty="0" smtClean="0"/>
              <a:t>.</a:t>
            </a:r>
            <a:r>
              <a:rPr lang="cs-CZ" sz="2100" dirty="0" smtClean="0"/>
              <a:t> Great influence on H.D. </a:t>
            </a:r>
            <a:r>
              <a:rPr lang="cs-CZ" sz="2100" dirty="0" err="1" smtClean="0"/>
              <a:t>Thoreau</a:t>
            </a:r>
            <a:r>
              <a:rPr lang="cs-CZ" sz="2100" dirty="0" smtClean="0"/>
              <a:t> (</a:t>
            </a:r>
            <a:r>
              <a:rPr lang="cs-CZ" sz="2100" dirty="0" err="1" smtClean="0"/>
              <a:t>next</a:t>
            </a:r>
            <a:r>
              <a:rPr lang="cs-CZ" sz="2100" dirty="0" smtClean="0"/>
              <a:t> </a:t>
            </a:r>
            <a:r>
              <a:rPr lang="cs-CZ" sz="2100" dirty="0" err="1" smtClean="0"/>
              <a:t>slides</a:t>
            </a:r>
            <a:r>
              <a:rPr lang="cs-CZ" sz="2100" dirty="0" smtClean="0"/>
              <a:t>).</a:t>
            </a:r>
            <a:endParaRPr lang="cs-CZ" sz="2100" i="1" dirty="0"/>
          </a:p>
        </p:txBody>
      </p:sp>
      <p:sp>
        <p:nvSpPr>
          <p:cNvPr id="6" name="TextovéPole 5"/>
          <p:cNvSpPr txBox="1"/>
          <p:nvPr/>
        </p:nvSpPr>
        <p:spPr>
          <a:xfrm>
            <a:off x="9328728" y="5218545"/>
            <a:ext cx="2903366" cy="646331"/>
          </a:xfrm>
          <a:prstGeom prst="rect">
            <a:avLst/>
          </a:prstGeom>
          <a:noFill/>
        </p:spPr>
        <p:txBody>
          <a:bodyPr wrap="square" rtlCol="0">
            <a:spAutoFit/>
          </a:bodyPr>
          <a:lstStyle/>
          <a:p>
            <a:pPr algn="ctr"/>
            <a:r>
              <a:rPr lang="cs-CZ" dirty="0" smtClean="0"/>
              <a:t>Albert </a:t>
            </a:r>
            <a:r>
              <a:rPr lang="cs-CZ" dirty="0" err="1" smtClean="0"/>
              <a:t>Bierstadt</a:t>
            </a:r>
            <a:r>
              <a:rPr lang="cs-CZ" dirty="0" smtClean="0"/>
              <a:t>, </a:t>
            </a:r>
            <a:r>
              <a:rPr lang="cs-CZ" i="1" dirty="0" err="1" smtClean="0"/>
              <a:t>The</a:t>
            </a:r>
            <a:r>
              <a:rPr lang="cs-CZ" i="1" dirty="0" smtClean="0"/>
              <a:t> </a:t>
            </a:r>
            <a:r>
              <a:rPr lang="cs-CZ" i="1" dirty="0" err="1" smtClean="0"/>
              <a:t>Wave</a:t>
            </a:r>
            <a:endParaRPr lang="cs-CZ" i="1" dirty="0" smtClean="0"/>
          </a:p>
          <a:p>
            <a:pPr algn="ctr"/>
            <a:r>
              <a:rPr lang="cs-CZ" dirty="0" smtClean="0"/>
              <a:t>(1887) </a:t>
            </a:r>
            <a:endParaRPr lang="cs-CZ" dirty="0"/>
          </a:p>
        </p:txBody>
      </p:sp>
      <p:pic>
        <p:nvPicPr>
          <p:cNvPr id="1026" name="Picture 2" descr="https://upload.wikimedia.org/wikipedia/commons/9/95/Bierstadt_Albert_The_Wa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55"/>
          <a:stretch/>
        </p:blipFill>
        <p:spPr bwMode="auto">
          <a:xfrm>
            <a:off x="9236467" y="1506999"/>
            <a:ext cx="2955533" cy="29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79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9381" y="1"/>
            <a:ext cx="11776363" cy="822035"/>
          </a:xfrm>
        </p:spPr>
        <p:txBody>
          <a:bodyPr/>
          <a:lstStyle/>
          <a:p>
            <a:r>
              <a:rPr lang="cs-CZ" sz="3600" dirty="0" smtClean="0">
                <a:latin typeface="Arial Black" panose="020B0A04020102020204" pitchFamily="34" charset="0"/>
              </a:rPr>
              <a:t>Henry David </a:t>
            </a:r>
            <a:r>
              <a:rPr lang="cs-CZ" sz="3600" dirty="0" err="1" smtClean="0">
                <a:latin typeface="Arial Black" panose="020B0A04020102020204" pitchFamily="34" charset="0"/>
              </a:rPr>
              <a:t>Thoreau</a:t>
            </a:r>
            <a:r>
              <a:rPr lang="cs-CZ" sz="3600" dirty="0" smtClean="0">
                <a:latin typeface="Arial Black" panose="020B0A04020102020204" pitchFamily="34" charset="0"/>
              </a:rPr>
              <a:t> and “Civil </a:t>
            </a:r>
            <a:r>
              <a:rPr lang="cs-CZ" sz="3600" dirty="0" err="1" smtClean="0">
                <a:latin typeface="Arial Black" panose="020B0A04020102020204" pitchFamily="34" charset="0"/>
              </a:rPr>
              <a:t>Disobedience</a:t>
            </a:r>
            <a:r>
              <a:rPr lang="cs-CZ" sz="3600" dirty="0" smtClean="0">
                <a:latin typeface="Arial Black" panose="020B0A04020102020204" pitchFamily="34" charset="0"/>
              </a:rPr>
              <a:t>”</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147783" y="628072"/>
            <a:ext cx="9153236" cy="6382327"/>
          </a:xfrm>
        </p:spPr>
        <p:txBody>
          <a:bodyPr>
            <a:normAutofit fontScale="92500"/>
          </a:bodyPr>
          <a:lstStyle/>
          <a:p>
            <a:pPr>
              <a:lnSpc>
                <a:spcPct val="100000"/>
              </a:lnSpc>
              <a:spcBef>
                <a:spcPts val="0"/>
              </a:spcBef>
            </a:pPr>
            <a:r>
              <a:rPr lang="en-US" sz="2000" dirty="0"/>
              <a:t>During his lifetime </a:t>
            </a:r>
            <a:r>
              <a:rPr lang="en-US" sz="2000" dirty="0" smtClean="0"/>
              <a:t>Thoreau </a:t>
            </a:r>
            <a:r>
              <a:rPr lang="en-US" sz="2000" dirty="0"/>
              <a:t>became known as </a:t>
            </a:r>
            <a:r>
              <a:rPr lang="cs-CZ" sz="2000" dirty="0"/>
              <a:t>“</a:t>
            </a:r>
            <a:r>
              <a:rPr lang="en-US" sz="2000" b="1" dirty="0" smtClean="0"/>
              <a:t>an </a:t>
            </a:r>
            <a:r>
              <a:rPr lang="en-US" sz="2000" b="1" dirty="0"/>
              <a:t>eccentric </a:t>
            </a:r>
            <a:r>
              <a:rPr lang="en-US" sz="2000" b="1" dirty="0" smtClean="0"/>
              <a:t>social</a:t>
            </a:r>
            <a:r>
              <a:rPr lang="cs-CZ" sz="2000" b="1" dirty="0" smtClean="0"/>
              <a:t> </a:t>
            </a:r>
            <a:r>
              <a:rPr lang="en-US" sz="2000" b="1" dirty="0" smtClean="0"/>
              <a:t>experimenter”</a:t>
            </a:r>
            <a:r>
              <a:rPr lang="en-US" sz="2000" dirty="0" smtClean="0"/>
              <a:t> </a:t>
            </a:r>
            <a:r>
              <a:rPr lang="en-US" sz="2000" dirty="0"/>
              <a:t>inspired by </a:t>
            </a:r>
            <a:r>
              <a:rPr lang="en-US" sz="2000" dirty="0" smtClean="0"/>
              <a:t>Emerson and </a:t>
            </a:r>
            <a:r>
              <a:rPr lang="en-US" sz="2000" dirty="0"/>
              <a:t>as </a:t>
            </a:r>
            <a:r>
              <a:rPr lang="en-US" sz="2000" b="1" dirty="0"/>
              <a:t>a radical </a:t>
            </a:r>
            <a:r>
              <a:rPr lang="en-US" sz="2000" b="1" dirty="0" smtClean="0"/>
              <a:t>abolitionist</a:t>
            </a:r>
            <a:r>
              <a:rPr lang="cs-CZ" sz="2000" dirty="0" smtClean="0"/>
              <a:t>.</a:t>
            </a:r>
            <a:r>
              <a:rPr lang="cs-CZ" sz="2000" dirty="0"/>
              <a:t> </a:t>
            </a:r>
            <a:endParaRPr lang="cs-CZ" sz="2000" dirty="0" smtClean="0"/>
          </a:p>
          <a:p>
            <a:pPr>
              <a:lnSpc>
                <a:spcPct val="100000"/>
              </a:lnSpc>
              <a:spcBef>
                <a:spcPts val="0"/>
              </a:spcBef>
            </a:pPr>
            <a:r>
              <a:rPr lang="cs-CZ" sz="2000" dirty="0"/>
              <a:t>H</a:t>
            </a:r>
            <a:r>
              <a:rPr lang="en-US" sz="2000" dirty="0" smtClean="0"/>
              <a:t>is </a:t>
            </a:r>
            <a:r>
              <a:rPr lang="en-US" sz="2000" b="1" dirty="0"/>
              <a:t>dissident stance vis-à-vis the </a:t>
            </a:r>
            <a:r>
              <a:rPr lang="en-US" sz="2000" b="1" dirty="0" smtClean="0"/>
              <a:t>government</a:t>
            </a:r>
            <a:r>
              <a:rPr lang="cs-CZ" sz="2000" dirty="0" smtClean="0"/>
              <a:t> </a:t>
            </a:r>
            <a:r>
              <a:rPr lang="en-US" sz="2000" dirty="0" smtClean="0"/>
              <a:t>became </a:t>
            </a:r>
            <a:r>
              <a:rPr lang="en-US" sz="2000" dirty="0"/>
              <a:t>manifest when he was </a:t>
            </a:r>
            <a:r>
              <a:rPr lang="en-US" sz="2000" b="1" dirty="0"/>
              <a:t>imprisoned for refusing to pay a state </a:t>
            </a:r>
            <a:r>
              <a:rPr lang="en-US" sz="2000" b="1" dirty="0" smtClean="0"/>
              <a:t>tax</a:t>
            </a:r>
            <a:r>
              <a:rPr lang="en-US" sz="2000" dirty="0" smtClean="0"/>
              <a:t>. </a:t>
            </a:r>
            <a:endParaRPr lang="cs-CZ" sz="2000" dirty="0" smtClean="0"/>
          </a:p>
          <a:p>
            <a:pPr>
              <a:lnSpc>
                <a:spcPct val="100000"/>
              </a:lnSpc>
              <a:spcBef>
                <a:spcPts val="0"/>
              </a:spcBef>
            </a:pPr>
            <a:r>
              <a:rPr lang="en-US" sz="2000" dirty="0" smtClean="0"/>
              <a:t>The </a:t>
            </a:r>
            <a:r>
              <a:rPr lang="en-US" sz="2000" dirty="0"/>
              <a:t>record of this experience </a:t>
            </a:r>
            <a:r>
              <a:rPr lang="cs-CZ" sz="2000" dirty="0" smtClean="0"/>
              <a:t>(</a:t>
            </a:r>
            <a:r>
              <a:rPr lang="cs-CZ" sz="2000" dirty="0" err="1" smtClean="0"/>
              <a:t>Thoreau</a:t>
            </a:r>
            <a:r>
              <a:rPr lang="cs-CZ" sz="2000" dirty="0" smtClean="0"/>
              <a:t> </a:t>
            </a:r>
            <a:r>
              <a:rPr lang="cs-CZ" sz="2000" dirty="0" err="1" smtClean="0"/>
              <a:t>spent</a:t>
            </a:r>
            <a:r>
              <a:rPr lang="cs-CZ" sz="2000" dirty="0" smtClean="0"/>
              <a:t> in </a:t>
            </a:r>
            <a:r>
              <a:rPr lang="cs-CZ" sz="2000" dirty="0" err="1" smtClean="0"/>
              <a:t>prison</a:t>
            </a:r>
            <a:r>
              <a:rPr lang="cs-CZ" sz="2000" dirty="0" smtClean="0"/>
              <a:t> </a:t>
            </a:r>
            <a:r>
              <a:rPr lang="cs-CZ" sz="2000" dirty="0" err="1" smtClean="0"/>
              <a:t>only</a:t>
            </a:r>
            <a:r>
              <a:rPr lang="cs-CZ" sz="2000" dirty="0" smtClean="0"/>
              <a:t> </a:t>
            </a:r>
            <a:r>
              <a:rPr lang="cs-CZ" sz="2000" dirty="0" err="1" smtClean="0"/>
              <a:t>one</a:t>
            </a:r>
            <a:r>
              <a:rPr lang="cs-CZ" sz="2000" dirty="0" smtClean="0"/>
              <a:t> night and </a:t>
            </a:r>
            <a:r>
              <a:rPr lang="cs-CZ" sz="2000" dirty="0" err="1" smtClean="0"/>
              <a:t>was</a:t>
            </a:r>
            <a:r>
              <a:rPr lang="cs-CZ" sz="2000" dirty="0" smtClean="0"/>
              <a:t> </a:t>
            </a:r>
            <a:r>
              <a:rPr lang="cs-CZ" sz="2000" dirty="0" err="1" smtClean="0"/>
              <a:t>released</a:t>
            </a:r>
            <a:r>
              <a:rPr lang="cs-CZ" sz="2000" dirty="0" smtClean="0"/>
              <a:t> on </a:t>
            </a:r>
            <a:r>
              <a:rPr lang="cs-CZ" sz="2000" dirty="0" err="1" smtClean="0"/>
              <a:t>bail</a:t>
            </a:r>
            <a:r>
              <a:rPr lang="cs-CZ" sz="2000" dirty="0" smtClean="0"/>
              <a:t>, </a:t>
            </a:r>
            <a:r>
              <a:rPr lang="cs-CZ" sz="2000" dirty="0" err="1" smtClean="0"/>
              <a:t>paid</a:t>
            </a:r>
            <a:r>
              <a:rPr lang="cs-CZ" sz="2000" dirty="0" smtClean="0"/>
              <a:t> by </a:t>
            </a:r>
            <a:r>
              <a:rPr lang="cs-CZ" sz="2000" dirty="0" err="1" smtClean="0"/>
              <a:t>Emerson</a:t>
            </a:r>
            <a:r>
              <a:rPr lang="cs-CZ" sz="2000" dirty="0" smtClean="0"/>
              <a:t>), </a:t>
            </a:r>
            <a:r>
              <a:rPr lang="en-US" sz="2000" dirty="0" smtClean="0"/>
              <a:t>as </a:t>
            </a:r>
            <a:r>
              <a:rPr lang="en-US" sz="2000" dirty="0"/>
              <a:t>well as the statement of </a:t>
            </a:r>
            <a:r>
              <a:rPr lang="en-US" sz="2000" dirty="0" smtClean="0"/>
              <a:t>Thoreau’s</a:t>
            </a:r>
            <a:r>
              <a:rPr lang="cs-CZ" sz="2000" dirty="0" smtClean="0"/>
              <a:t> </a:t>
            </a:r>
            <a:r>
              <a:rPr lang="en-US" sz="2000" dirty="0" smtClean="0"/>
              <a:t>political </a:t>
            </a:r>
            <a:r>
              <a:rPr lang="en-US" sz="2000" dirty="0"/>
              <a:t>stance was published anonymously in 1849 under the title </a:t>
            </a:r>
            <a:r>
              <a:rPr lang="en-US" sz="2000" b="1" i="1" dirty="0"/>
              <a:t>Resistance to </a:t>
            </a:r>
            <a:r>
              <a:rPr lang="en-US" sz="2000" b="1" i="1" dirty="0" smtClean="0"/>
              <a:t>Civil</a:t>
            </a:r>
            <a:r>
              <a:rPr lang="cs-CZ" sz="2000" b="1" i="1" dirty="0" smtClean="0"/>
              <a:t> </a:t>
            </a:r>
            <a:r>
              <a:rPr lang="en-US" sz="2000" b="1" i="1" dirty="0" smtClean="0"/>
              <a:t>Government</a:t>
            </a:r>
            <a:r>
              <a:rPr lang="en-US" sz="2000" dirty="0"/>
              <a:t>. Later it became known under the shortened title </a:t>
            </a:r>
            <a:r>
              <a:rPr lang="en-US" sz="2000" b="1" i="1" dirty="0"/>
              <a:t>Civil Disobedience</a:t>
            </a:r>
            <a:r>
              <a:rPr lang="en-US" sz="2000" dirty="0" smtClean="0"/>
              <a:t>.</a:t>
            </a:r>
            <a:endParaRPr lang="cs-CZ" sz="2000" dirty="0" smtClean="0"/>
          </a:p>
          <a:p>
            <a:pPr>
              <a:lnSpc>
                <a:spcPct val="100000"/>
              </a:lnSpc>
              <a:spcBef>
                <a:spcPts val="0"/>
              </a:spcBef>
            </a:pPr>
            <a:r>
              <a:rPr lang="cs-CZ" sz="2000" dirty="0" err="1" smtClean="0"/>
              <a:t>The</a:t>
            </a:r>
            <a:r>
              <a:rPr lang="cs-CZ" sz="2000" dirty="0" smtClean="0"/>
              <a:t> </a:t>
            </a:r>
            <a:r>
              <a:rPr lang="cs-CZ" sz="2000" dirty="0" err="1" smtClean="0"/>
              <a:t>essay</a:t>
            </a:r>
            <a:r>
              <a:rPr lang="cs-CZ" sz="2000" dirty="0" smtClean="0"/>
              <a:t> </a:t>
            </a:r>
            <a:r>
              <a:rPr lang="cs-CZ" sz="2000" b="1" dirty="0" smtClean="0"/>
              <a:t>t</a:t>
            </a:r>
            <a:r>
              <a:rPr lang="en-US" sz="2000" b="1" dirty="0" err="1" smtClean="0"/>
              <a:t>ranspose</a:t>
            </a:r>
            <a:r>
              <a:rPr lang="cs-CZ" sz="2000" b="1" dirty="0" smtClean="0"/>
              <a:t>s</a:t>
            </a:r>
            <a:r>
              <a:rPr lang="en-US" sz="2000" b="1" dirty="0" smtClean="0"/>
              <a:t> </a:t>
            </a:r>
            <a:r>
              <a:rPr lang="en-US" sz="2000" b="1" dirty="0" err="1"/>
              <a:t>Emersonian</a:t>
            </a:r>
            <a:r>
              <a:rPr lang="en-US" sz="2000" b="1" dirty="0"/>
              <a:t> notions</a:t>
            </a:r>
            <a:r>
              <a:rPr lang="en-US" sz="2000" dirty="0"/>
              <a:t> of the unity </a:t>
            </a:r>
            <a:r>
              <a:rPr lang="en-US" sz="2000" dirty="0" smtClean="0"/>
              <a:t>of</a:t>
            </a:r>
            <a:r>
              <a:rPr lang="cs-CZ" sz="2000" dirty="0" smtClean="0"/>
              <a:t> </a:t>
            </a:r>
            <a:r>
              <a:rPr lang="en-US" sz="2000" dirty="0" smtClean="0"/>
              <a:t>human </a:t>
            </a:r>
            <a:r>
              <a:rPr lang="en-US" sz="2000" dirty="0"/>
              <a:t>life, spirit and activities into </a:t>
            </a:r>
            <a:r>
              <a:rPr lang="en-US" sz="2000" b="1" dirty="0"/>
              <a:t>practical considerations of the prospects of an </a:t>
            </a:r>
            <a:r>
              <a:rPr lang="en-US" sz="2000" b="1" dirty="0" smtClean="0"/>
              <a:t>individual</a:t>
            </a:r>
            <a:r>
              <a:rPr lang="cs-CZ" sz="2000" b="1" dirty="0" smtClean="0"/>
              <a:t> </a:t>
            </a:r>
            <a:r>
              <a:rPr lang="en-US" sz="2000" b="1" dirty="0" smtClean="0"/>
              <a:t>in </a:t>
            </a:r>
            <a:r>
              <a:rPr lang="en-US" sz="2000" b="1" dirty="0"/>
              <a:t>the US political </a:t>
            </a:r>
            <a:r>
              <a:rPr lang="en-US" sz="2000" b="1" dirty="0" smtClean="0"/>
              <a:t>system</a:t>
            </a:r>
            <a:r>
              <a:rPr lang="cs-CZ" sz="2000" dirty="0" smtClean="0"/>
              <a:t>. </a:t>
            </a:r>
            <a:r>
              <a:rPr lang="cs-CZ" sz="2000" dirty="0" err="1" smtClean="0"/>
              <a:t>It</a:t>
            </a:r>
            <a:r>
              <a:rPr lang="cs-CZ" sz="2000" dirty="0" smtClean="0"/>
              <a:t> </a:t>
            </a:r>
            <a:r>
              <a:rPr lang="cs-CZ" sz="2000" dirty="0" err="1" smtClean="0"/>
              <a:t>begins</a:t>
            </a:r>
            <a:r>
              <a:rPr lang="cs-CZ" sz="2000" dirty="0" smtClean="0"/>
              <a:t>:</a:t>
            </a:r>
            <a:r>
              <a:rPr lang="en-US" sz="2000" dirty="0" smtClean="0"/>
              <a:t> </a:t>
            </a:r>
            <a:r>
              <a:rPr lang="en-US" sz="2000" dirty="0"/>
              <a:t>“</a:t>
            </a:r>
            <a:r>
              <a:rPr lang="en-US" sz="2000" b="1" dirty="0" smtClean="0"/>
              <a:t>That </a:t>
            </a:r>
            <a:r>
              <a:rPr lang="en-US" sz="2000" b="1" dirty="0"/>
              <a:t>government is best which governs </a:t>
            </a:r>
            <a:r>
              <a:rPr lang="en-US" sz="2000" b="1" dirty="0" smtClean="0"/>
              <a:t>least</a:t>
            </a:r>
            <a:r>
              <a:rPr lang="cs-CZ" sz="2000" dirty="0" smtClean="0"/>
              <a:t>.</a:t>
            </a:r>
            <a:r>
              <a:rPr lang="en-US" sz="2000" dirty="0" smtClean="0"/>
              <a:t>”</a:t>
            </a:r>
            <a:endParaRPr lang="cs-CZ" sz="2000" dirty="0" smtClean="0"/>
          </a:p>
          <a:p>
            <a:pPr>
              <a:lnSpc>
                <a:spcPct val="100000"/>
              </a:lnSpc>
              <a:spcBef>
                <a:spcPts val="0"/>
              </a:spcBef>
            </a:pPr>
            <a:r>
              <a:rPr lang="cs-CZ" sz="2000" dirty="0"/>
              <a:t>A</a:t>
            </a:r>
            <a:r>
              <a:rPr lang="en-US" sz="2000" dirty="0" smtClean="0"/>
              <a:t>s </a:t>
            </a:r>
            <a:r>
              <a:rPr lang="en-US" sz="2000" dirty="0"/>
              <a:t>all other public institutions, </a:t>
            </a:r>
            <a:r>
              <a:rPr lang="en-US" sz="2000" b="1" dirty="0"/>
              <a:t>government </a:t>
            </a:r>
            <a:r>
              <a:rPr lang="en-US" sz="2000" b="1" dirty="0" smtClean="0"/>
              <a:t>is</a:t>
            </a:r>
            <a:r>
              <a:rPr lang="cs-CZ" sz="2000" b="1" dirty="0" smtClean="0"/>
              <a:t> </a:t>
            </a:r>
            <a:r>
              <a:rPr lang="cs-CZ" sz="2000" b="1" dirty="0" err="1" smtClean="0"/>
              <a:t>susceptible</a:t>
            </a:r>
            <a:r>
              <a:rPr lang="cs-CZ" sz="2000" b="1" dirty="0" smtClean="0"/>
              <a:t> </a:t>
            </a:r>
            <a:r>
              <a:rPr lang="cs-CZ" sz="2000" b="1" dirty="0"/>
              <a:t>to </a:t>
            </a:r>
            <a:r>
              <a:rPr lang="cs-CZ" sz="2000" b="1" dirty="0" err="1" smtClean="0"/>
              <a:t>corruption</a:t>
            </a:r>
            <a:r>
              <a:rPr lang="cs-CZ" sz="2000" dirty="0" smtClean="0"/>
              <a:t>. </a:t>
            </a:r>
            <a:r>
              <a:rPr lang="cs-CZ" sz="2000" dirty="0" err="1" smtClean="0"/>
              <a:t>An</a:t>
            </a:r>
            <a:r>
              <a:rPr lang="cs-CZ" sz="2000" dirty="0" smtClean="0"/>
              <a:t> </a:t>
            </a:r>
            <a:r>
              <a:rPr lang="cs-CZ" sz="2000" dirty="0" err="1" smtClean="0"/>
              <a:t>example</a:t>
            </a:r>
            <a:r>
              <a:rPr lang="cs-CZ" sz="2000" dirty="0" smtClean="0"/>
              <a:t> </a:t>
            </a:r>
            <a:r>
              <a:rPr lang="cs-CZ" sz="2000" dirty="0" err="1" smtClean="0"/>
              <a:t>is</a:t>
            </a:r>
            <a:r>
              <a:rPr lang="cs-CZ" sz="2000" dirty="0" smtClean="0"/>
              <a:t> </a:t>
            </a:r>
            <a:r>
              <a:rPr lang="cs-CZ" sz="2000" dirty="0" err="1" smtClean="0"/>
              <a:t>the</a:t>
            </a:r>
            <a:r>
              <a:rPr lang="cs-CZ" sz="2000" dirty="0" smtClean="0"/>
              <a:t> </a:t>
            </a:r>
            <a:r>
              <a:rPr lang="cs-CZ" sz="2000" dirty="0" err="1" smtClean="0"/>
              <a:t>first</a:t>
            </a:r>
            <a:r>
              <a:rPr lang="cs-CZ" sz="2000" dirty="0" smtClean="0"/>
              <a:t> </a:t>
            </a:r>
            <a:r>
              <a:rPr lang="cs-CZ" sz="2000" dirty="0" err="1" smtClean="0"/>
              <a:t>aggresive</a:t>
            </a:r>
            <a:r>
              <a:rPr lang="cs-CZ" sz="2000" dirty="0" smtClean="0"/>
              <a:t> </a:t>
            </a:r>
            <a:r>
              <a:rPr lang="cs-CZ" sz="2000" dirty="0" err="1" smtClean="0"/>
              <a:t>war</a:t>
            </a:r>
            <a:r>
              <a:rPr lang="cs-CZ" sz="2000" dirty="0" smtClean="0"/>
              <a:t> led by </a:t>
            </a:r>
            <a:r>
              <a:rPr lang="cs-CZ" sz="2000" dirty="0" err="1" smtClean="0"/>
              <a:t>the</a:t>
            </a:r>
            <a:r>
              <a:rPr lang="cs-CZ" sz="2000" dirty="0" smtClean="0"/>
              <a:t> U.S. in 1846-8: “</a:t>
            </a:r>
            <a:r>
              <a:rPr lang="en-US" sz="2000" dirty="0"/>
              <a:t>Witness the present </a:t>
            </a:r>
            <a:r>
              <a:rPr lang="en-US" sz="2000" b="1" dirty="0"/>
              <a:t>Mexican war</a:t>
            </a:r>
            <a:r>
              <a:rPr lang="en-US" sz="2000" dirty="0"/>
              <a:t>, the work of comparatively </a:t>
            </a:r>
            <a:r>
              <a:rPr lang="en-US" sz="2000" b="1" dirty="0"/>
              <a:t>a few individuals using </a:t>
            </a:r>
            <a:r>
              <a:rPr lang="en-US" sz="2000" b="1" dirty="0" smtClean="0"/>
              <a:t>the</a:t>
            </a:r>
            <a:r>
              <a:rPr lang="cs-CZ" sz="2000" b="1" dirty="0" smtClean="0"/>
              <a:t> </a:t>
            </a:r>
            <a:r>
              <a:rPr lang="en-US" sz="2000" b="1" dirty="0" smtClean="0"/>
              <a:t>standing </a:t>
            </a:r>
            <a:r>
              <a:rPr lang="en-US" sz="2000" b="1" dirty="0"/>
              <a:t>government as their tool</a:t>
            </a:r>
            <a:r>
              <a:rPr lang="en-US" sz="2000" dirty="0" smtClean="0"/>
              <a:t>;</a:t>
            </a:r>
            <a:r>
              <a:rPr lang="cs-CZ" sz="2000" dirty="0" smtClean="0"/>
              <a:t>” </a:t>
            </a:r>
            <a:r>
              <a:rPr lang="cs-CZ" sz="2000" dirty="0" err="1" smtClean="0"/>
              <a:t>The</a:t>
            </a:r>
            <a:r>
              <a:rPr lang="cs-CZ" sz="2000" dirty="0" smtClean="0"/>
              <a:t> </a:t>
            </a:r>
            <a:r>
              <a:rPr lang="cs-CZ" sz="2000" dirty="0" err="1" smtClean="0"/>
              <a:t>government</a:t>
            </a:r>
            <a:r>
              <a:rPr lang="cs-CZ" sz="2000" dirty="0" smtClean="0"/>
              <a:t> </a:t>
            </a:r>
            <a:r>
              <a:rPr lang="cs-CZ" sz="2000" dirty="0" err="1" smtClean="0"/>
              <a:t>corruption</a:t>
            </a:r>
            <a:r>
              <a:rPr lang="cs-CZ" sz="2000" dirty="0" smtClean="0"/>
              <a:t> </a:t>
            </a:r>
            <a:r>
              <a:rPr lang="cs-CZ" sz="2000" dirty="0" err="1" smtClean="0"/>
              <a:t>is</a:t>
            </a:r>
            <a:r>
              <a:rPr lang="cs-CZ" sz="2000" dirty="0" smtClean="0"/>
              <a:t> </a:t>
            </a:r>
            <a:r>
              <a:rPr lang="cs-CZ" sz="2000" b="1" dirty="0" err="1" smtClean="0"/>
              <a:t>inherent</a:t>
            </a:r>
            <a:r>
              <a:rPr lang="cs-CZ" sz="2000" b="1" dirty="0" smtClean="0"/>
              <a:t> in </a:t>
            </a:r>
            <a:r>
              <a:rPr lang="cs-CZ" sz="2000" b="1" dirty="0" err="1" smtClean="0"/>
              <a:t>the</a:t>
            </a:r>
            <a:r>
              <a:rPr lang="cs-CZ" sz="2000" b="1" dirty="0" smtClean="0"/>
              <a:t> </a:t>
            </a:r>
            <a:r>
              <a:rPr lang="cs-CZ" sz="2000" b="1" dirty="0" err="1" smtClean="0"/>
              <a:t>political</a:t>
            </a:r>
            <a:r>
              <a:rPr lang="cs-CZ" sz="2000" b="1" dirty="0" smtClean="0"/>
              <a:t> </a:t>
            </a:r>
            <a:r>
              <a:rPr lang="cs-CZ" sz="2000" b="1" dirty="0" err="1" smtClean="0"/>
              <a:t>system</a:t>
            </a:r>
            <a:r>
              <a:rPr lang="cs-CZ" sz="2000" b="1" dirty="0" smtClean="0"/>
              <a:t>. </a:t>
            </a:r>
            <a:r>
              <a:rPr lang="cs-CZ" sz="2000" dirty="0" err="1" smtClean="0"/>
              <a:t>Because</a:t>
            </a:r>
            <a:r>
              <a:rPr lang="cs-CZ" sz="2000" dirty="0" smtClean="0"/>
              <a:t> “</a:t>
            </a:r>
            <a:r>
              <a:rPr lang="cs-CZ" sz="2000" dirty="0"/>
              <a:t>t</a:t>
            </a:r>
            <a:r>
              <a:rPr lang="en-US" sz="2000" dirty="0" smtClean="0"/>
              <a:t>he </a:t>
            </a:r>
            <a:r>
              <a:rPr lang="en-US" sz="2000" dirty="0"/>
              <a:t>mass of men </a:t>
            </a:r>
            <a:r>
              <a:rPr lang="en-US" sz="2000" b="1" dirty="0"/>
              <a:t>serve the </a:t>
            </a:r>
            <a:r>
              <a:rPr lang="en-US" sz="2000" b="1" dirty="0" smtClean="0"/>
              <a:t>state</a:t>
            </a:r>
            <a:r>
              <a:rPr lang="cs-CZ" sz="2000" b="1" dirty="0"/>
              <a:t> </a:t>
            </a:r>
            <a:r>
              <a:rPr lang="cs-CZ" sz="2000" b="1" dirty="0" smtClean="0"/>
              <a:t>…</a:t>
            </a:r>
            <a:r>
              <a:rPr lang="cs-CZ" sz="2000" b="1" dirty="0" smtClean="0"/>
              <a:t> </a:t>
            </a:r>
            <a:r>
              <a:rPr lang="en-US" sz="2000" b="1" dirty="0" smtClean="0"/>
              <a:t>as </a:t>
            </a:r>
            <a:r>
              <a:rPr lang="en-US" sz="2000" b="1" dirty="0"/>
              <a:t>machines,</a:t>
            </a:r>
            <a:r>
              <a:rPr lang="cs-CZ" sz="2000" b="1" dirty="0" smtClean="0"/>
              <a:t>” </a:t>
            </a:r>
            <a:r>
              <a:rPr lang="cs-CZ" sz="2000" b="1" dirty="0" err="1" smtClean="0"/>
              <a:t>without</a:t>
            </a:r>
            <a:r>
              <a:rPr lang="cs-CZ" sz="2000" b="1" dirty="0" smtClean="0"/>
              <a:t> </a:t>
            </a:r>
            <a:r>
              <a:rPr lang="cs-CZ" sz="2000" b="1" dirty="0" err="1" smtClean="0"/>
              <a:t>using</a:t>
            </a:r>
            <a:r>
              <a:rPr lang="cs-CZ" sz="2000" b="1" dirty="0" smtClean="0"/>
              <a:t> </a:t>
            </a:r>
            <a:r>
              <a:rPr lang="cs-CZ" sz="2000" b="1" dirty="0" err="1" smtClean="0"/>
              <a:t>their</a:t>
            </a:r>
            <a:r>
              <a:rPr lang="cs-CZ" sz="2000" b="1" dirty="0" smtClean="0"/>
              <a:t> </a:t>
            </a:r>
            <a:r>
              <a:rPr lang="cs-CZ" sz="2000" b="1" dirty="0" err="1" smtClean="0"/>
              <a:t>moral</a:t>
            </a:r>
            <a:r>
              <a:rPr lang="cs-CZ" sz="2000" b="1" dirty="0" smtClean="0"/>
              <a:t> </a:t>
            </a:r>
            <a:r>
              <a:rPr lang="cs-CZ" sz="2000" b="1" dirty="0" err="1" smtClean="0"/>
              <a:t>judgement</a:t>
            </a:r>
            <a:r>
              <a:rPr lang="cs-CZ" sz="2000" dirty="0" smtClean="0"/>
              <a:t>.</a:t>
            </a:r>
          </a:p>
          <a:p>
            <a:pPr>
              <a:lnSpc>
                <a:spcPct val="110000"/>
              </a:lnSpc>
              <a:spcBef>
                <a:spcPts val="0"/>
              </a:spcBef>
            </a:pPr>
            <a:r>
              <a:rPr lang="cs-CZ" sz="2000" dirty="0" err="1" smtClean="0"/>
              <a:t>However</a:t>
            </a:r>
            <a:r>
              <a:rPr lang="cs-CZ" sz="2000" dirty="0" smtClean="0"/>
              <a:t>, </a:t>
            </a:r>
            <a:r>
              <a:rPr lang="cs-CZ" sz="2000" b="1" dirty="0" err="1" smtClean="0"/>
              <a:t>this</a:t>
            </a:r>
            <a:r>
              <a:rPr lang="cs-CZ" sz="2000" b="1" dirty="0" smtClean="0"/>
              <a:t> </a:t>
            </a:r>
            <a:r>
              <a:rPr lang="cs-CZ" sz="2000" b="1" dirty="0" err="1" smtClean="0"/>
              <a:t>self</a:t>
            </a:r>
            <a:r>
              <a:rPr lang="cs-CZ" sz="2000" b="1" dirty="0" err="1"/>
              <a:t>-</a:t>
            </a:r>
            <a:r>
              <a:rPr lang="cs-CZ" sz="2000" b="1" dirty="0" err="1" smtClean="0"/>
              <a:t>destructive</a:t>
            </a:r>
            <a:r>
              <a:rPr lang="cs-CZ" sz="2000" b="1" dirty="0" smtClean="0"/>
              <a:t> </a:t>
            </a:r>
            <a:r>
              <a:rPr lang="cs-CZ" sz="2000" b="1" dirty="0" err="1" smtClean="0"/>
              <a:t>power</a:t>
            </a:r>
            <a:r>
              <a:rPr lang="cs-CZ" sz="2000" b="1" dirty="0" smtClean="0"/>
              <a:t> </a:t>
            </a:r>
            <a:r>
              <a:rPr lang="cs-CZ" sz="2000" b="1" dirty="0" err="1" smtClean="0"/>
              <a:t>of</a:t>
            </a:r>
            <a:r>
              <a:rPr lang="cs-CZ" sz="2000" b="1" dirty="0" smtClean="0"/>
              <a:t> </a:t>
            </a:r>
            <a:r>
              <a:rPr lang="cs-CZ" sz="2000" b="1" dirty="0" err="1" smtClean="0"/>
              <a:t>the</a:t>
            </a:r>
            <a:r>
              <a:rPr lang="cs-CZ" sz="2000" b="1" dirty="0" smtClean="0"/>
              <a:t> </a:t>
            </a:r>
            <a:r>
              <a:rPr lang="cs-CZ" sz="2000" b="1" dirty="0" err="1" smtClean="0"/>
              <a:t>state</a:t>
            </a:r>
            <a:r>
              <a:rPr lang="cs-CZ" sz="2000" b="1" dirty="0" smtClean="0"/>
              <a:t> </a:t>
            </a:r>
            <a:r>
              <a:rPr lang="cs-CZ" sz="2000" b="1" dirty="0" err="1" smtClean="0"/>
              <a:t>can</a:t>
            </a:r>
            <a:r>
              <a:rPr lang="cs-CZ" sz="2000" b="1" dirty="0" smtClean="0"/>
              <a:t> </a:t>
            </a:r>
            <a:r>
              <a:rPr lang="cs-CZ" sz="2000" b="1" dirty="0" err="1" smtClean="0"/>
              <a:t>be</a:t>
            </a:r>
            <a:r>
              <a:rPr lang="en-US" sz="2000" b="1" dirty="0" smtClean="0"/>
              <a:t> </a:t>
            </a:r>
            <a:r>
              <a:rPr lang="en-US" sz="2000" b="1" dirty="0"/>
              <a:t>resisted by </a:t>
            </a:r>
            <a:r>
              <a:rPr lang="en-US" sz="2000" b="1" dirty="0" smtClean="0"/>
              <a:t>every</a:t>
            </a:r>
            <a:r>
              <a:rPr lang="cs-CZ" sz="2000" b="1" dirty="0" smtClean="0"/>
              <a:t> </a:t>
            </a:r>
            <a:r>
              <a:rPr lang="cs-CZ" sz="2000" b="1" dirty="0" err="1" smtClean="0"/>
              <a:t>individual</a:t>
            </a:r>
            <a:r>
              <a:rPr lang="cs-CZ" sz="2000" b="1" dirty="0" smtClean="0"/>
              <a:t> </a:t>
            </a:r>
            <a:r>
              <a:rPr lang="cs-CZ" sz="2000" dirty="0" err="1"/>
              <a:t>who</a:t>
            </a:r>
            <a:r>
              <a:rPr lang="cs-CZ" sz="2000" dirty="0"/>
              <a:t> </a:t>
            </a:r>
            <a:r>
              <a:rPr lang="cs-CZ" sz="2000" b="1" dirty="0" err="1" smtClean="0"/>
              <a:t>refuses</a:t>
            </a:r>
            <a:r>
              <a:rPr lang="cs-CZ" sz="2000" b="1" dirty="0" smtClean="0"/>
              <a:t> to </a:t>
            </a:r>
            <a:r>
              <a:rPr lang="cs-CZ" sz="2000" b="1" dirty="0" err="1" smtClean="0"/>
              <a:t>become</a:t>
            </a:r>
            <a:r>
              <a:rPr lang="cs-CZ" sz="2000" b="1" dirty="0" smtClean="0"/>
              <a:t> </a:t>
            </a:r>
            <a:r>
              <a:rPr lang="cs-CZ" sz="2000" b="1" dirty="0"/>
              <a:t>“</a:t>
            </a:r>
            <a:r>
              <a:rPr lang="cs-CZ" sz="2000" b="1" dirty="0" err="1" smtClean="0"/>
              <a:t>the</a:t>
            </a:r>
            <a:r>
              <a:rPr lang="cs-CZ" sz="2000" b="1" dirty="0" smtClean="0"/>
              <a:t> </a:t>
            </a:r>
            <a:r>
              <a:rPr lang="cs-CZ" sz="2000" b="1" dirty="0"/>
              <a:t>agent </a:t>
            </a:r>
            <a:r>
              <a:rPr lang="cs-CZ" sz="2000" b="1" dirty="0" err="1" smtClean="0"/>
              <a:t>of</a:t>
            </a:r>
            <a:r>
              <a:rPr lang="cs-CZ" sz="2000" b="1" dirty="0"/>
              <a:t> </a:t>
            </a:r>
            <a:r>
              <a:rPr lang="en-US" sz="2000" b="1" dirty="0" smtClean="0"/>
              <a:t>injustice </a:t>
            </a:r>
            <a:r>
              <a:rPr lang="en-US" sz="2000" b="1" dirty="0"/>
              <a:t>to </a:t>
            </a:r>
            <a:r>
              <a:rPr lang="en-US" sz="2000" b="1" dirty="0" smtClean="0"/>
              <a:t>another</a:t>
            </a:r>
            <a:r>
              <a:rPr lang="cs-CZ" sz="2000" b="1" dirty="0" smtClean="0"/>
              <a:t>.</a:t>
            </a:r>
            <a:r>
              <a:rPr lang="en-US" sz="2000" b="1" dirty="0" smtClean="0"/>
              <a:t>”</a:t>
            </a:r>
            <a:r>
              <a:rPr lang="en-US" sz="2000" dirty="0" smtClean="0"/>
              <a:t> I</a:t>
            </a:r>
            <a:r>
              <a:rPr lang="cs-CZ" sz="2000" dirty="0" smtClean="0"/>
              <a:t>f </a:t>
            </a:r>
            <a:r>
              <a:rPr lang="cs-CZ" sz="2000" dirty="0" err="1" smtClean="0"/>
              <a:t>we</a:t>
            </a:r>
            <a:r>
              <a:rPr lang="cs-CZ" sz="2000" dirty="0" smtClean="0"/>
              <a:t> are </a:t>
            </a:r>
            <a:r>
              <a:rPr lang="cs-CZ" sz="2000" dirty="0" err="1" smtClean="0"/>
              <a:t>forced</a:t>
            </a:r>
            <a:r>
              <a:rPr lang="cs-CZ" sz="2000" dirty="0" smtClean="0"/>
              <a:t> by </a:t>
            </a:r>
            <a:r>
              <a:rPr lang="cs-CZ" sz="2000" dirty="0" err="1" smtClean="0"/>
              <a:t>the</a:t>
            </a:r>
            <a:r>
              <a:rPr lang="cs-CZ" sz="2000" dirty="0" smtClean="0"/>
              <a:t> </a:t>
            </a:r>
            <a:r>
              <a:rPr lang="cs-CZ" sz="2000" dirty="0" err="1" smtClean="0"/>
              <a:t>state</a:t>
            </a:r>
            <a:r>
              <a:rPr lang="cs-CZ" sz="2000" dirty="0" smtClean="0"/>
              <a:t> to </a:t>
            </a:r>
            <a:r>
              <a:rPr lang="cs-CZ" sz="2000" dirty="0" err="1" smtClean="0"/>
              <a:t>act</a:t>
            </a:r>
            <a:r>
              <a:rPr lang="cs-CZ" sz="2000" dirty="0" smtClean="0"/>
              <a:t> </a:t>
            </a:r>
            <a:r>
              <a:rPr lang="cs-CZ" sz="2000" dirty="0" err="1" smtClean="0"/>
              <a:t>like</a:t>
            </a:r>
            <a:r>
              <a:rPr lang="cs-CZ" sz="2000" dirty="0" smtClean="0"/>
              <a:t> </a:t>
            </a:r>
            <a:r>
              <a:rPr lang="cs-CZ" sz="2000" dirty="0" err="1" smtClean="0"/>
              <a:t>this</a:t>
            </a:r>
            <a:r>
              <a:rPr lang="cs-CZ" sz="2000" dirty="0" smtClean="0"/>
              <a:t>, </a:t>
            </a:r>
            <a:r>
              <a:rPr lang="cs-CZ" sz="2000" dirty="0" err="1" smtClean="0"/>
              <a:t>it</a:t>
            </a:r>
            <a:r>
              <a:rPr lang="cs-CZ" sz="2000" dirty="0" smtClean="0"/>
              <a:t> </a:t>
            </a:r>
            <a:r>
              <a:rPr lang="cs-CZ" sz="2000" dirty="0" err="1" smtClean="0"/>
              <a:t>is</a:t>
            </a:r>
            <a:r>
              <a:rPr lang="en-US" sz="2000" dirty="0" smtClean="0"/>
              <a:t> </a:t>
            </a:r>
            <a:r>
              <a:rPr lang="en-US" sz="2000" dirty="0"/>
              <a:t>necessary to </a:t>
            </a:r>
            <a:r>
              <a:rPr lang="en-US" sz="2000" b="1" dirty="0" smtClean="0"/>
              <a:t>“break </a:t>
            </a:r>
            <a:r>
              <a:rPr lang="en-US" sz="2000" b="1" dirty="0"/>
              <a:t>the </a:t>
            </a:r>
            <a:r>
              <a:rPr lang="en-US" sz="2000" b="1" dirty="0" smtClean="0"/>
              <a:t>law”</a:t>
            </a:r>
            <a:r>
              <a:rPr lang="cs-CZ" sz="2000" b="1" dirty="0" smtClean="0"/>
              <a:t> </a:t>
            </a:r>
            <a:r>
              <a:rPr lang="en-US" sz="2000" b="1" dirty="0" smtClean="0"/>
              <a:t>and </a:t>
            </a:r>
            <a:r>
              <a:rPr lang="en-US" sz="2000" b="1" dirty="0"/>
              <a:t>let one’s </a:t>
            </a:r>
            <a:r>
              <a:rPr lang="en-US" sz="2000" b="1" dirty="0" smtClean="0"/>
              <a:t>“life </a:t>
            </a:r>
            <a:r>
              <a:rPr lang="en-US" sz="2000" b="1" dirty="0"/>
              <a:t>be </a:t>
            </a:r>
            <a:r>
              <a:rPr lang="en-US" sz="2000" b="1" dirty="0" smtClean="0"/>
              <a:t>a</a:t>
            </a:r>
            <a:r>
              <a:rPr lang="cs-CZ" sz="2000" b="1" dirty="0" smtClean="0"/>
              <a:t> </a:t>
            </a:r>
            <a:r>
              <a:rPr lang="en-US" sz="2000" b="1" dirty="0" smtClean="0"/>
              <a:t>counter </a:t>
            </a:r>
            <a:r>
              <a:rPr lang="en-US" sz="2000" b="1" dirty="0"/>
              <a:t>friction to stop the </a:t>
            </a:r>
            <a:r>
              <a:rPr lang="en-US" sz="2000" b="1" dirty="0" smtClean="0"/>
              <a:t>machine</a:t>
            </a:r>
            <a:r>
              <a:rPr lang="cs-CZ" sz="2000" b="1" dirty="0" smtClean="0"/>
              <a:t>.</a:t>
            </a:r>
            <a:r>
              <a:rPr lang="en-US" sz="2000" dirty="0" smtClean="0"/>
              <a:t>”</a:t>
            </a:r>
            <a:r>
              <a:rPr lang="cs-CZ" sz="2000" dirty="0" smtClean="0"/>
              <a:t> </a:t>
            </a:r>
            <a:r>
              <a:rPr lang="cs-CZ" sz="2000" dirty="0" err="1" smtClean="0"/>
              <a:t>This</a:t>
            </a:r>
            <a:r>
              <a:rPr lang="cs-CZ" sz="2000" dirty="0" smtClean="0"/>
              <a:t> </a:t>
            </a:r>
            <a:r>
              <a:rPr lang="cs-CZ" sz="2000" dirty="0" err="1" smtClean="0"/>
              <a:t>thought</a:t>
            </a:r>
            <a:r>
              <a:rPr lang="cs-CZ" sz="2000" dirty="0" smtClean="0"/>
              <a:t> </a:t>
            </a:r>
            <a:r>
              <a:rPr lang="cs-CZ" sz="2000" dirty="0" err="1" smtClean="0"/>
              <a:t>was</a:t>
            </a:r>
            <a:r>
              <a:rPr lang="cs-CZ" sz="2000" dirty="0" smtClean="0"/>
              <a:t> </a:t>
            </a:r>
            <a:r>
              <a:rPr lang="cs-CZ" sz="2000" b="1" dirty="0" err="1" smtClean="0"/>
              <a:t>influential</a:t>
            </a:r>
            <a:r>
              <a:rPr lang="cs-CZ" sz="2000" b="1" dirty="0" smtClean="0"/>
              <a:t> </a:t>
            </a:r>
            <a:r>
              <a:rPr lang="cs-CZ" sz="2000" b="1" dirty="0" err="1" smtClean="0"/>
              <a:t>with</a:t>
            </a:r>
            <a:r>
              <a:rPr lang="cs-CZ" sz="2000" b="1" dirty="0" smtClean="0"/>
              <a:t> </a:t>
            </a:r>
            <a:r>
              <a:rPr lang="cs-CZ" sz="2000" b="1" dirty="0" err="1" smtClean="0"/>
              <a:t>modern</a:t>
            </a:r>
            <a:r>
              <a:rPr lang="cs-CZ" sz="2000" b="1" dirty="0" smtClean="0"/>
              <a:t> </a:t>
            </a:r>
            <a:r>
              <a:rPr lang="cs-CZ" sz="2000" b="1" dirty="0" err="1" smtClean="0"/>
              <a:t>dissidents</a:t>
            </a:r>
            <a:r>
              <a:rPr lang="cs-CZ" sz="2000" dirty="0" smtClean="0"/>
              <a:t> (</a:t>
            </a:r>
            <a:r>
              <a:rPr lang="cs-CZ" sz="2000" dirty="0" err="1" smtClean="0"/>
              <a:t>Gandhi</a:t>
            </a:r>
            <a:r>
              <a:rPr lang="cs-CZ" sz="2000" dirty="0" smtClean="0"/>
              <a:t>, Martin Luther King, Václav Havel, </a:t>
            </a:r>
            <a:r>
              <a:rPr lang="cs-CZ" sz="2000" i="1" dirty="0" err="1" smtClean="0"/>
              <a:t>The</a:t>
            </a:r>
            <a:r>
              <a:rPr lang="cs-CZ" sz="2000" i="1" dirty="0" smtClean="0"/>
              <a:t> </a:t>
            </a:r>
            <a:r>
              <a:rPr lang="cs-CZ" sz="2000" i="1" dirty="0" err="1" smtClean="0"/>
              <a:t>Power</a:t>
            </a:r>
            <a:r>
              <a:rPr lang="cs-CZ" sz="2000" i="1" dirty="0" smtClean="0"/>
              <a:t> </a:t>
            </a:r>
            <a:r>
              <a:rPr lang="cs-CZ" sz="2000" i="1" dirty="0" err="1" smtClean="0"/>
              <a:t>of</a:t>
            </a:r>
            <a:r>
              <a:rPr lang="cs-CZ" sz="2000" i="1" dirty="0" smtClean="0"/>
              <a:t> </a:t>
            </a:r>
            <a:r>
              <a:rPr lang="cs-CZ" sz="2000" i="1" dirty="0" err="1" smtClean="0"/>
              <a:t>the</a:t>
            </a:r>
            <a:r>
              <a:rPr lang="cs-CZ" sz="2000" i="1" dirty="0" smtClean="0"/>
              <a:t> </a:t>
            </a:r>
            <a:r>
              <a:rPr lang="cs-CZ" sz="2000" i="1" dirty="0" err="1" smtClean="0"/>
              <a:t>Powerless</a:t>
            </a:r>
            <a:r>
              <a:rPr lang="cs-CZ" sz="2000" dirty="0" smtClean="0"/>
              <a:t>)</a:t>
            </a:r>
          </a:p>
          <a:p>
            <a:pPr>
              <a:lnSpc>
                <a:spcPct val="100000"/>
              </a:lnSpc>
              <a:spcBef>
                <a:spcPts val="0"/>
              </a:spcBef>
            </a:pPr>
            <a:endParaRPr lang="cs-CZ" sz="2000" dirty="0" smtClean="0"/>
          </a:p>
          <a:p>
            <a:pPr>
              <a:lnSpc>
                <a:spcPct val="100000"/>
              </a:lnSpc>
              <a:spcBef>
                <a:spcPts val="0"/>
              </a:spcBef>
            </a:pPr>
            <a:endParaRPr lang="cs-CZ" sz="2000" dirty="0"/>
          </a:p>
        </p:txBody>
      </p:sp>
      <p:pic>
        <p:nvPicPr>
          <p:cNvPr id="5" name="Zástupný symbol pro obsah 4" descr="Portrait of Dr. Martin Luther King Jr., seemingly deep in thought, hands clasped by his face. Quote reads: &quot;One has not only a legal but a moral responsibility to obey just laws. Conversely, one has a moral responsibility to disobey unjust laws.&quot;">
            <a:hlinkClick r:id="rId2"/>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822"/>
          <a:stretch/>
        </p:blipFill>
        <p:spPr bwMode="auto">
          <a:xfrm>
            <a:off x="9112618" y="1590072"/>
            <a:ext cx="3093081" cy="2412000"/>
          </a:xfrm>
          <a:prstGeom prst="rect">
            <a:avLst/>
          </a:prstGeom>
          <a:noFill/>
          <a:ln>
            <a:noFill/>
          </a:ln>
        </p:spPr>
      </p:pic>
      <p:sp>
        <p:nvSpPr>
          <p:cNvPr id="6" name="TextovéPole 5"/>
          <p:cNvSpPr txBox="1"/>
          <p:nvPr/>
        </p:nvSpPr>
        <p:spPr>
          <a:xfrm>
            <a:off x="9112619" y="4655127"/>
            <a:ext cx="3079382" cy="1477328"/>
          </a:xfrm>
          <a:prstGeom prst="rect">
            <a:avLst/>
          </a:prstGeom>
          <a:noFill/>
        </p:spPr>
        <p:txBody>
          <a:bodyPr wrap="square" rtlCol="0">
            <a:spAutoFit/>
          </a:bodyPr>
          <a:lstStyle/>
          <a:p>
            <a:pPr algn="ctr"/>
            <a:r>
              <a:rPr lang="en-GB" dirty="0" smtClean="0"/>
              <a:t>A poster with </a:t>
            </a:r>
            <a:r>
              <a:rPr lang="cs-CZ" dirty="0" smtClean="0"/>
              <a:t>a</a:t>
            </a:r>
            <a:r>
              <a:rPr lang="en-GB" dirty="0" smtClean="0"/>
              <a:t> quote </a:t>
            </a:r>
          </a:p>
          <a:p>
            <a:pPr algn="ctr"/>
            <a:r>
              <a:rPr lang="en-GB" dirty="0" smtClean="0"/>
              <a:t>from Martin Luther King‘s</a:t>
            </a:r>
          </a:p>
          <a:p>
            <a:pPr algn="ctr"/>
            <a:r>
              <a:rPr lang="en-GB" dirty="0" smtClean="0"/>
              <a:t>Letter from the Birmingham jail (1963), </a:t>
            </a:r>
            <a:r>
              <a:rPr lang="cs-CZ" dirty="0" err="1" smtClean="0"/>
              <a:t>inspired</a:t>
            </a:r>
            <a:r>
              <a:rPr lang="cs-CZ" dirty="0" smtClean="0"/>
              <a:t> by</a:t>
            </a:r>
            <a:r>
              <a:rPr lang="en-GB" dirty="0" smtClean="0"/>
              <a:t> Thoreau‘s</a:t>
            </a:r>
            <a:r>
              <a:rPr lang="cs-CZ" dirty="0" smtClean="0"/>
              <a:t> </a:t>
            </a:r>
            <a:r>
              <a:rPr lang="en-GB" i="1" dirty="0" smtClean="0"/>
              <a:t>Civil Disobedience</a:t>
            </a:r>
            <a:endParaRPr lang="en-GB" i="1" dirty="0"/>
          </a:p>
        </p:txBody>
      </p:sp>
    </p:spTree>
    <p:extLst>
      <p:ext uri="{BB962C8B-B14F-4D97-AF65-F5344CB8AC3E}">
        <p14:creationId xmlns:p14="http://schemas.microsoft.com/office/powerpoint/2010/main" val="300612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895926"/>
          </a:xfrm>
        </p:spPr>
        <p:txBody>
          <a:bodyPr/>
          <a:lstStyle/>
          <a:p>
            <a:r>
              <a:rPr lang="cs-CZ" sz="3600" i="1" dirty="0" err="1" smtClean="0">
                <a:latin typeface="Arial Black" panose="020B0A04020102020204" pitchFamily="34" charset="0"/>
              </a:rPr>
              <a:t>Walden</a:t>
            </a:r>
            <a:r>
              <a:rPr lang="cs-CZ" sz="3600" i="1" dirty="0" smtClean="0">
                <a:latin typeface="Arial Black" panose="020B0A04020102020204" pitchFamily="34" charset="0"/>
              </a:rPr>
              <a:t>, </a:t>
            </a:r>
            <a:r>
              <a:rPr lang="cs-CZ" sz="3600" i="1" dirty="0" err="1" smtClean="0">
                <a:latin typeface="Arial Black" panose="020B0A04020102020204" pitchFamily="34" charset="0"/>
              </a:rPr>
              <a:t>or</a:t>
            </a:r>
            <a:r>
              <a:rPr lang="cs-CZ" sz="3600" i="1" dirty="0" smtClean="0">
                <a:latin typeface="Arial Black" panose="020B0A04020102020204" pitchFamily="34" charset="0"/>
              </a:rPr>
              <a:t>, </a:t>
            </a:r>
            <a:r>
              <a:rPr lang="cs-CZ" sz="3600" i="1" dirty="0" err="1" smtClean="0">
                <a:latin typeface="Arial Black" panose="020B0A04020102020204" pitchFamily="34" charset="0"/>
              </a:rPr>
              <a:t>The</a:t>
            </a:r>
            <a:r>
              <a:rPr lang="cs-CZ" sz="3600" i="1" dirty="0" smtClean="0">
                <a:latin typeface="Arial Black" panose="020B0A04020102020204" pitchFamily="34" charset="0"/>
              </a:rPr>
              <a:t> </a:t>
            </a:r>
            <a:r>
              <a:rPr lang="cs-CZ" sz="3600" i="1" dirty="0" err="1" smtClean="0">
                <a:latin typeface="Arial Black" panose="020B0A04020102020204" pitchFamily="34" charset="0"/>
              </a:rPr>
              <a:t>Life</a:t>
            </a:r>
            <a:r>
              <a:rPr lang="cs-CZ" sz="3600" i="1" dirty="0" smtClean="0">
                <a:latin typeface="Arial Black" panose="020B0A04020102020204" pitchFamily="34" charset="0"/>
              </a:rPr>
              <a:t> in </a:t>
            </a:r>
            <a:r>
              <a:rPr lang="cs-CZ" sz="3600" i="1" dirty="0" err="1" smtClean="0">
                <a:latin typeface="Arial Black" panose="020B0A04020102020204" pitchFamily="34" charset="0"/>
              </a:rPr>
              <a:t>the</a:t>
            </a:r>
            <a:r>
              <a:rPr lang="cs-CZ" sz="3600" i="1" dirty="0" smtClean="0">
                <a:latin typeface="Arial Black" panose="020B0A04020102020204" pitchFamily="34" charset="0"/>
              </a:rPr>
              <a:t> </a:t>
            </a:r>
            <a:r>
              <a:rPr lang="cs-CZ" sz="3600" i="1" dirty="0" err="1" smtClean="0">
                <a:latin typeface="Arial Black" panose="020B0A04020102020204" pitchFamily="34" charset="0"/>
              </a:rPr>
              <a:t>Woods</a:t>
            </a:r>
            <a:r>
              <a:rPr lang="cs-CZ" sz="3600" i="1" dirty="0" smtClean="0">
                <a:latin typeface="Arial Black" panose="020B0A04020102020204" pitchFamily="34" charset="0"/>
              </a:rPr>
              <a:t> </a:t>
            </a:r>
            <a:r>
              <a:rPr lang="cs-CZ" sz="3600" dirty="0" smtClean="0">
                <a:latin typeface="Arial Black" panose="020B0A04020102020204" pitchFamily="34" charset="0"/>
              </a:rPr>
              <a:t>(1854)</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0" y="895927"/>
            <a:ext cx="9042400" cy="6142182"/>
          </a:xfrm>
        </p:spPr>
        <p:txBody>
          <a:bodyPr>
            <a:normAutofit fontScale="62500" lnSpcReduction="20000"/>
          </a:bodyPr>
          <a:lstStyle/>
          <a:p>
            <a:pPr>
              <a:lnSpc>
                <a:spcPct val="120000"/>
              </a:lnSpc>
              <a:spcBef>
                <a:spcPts val="0"/>
              </a:spcBef>
            </a:pPr>
            <a:r>
              <a:rPr lang="en-GB" sz="2700" dirty="0" smtClean="0"/>
              <a:t>The basis of this </a:t>
            </a:r>
            <a:r>
              <a:rPr lang="en-GB" sz="2700" b="1" dirty="0" err="1" smtClean="0"/>
              <a:t>exten</a:t>
            </a:r>
            <a:r>
              <a:rPr lang="cs-CZ" sz="2700" b="1" dirty="0" err="1" smtClean="0"/>
              <a:t>sive</a:t>
            </a:r>
            <a:r>
              <a:rPr lang="en-GB" sz="2700" b="1" dirty="0" smtClean="0"/>
              <a:t> </a:t>
            </a:r>
            <a:r>
              <a:rPr lang="en-GB" sz="2700" b="1" dirty="0" smtClean="0"/>
              <a:t>essay written in a aphoristic, digressive, ironic and witty style </a:t>
            </a:r>
            <a:r>
              <a:rPr lang="en-GB" sz="2700" dirty="0" smtClean="0"/>
              <a:t>is an idea that </a:t>
            </a:r>
            <a:r>
              <a:rPr lang="en-GB" sz="2700" b="1" dirty="0" smtClean="0"/>
              <a:t>humans do not value nature as the environment of their life and their equal partner</a:t>
            </a:r>
            <a:r>
              <a:rPr lang="en-GB" sz="2700" dirty="0" smtClean="0"/>
              <a:t>. To transform their pernicious relationship to nature, they must start with </a:t>
            </a:r>
            <a:r>
              <a:rPr lang="en-GB" sz="2700" b="1" dirty="0" smtClean="0"/>
              <a:t>their own deep transformation, changing not only their economic and social habits but also their perception of nature</a:t>
            </a:r>
            <a:r>
              <a:rPr lang="en-GB" sz="2700" dirty="0" smtClean="0"/>
              <a:t>.  </a:t>
            </a:r>
          </a:p>
          <a:p>
            <a:pPr>
              <a:lnSpc>
                <a:spcPct val="120000"/>
              </a:lnSpc>
              <a:spcBef>
                <a:spcPts val="0"/>
              </a:spcBef>
            </a:pPr>
            <a:r>
              <a:rPr lang="en-GB" sz="2700" b="1" i="1" dirty="0" smtClean="0"/>
              <a:t>Walden</a:t>
            </a:r>
            <a:r>
              <a:rPr lang="en-GB" sz="2700" b="1" dirty="0" smtClean="0"/>
              <a:t> is a pioneering work of environmental thought</a:t>
            </a:r>
            <a:r>
              <a:rPr lang="en-GB" sz="2700" dirty="0" smtClean="0"/>
              <a:t>, whose </a:t>
            </a:r>
            <a:r>
              <a:rPr lang="en-GB" sz="2700" smtClean="0"/>
              <a:t>basis </a:t>
            </a:r>
            <a:r>
              <a:rPr lang="en-GB" sz="2700" smtClean="0"/>
              <a:t>is </a:t>
            </a:r>
            <a:r>
              <a:rPr lang="en-GB" sz="2700" dirty="0" smtClean="0"/>
              <a:t>the </a:t>
            </a:r>
            <a:r>
              <a:rPr lang="en-GB" sz="2700" b="1" dirty="0" smtClean="0"/>
              <a:t>revaluation of the notion of individual and social time.</a:t>
            </a:r>
            <a:r>
              <a:rPr lang="en-GB" sz="2700" dirty="0" smtClean="0"/>
              <a:t> By </a:t>
            </a:r>
            <a:r>
              <a:rPr lang="en-GB" sz="2700" b="1" dirty="0" smtClean="0"/>
              <a:t>achieving economic independence, individuals gain free time</a:t>
            </a:r>
            <a:r>
              <a:rPr lang="en-GB" sz="2700" dirty="0" smtClean="0"/>
              <a:t> (chapters Economy, The Bean-Field). In their free time, </a:t>
            </a:r>
            <a:r>
              <a:rPr lang="en-GB" sz="2700" b="1" dirty="0" smtClean="0"/>
              <a:t>they can become perceptive to the rhythms of nature</a:t>
            </a:r>
            <a:r>
              <a:rPr lang="en-GB" sz="2700" dirty="0" smtClean="0"/>
              <a:t> (chapters Sounds, Visitors, Brute </a:t>
            </a:r>
            <a:r>
              <a:rPr lang="en-GB" sz="2700" dirty="0" err="1" smtClean="0"/>
              <a:t>Neighbors</a:t>
            </a:r>
            <a:r>
              <a:rPr lang="en-GB" sz="2700" dirty="0" smtClean="0"/>
              <a:t>, Winter Animals, The Pond in Winter, Spring) and </a:t>
            </a:r>
            <a:r>
              <a:rPr lang="en-GB" sz="2700" b="1" dirty="0" smtClean="0"/>
              <a:t>start to enjoy their life in a way that differs from that of others</a:t>
            </a:r>
            <a:r>
              <a:rPr lang="en-GB" sz="2700" dirty="0" smtClean="0"/>
              <a:t> who have to keep the rules and respond to the demands of society (chapters Baker Farm, House Warming). </a:t>
            </a:r>
          </a:p>
          <a:p>
            <a:pPr>
              <a:lnSpc>
                <a:spcPct val="120000"/>
              </a:lnSpc>
              <a:spcBef>
                <a:spcPts val="0"/>
              </a:spcBef>
            </a:pPr>
            <a:r>
              <a:rPr lang="en-GB" sz="2700" b="1" dirty="0" smtClean="0"/>
              <a:t>The </a:t>
            </a:r>
            <a:r>
              <a:rPr lang="cs-CZ" sz="2700" b="1" dirty="0" smtClean="0"/>
              <a:t>C</a:t>
            </a:r>
            <a:r>
              <a:rPr lang="en-GB" sz="2700" b="1" dirty="0" err="1" smtClean="0"/>
              <a:t>onclusion</a:t>
            </a:r>
            <a:r>
              <a:rPr lang="en-GB" sz="2700" dirty="0" smtClean="0"/>
              <a:t> of the book points out the </a:t>
            </a:r>
            <a:r>
              <a:rPr lang="en-GB" sz="2700" b="1" dirty="0" smtClean="0"/>
              <a:t>immense meaning of the transformation of individual life for the further life of humankind</a:t>
            </a:r>
            <a:r>
              <a:rPr lang="en-GB" sz="2700" dirty="0" smtClean="0"/>
              <a:t>. There is no mention of God or </a:t>
            </a:r>
            <a:r>
              <a:rPr lang="en-GB" sz="2700" dirty="0" err="1" smtClean="0"/>
              <a:t>Oversoul</a:t>
            </a:r>
            <a:r>
              <a:rPr lang="en-GB" sz="2700" dirty="0" smtClean="0"/>
              <a:t>, nor of the “uses of nature” (prominent in Emerson). Thoreau merely tells a </a:t>
            </a:r>
            <a:r>
              <a:rPr lang="en-GB" sz="2700" b="1" dirty="0" smtClean="0"/>
              <a:t>story </a:t>
            </a:r>
            <a:r>
              <a:rPr lang="en-GB" sz="2700" dirty="0" smtClean="0"/>
              <a:t>he heard among local farmers about </a:t>
            </a:r>
            <a:r>
              <a:rPr lang="en-GB" sz="2700" b="1" dirty="0" smtClean="0"/>
              <a:t>a “beautiful bug” hatched from an egg lying deep in the wood of an old kitchen table.</a:t>
            </a:r>
            <a:r>
              <a:rPr lang="en-GB" sz="2700" dirty="0" smtClean="0"/>
              <a:t> The anecdote becomes </a:t>
            </a:r>
            <a:r>
              <a:rPr lang="en-GB" sz="2700" b="1" dirty="0" smtClean="0"/>
              <a:t>an allegory of mankind’s ability to overcome</a:t>
            </a:r>
            <a:r>
              <a:rPr lang="en-GB" sz="2700" dirty="0" smtClean="0"/>
              <a:t> the “woodenness” of “society’s most trivial furniture”- that is, </a:t>
            </a:r>
            <a:r>
              <a:rPr lang="en-GB" sz="2700" b="1" dirty="0" smtClean="0"/>
              <a:t>the alienation and stupor of normal social life - and to attain a freedom and superior life granted by nature. </a:t>
            </a:r>
          </a:p>
          <a:p>
            <a:pPr>
              <a:lnSpc>
                <a:spcPct val="120000"/>
              </a:lnSpc>
              <a:spcBef>
                <a:spcPts val="0"/>
              </a:spcBef>
            </a:pPr>
            <a:r>
              <a:rPr lang="en-GB" sz="2700" dirty="0" smtClean="0"/>
              <a:t>We can </a:t>
            </a:r>
            <a:r>
              <a:rPr lang="cs-CZ" sz="2700" dirty="0" err="1" smtClean="0"/>
              <a:t>ask</a:t>
            </a:r>
            <a:r>
              <a:rPr lang="en-GB" sz="2700" dirty="0" smtClean="0"/>
              <a:t> </a:t>
            </a:r>
            <a:r>
              <a:rPr lang="en-GB" sz="2700" dirty="0" smtClean="0"/>
              <a:t>whether Thoreau does not overrate the powers of an individual. By no means, since humans do not know yet that “a tide rises and falls behind every man which can float the British Empire like a chip.” </a:t>
            </a:r>
            <a:r>
              <a:rPr lang="en-GB" sz="2700" b="1" dirty="0" smtClean="0"/>
              <a:t>The power of the biggest empires cannot compete with the internal power of transformed individuals</a:t>
            </a:r>
            <a:r>
              <a:rPr lang="cs-CZ" sz="2700" b="1" dirty="0" smtClean="0"/>
              <a:t> </a:t>
            </a:r>
            <a:r>
              <a:rPr lang="cs-CZ" sz="2700" b="1" dirty="0" err="1" smtClean="0"/>
              <a:t>living</a:t>
            </a:r>
            <a:r>
              <a:rPr lang="cs-CZ" sz="2700" b="1" dirty="0" smtClean="0"/>
              <a:t> in </a:t>
            </a:r>
            <a:r>
              <a:rPr lang="cs-CZ" sz="2700" b="1" dirty="0" err="1" smtClean="0"/>
              <a:t>harmony</a:t>
            </a:r>
            <a:r>
              <a:rPr lang="cs-CZ" sz="2700" b="1" dirty="0" smtClean="0"/>
              <a:t> </a:t>
            </a:r>
            <a:r>
              <a:rPr lang="cs-CZ" sz="2700" b="1" dirty="0" err="1" smtClean="0"/>
              <a:t>with</a:t>
            </a:r>
            <a:r>
              <a:rPr lang="cs-CZ" sz="2700" b="1" dirty="0" smtClean="0"/>
              <a:t> </a:t>
            </a:r>
            <a:r>
              <a:rPr lang="cs-CZ" sz="2700" b="1" dirty="0" err="1" smtClean="0"/>
              <a:t>nature</a:t>
            </a:r>
            <a:r>
              <a:rPr lang="cs-CZ" sz="2700" dirty="0" smtClean="0"/>
              <a:t>. </a:t>
            </a:r>
            <a:r>
              <a:rPr lang="cs-CZ" sz="2700" dirty="0" err="1" smtClean="0"/>
              <a:t>They</a:t>
            </a:r>
            <a:r>
              <a:rPr lang="cs-CZ" sz="2700" dirty="0" smtClean="0"/>
              <a:t> </a:t>
            </a:r>
            <a:r>
              <a:rPr lang="en-GB" sz="2700" dirty="0" smtClean="0"/>
              <a:t>can become the true authors of their freedom.</a:t>
            </a:r>
          </a:p>
          <a:p>
            <a:pPr>
              <a:lnSpc>
                <a:spcPct val="110000"/>
              </a:lnSpc>
              <a:spcBef>
                <a:spcPts val="0"/>
              </a:spcBef>
            </a:pPr>
            <a:endParaRPr lang="cs-CZ" sz="2200" b="1" dirty="0"/>
          </a:p>
        </p:txBody>
      </p:sp>
      <p:pic>
        <p:nvPicPr>
          <p:cNvPr id="5" name="Zástupný symbol pro obsah 4" descr="https://cdn.britannica.com/72/177872-050-9183E176/Replica-cabin-Henry-David-Thoreau-Concord-Massachusetts.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964649" y="1006770"/>
            <a:ext cx="3227351" cy="2124000"/>
          </a:xfrm>
          <a:prstGeom prst="rect">
            <a:avLst/>
          </a:prstGeom>
          <a:noFill/>
          <a:ln>
            <a:noFill/>
          </a:ln>
        </p:spPr>
      </p:pic>
      <p:sp>
        <p:nvSpPr>
          <p:cNvPr id="6" name="TextovéPole 5"/>
          <p:cNvSpPr txBox="1"/>
          <p:nvPr/>
        </p:nvSpPr>
        <p:spPr>
          <a:xfrm>
            <a:off x="8850367" y="3713018"/>
            <a:ext cx="3445162" cy="2585323"/>
          </a:xfrm>
          <a:prstGeom prst="rect">
            <a:avLst/>
          </a:prstGeom>
          <a:noFill/>
        </p:spPr>
        <p:txBody>
          <a:bodyPr wrap="square" rtlCol="0">
            <a:spAutoFit/>
          </a:bodyPr>
          <a:lstStyle/>
          <a:p>
            <a:pPr algn="ctr"/>
            <a:r>
              <a:rPr lang="en-GB" sz="1600" dirty="0" smtClean="0"/>
              <a:t>A replica of Thoreau‘s cabin near</a:t>
            </a:r>
          </a:p>
          <a:p>
            <a:pPr algn="ctr"/>
            <a:r>
              <a:rPr lang="en-GB" sz="1600" dirty="0" smtClean="0"/>
              <a:t> Walden Pond (close to Concord, MA, where the writer lived from July 1845 to September 1847. The cabin was built on the land belonging to Emerson. </a:t>
            </a:r>
          </a:p>
          <a:p>
            <a:pPr algn="ctr"/>
            <a:r>
              <a:rPr lang="en-GB" sz="1600" dirty="0" smtClean="0"/>
              <a:t>Originally it was made of the  used planks from a shed, which  was on the building site of the railroad line on the opposite bank of the pond. Thoreau </a:t>
            </a:r>
            <a:r>
              <a:rPr lang="cs-CZ" sz="1600" dirty="0" smtClean="0"/>
              <a:t>had </a:t>
            </a:r>
            <a:r>
              <a:rPr lang="en-GB" sz="1600" dirty="0" smtClean="0"/>
              <a:t>used </a:t>
            </a:r>
            <a:r>
              <a:rPr lang="en-GB" sz="1600" dirty="0" smtClean="0"/>
              <a:t>even the nails from the shed. </a:t>
            </a:r>
            <a:r>
              <a:rPr lang="cs-CZ" dirty="0" smtClean="0"/>
              <a:t>  </a:t>
            </a:r>
            <a:endParaRPr lang="cs-CZ" dirty="0"/>
          </a:p>
        </p:txBody>
      </p:sp>
    </p:spTree>
    <p:extLst>
      <p:ext uri="{BB962C8B-B14F-4D97-AF65-F5344CB8AC3E}">
        <p14:creationId xmlns:p14="http://schemas.microsoft.com/office/powerpoint/2010/main" val="129393554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1836</Words>
  <Application>Microsoft Office PowerPoint</Application>
  <PresentationFormat>Širokoúhlá obrazovka</PresentationFormat>
  <Paragraphs>55</Paragraphs>
  <Slides>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Arial Black</vt:lpstr>
      <vt:lpstr>Calibri</vt:lpstr>
      <vt:lpstr>Calibri Light</vt:lpstr>
      <vt:lpstr>Motiv Office</vt:lpstr>
      <vt:lpstr>American Transcendentalism: Introduction</vt:lpstr>
      <vt:lpstr>Ralph Waldo Emerson: Essays 1 Nature (1837)</vt:lpstr>
      <vt:lpstr>Ralph Waldo Emerson: Essays 2</vt:lpstr>
      <vt:lpstr>Henry David Thoreau and “Civil Disobedience”</vt:lpstr>
      <vt:lpstr>Walden, or, The Life in the Woods (1854)</vt:lpstr>
    </vt:vector>
  </TitlesOfParts>
  <Company>Filozofická fakulta, Univerzita Karlova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Transcendentalism: Introduction</dc:title>
  <dc:creator>Martin Procházka</dc:creator>
  <cp:lastModifiedBy>Martin Procházka</cp:lastModifiedBy>
  <cp:revision>41</cp:revision>
  <dcterms:created xsi:type="dcterms:W3CDTF">2020-11-27T16:15:31Z</dcterms:created>
  <dcterms:modified xsi:type="dcterms:W3CDTF">2020-12-02T11:21:12Z</dcterms:modified>
</cp:coreProperties>
</file>