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B5DE253-5915-4448-AF41-65E3323A866C}" type="datetimeFigureOut">
              <a:rPr lang="cs-CZ" smtClean="0"/>
              <a:t>1.12.2020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BF9E672-FA08-4C8A-9532-2313082AA68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E253-5915-4448-AF41-65E3323A866C}" type="datetimeFigureOut">
              <a:rPr lang="cs-CZ" smtClean="0"/>
              <a:t>1.12.2020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E672-FA08-4C8A-9532-2313082AA6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E253-5915-4448-AF41-65E3323A866C}" type="datetimeFigureOut">
              <a:rPr lang="cs-CZ" smtClean="0"/>
              <a:t>1.12.2020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E672-FA08-4C8A-9532-2313082AA6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5DE253-5915-4448-AF41-65E3323A866C}" type="datetimeFigureOut">
              <a:rPr lang="cs-CZ" smtClean="0"/>
              <a:t>1.12.2020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BF9E672-FA08-4C8A-9532-2313082AA687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B5DE253-5915-4448-AF41-65E3323A866C}" type="datetimeFigureOut">
              <a:rPr lang="cs-CZ" smtClean="0"/>
              <a:t>1.12.2020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BF9E672-FA08-4C8A-9532-2313082AA68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E253-5915-4448-AF41-65E3323A866C}" type="datetimeFigureOut">
              <a:rPr lang="cs-CZ" smtClean="0"/>
              <a:t>1.12.2020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E672-FA08-4C8A-9532-2313082AA68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E253-5915-4448-AF41-65E3323A866C}" type="datetimeFigureOut">
              <a:rPr lang="cs-CZ" smtClean="0"/>
              <a:t>1.12.2020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E672-FA08-4C8A-9532-2313082AA687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5DE253-5915-4448-AF41-65E3323A866C}" type="datetimeFigureOut">
              <a:rPr lang="cs-CZ" smtClean="0"/>
              <a:t>1.12.2020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BF9E672-FA08-4C8A-9532-2313082AA68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E253-5915-4448-AF41-65E3323A866C}" type="datetimeFigureOut">
              <a:rPr lang="cs-CZ" smtClean="0"/>
              <a:t>1.12.2020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E672-FA08-4C8A-9532-2313082AA68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5DE253-5915-4448-AF41-65E3323A866C}" type="datetimeFigureOut">
              <a:rPr lang="cs-CZ" smtClean="0"/>
              <a:t>1.12.2020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BF9E672-FA08-4C8A-9532-2313082AA687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5DE253-5915-4448-AF41-65E3323A866C}" type="datetimeFigureOut">
              <a:rPr lang="cs-CZ" smtClean="0"/>
              <a:t>1.12.2020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BF9E672-FA08-4C8A-9532-2313082AA687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B5DE253-5915-4448-AF41-65E3323A866C}" type="datetimeFigureOut">
              <a:rPr lang="cs-CZ" smtClean="0"/>
              <a:t>1.12.2020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BF9E672-FA08-4C8A-9532-2313082AA68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pais.es/" TargetMode="External"/><Relationship Id="rId2" Type="http://schemas.openxmlformats.org/officeDocument/2006/relationships/hyperlink" Target="http://www.salamanca.es/e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KL 1 – seminář 8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Opisné vazby</a:t>
            </a:r>
          </a:p>
          <a:p>
            <a:r>
              <a:rPr lang="cs-CZ" dirty="0" smtClean="0"/>
              <a:t>Slovesné časy v textu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7654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Opisné vazby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V důsledku </a:t>
            </a:r>
            <a:r>
              <a:rPr lang="cs-CZ" dirty="0" err="1">
                <a:solidFill>
                  <a:srgbClr val="FF0000"/>
                </a:solidFill>
              </a:rPr>
              <a:t>koronaviru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přišly v Německu přišly církve o víc než miliardu eur (víc než 26 miliard korun).</a:t>
            </a:r>
          </a:p>
          <a:p>
            <a:r>
              <a:rPr lang="cs-CZ" dirty="0" err="1">
                <a:solidFill>
                  <a:srgbClr val="FF0000"/>
                </a:solidFill>
              </a:rPr>
              <a:t>Debido</a:t>
            </a:r>
            <a:r>
              <a:rPr lang="cs-CZ" dirty="0">
                <a:solidFill>
                  <a:srgbClr val="FF0000"/>
                </a:solidFill>
              </a:rPr>
              <a:t> al </a:t>
            </a:r>
            <a:r>
              <a:rPr lang="cs-CZ" dirty="0" err="1">
                <a:solidFill>
                  <a:srgbClr val="FF0000"/>
                </a:solidFill>
              </a:rPr>
              <a:t>coronavirus</a:t>
            </a:r>
            <a:r>
              <a:rPr lang="cs-CZ" dirty="0"/>
              <a:t>, las </a:t>
            </a:r>
            <a:r>
              <a:rPr lang="cs-CZ" dirty="0" err="1"/>
              <a:t>iglesias</a:t>
            </a:r>
            <a:r>
              <a:rPr lang="cs-CZ" dirty="0"/>
              <a:t> en </a:t>
            </a:r>
            <a:r>
              <a:rPr lang="cs-CZ" dirty="0" err="1"/>
              <a:t>Alemania</a:t>
            </a:r>
            <a:r>
              <a:rPr lang="cs-CZ" dirty="0"/>
              <a:t> han </a:t>
            </a:r>
            <a:r>
              <a:rPr lang="cs-CZ" dirty="0" err="1"/>
              <a:t>perdido</a:t>
            </a:r>
            <a:r>
              <a:rPr lang="cs-CZ" dirty="0"/>
              <a:t> </a:t>
            </a:r>
            <a:r>
              <a:rPr lang="cs-CZ" dirty="0" err="1"/>
              <a:t>más</a:t>
            </a:r>
            <a:r>
              <a:rPr lang="cs-CZ" dirty="0"/>
              <a:t> de 1.000 </a:t>
            </a:r>
            <a:r>
              <a:rPr lang="cs-CZ" dirty="0" err="1"/>
              <a:t>millones</a:t>
            </a:r>
            <a:r>
              <a:rPr lang="cs-CZ" dirty="0"/>
              <a:t> de </a:t>
            </a:r>
            <a:r>
              <a:rPr lang="cs-CZ" dirty="0" err="1"/>
              <a:t>euros</a:t>
            </a:r>
            <a:r>
              <a:rPr lang="cs-CZ" dirty="0"/>
              <a:t> (</a:t>
            </a:r>
            <a:r>
              <a:rPr lang="cs-CZ" dirty="0" err="1"/>
              <a:t>más</a:t>
            </a:r>
            <a:r>
              <a:rPr lang="cs-CZ" dirty="0"/>
              <a:t> de 26 mil </a:t>
            </a:r>
            <a:r>
              <a:rPr lang="cs-CZ" dirty="0" err="1"/>
              <a:t>millones</a:t>
            </a:r>
            <a:r>
              <a:rPr lang="cs-CZ" dirty="0"/>
              <a:t> de </a:t>
            </a:r>
            <a:r>
              <a:rPr lang="cs-CZ" dirty="0" err="1"/>
              <a:t>coronas</a:t>
            </a:r>
            <a:r>
              <a:rPr lang="cs-CZ" dirty="0"/>
              <a:t> </a:t>
            </a:r>
            <a:r>
              <a:rPr lang="cs-CZ" dirty="0" err="1"/>
              <a:t>checas</a:t>
            </a:r>
            <a:r>
              <a:rPr lang="cs-CZ" dirty="0" smtClean="0"/>
              <a:t>).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El </a:t>
            </a:r>
            <a:r>
              <a:rPr lang="cs-CZ" dirty="0" err="1" smtClean="0">
                <a:solidFill>
                  <a:srgbClr val="FF0000"/>
                </a:solidFill>
              </a:rPr>
              <a:t>coronavirus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hizo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perder</a:t>
            </a:r>
            <a:r>
              <a:rPr lang="cs-CZ" dirty="0" smtClean="0">
                <a:solidFill>
                  <a:srgbClr val="FF0000"/>
                </a:solidFill>
              </a:rPr>
              <a:t> a </a:t>
            </a:r>
            <a:r>
              <a:rPr lang="cs-CZ" dirty="0" smtClean="0"/>
              <a:t>las </a:t>
            </a:r>
            <a:r>
              <a:rPr lang="cs-CZ" dirty="0" err="1" smtClean="0"/>
              <a:t>inglesias</a:t>
            </a:r>
            <a:r>
              <a:rPr lang="cs-CZ" dirty="0" smtClean="0"/>
              <a:t> en </a:t>
            </a:r>
            <a:r>
              <a:rPr lang="cs-CZ" dirty="0" err="1" smtClean="0"/>
              <a:t>Alemania</a:t>
            </a:r>
            <a:r>
              <a:rPr lang="cs-CZ" dirty="0" smtClean="0"/>
              <a:t> </a:t>
            </a:r>
            <a:r>
              <a:rPr lang="cs-CZ" dirty="0" err="1" smtClean="0"/>
              <a:t>más</a:t>
            </a:r>
            <a:r>
              <a:rPr lang="cs-CZ" dirty="0" smtClean="0"/>
              <a:t> de mil </a:t>
            </a:r>
            <a:r>
              <a:rPr lang="cs-CZ" dirty="0" err="1" smtClean="0"/>
              <a:t>millones</a:t>
            </a:r>
            <a:r>
              <a:rPr lang="cs-CZ" dirty="0" smtClean="0"/>
              <a:t> de </a:t>
            </a:r>
            <a:r>
              <a:rPr lang="cs-CZ" dirty="0" err="1" smtClean="0"/>
              <a:t>euros</a:t>
            </a:r>
            <a:r>
              <a:rPr lang="cs-CZ" dirty="0" smtClean="0"/>
              <a:t> (</a:t>
            </a:r>
            <a:r>
              <a:rPr lang="cs-CZ" dirty="0" err="1" smtClean="0"/>
              <a:t>más</a:t>
            </a:r>
            <a:r>
              <a:rPr lang="cs-CZ" dirty="0" smtClean="0"/>
              <a:t> de 26 mil </a:t>
            </a:r>
            <a:r>
              <a:rPr lang="cs-CZ" dirty="0" err="1" smtClean="0"/>
              <a:t>millones</a:t>
            </a:r>
            <a:r>
              <a:rPr lang="cs-CZ" dirty="0" smtClean="0"/>
              <a:t> de </a:t>
            </a:r>
            <a:r>
              <a:rPr lang="cs-CZ" dirty="0" err="1" smtClean="0"/>
              <a:t>coronas</a:t>
            </a:r>
            <a:r>
              <a:rPr lang="cs-CZ" dirty="0" smtClean="0"/>
              <a:t> </a:t>
            </a:r>
            <a:r>
              <a:rPr lang="cs-CZ" dirty="0" err="1" smtClean="0"/>
              <a:t>checas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r>
              <a:rPr lang="cs-CZ" dirty="0"/>
              <a:t>Kompletní oprava Vinohradské ulice, která </a:t>
            </a:r>
            <a:r>
              <a:rPr lang="cs-CZ" dirty="0">
                <a:solidFill>
                  <a:srgbClr val="FF0000"/>
                </a:solidFill>
              </a:rPr>
              <a:t>měla začít </a:t>
            </a:r>
            <a:r>
              <a:rPr lang="cs-CZ" dirty="0"/>
              <a:t>v květnu, bude odložena.</a:t>
            </a:r>
            <a:endParaRPr lang="cs-CZ" b="1" dirty="0"/>
          </a:p>
          <a:p>
            <a:pPr marL="0" indent="0">
              <a:buNone/>
            </a:pPr>
            <a:r>
              <a:rPr lang="cs-CZ" dirty="0"/>
              <a:t>La </a:t>
            </a:r>
            <a:r>
              <a:rPr lang="cs-CZ" dirty="0" err="1" smtClean="0"/>
              <a:t>reconstrucción</a:t>
            </a:r>
            <a:r>
              <a:rPr lang="cs-CZ" dirty="0" smtClean="0"/>
              <a:t> </a:t>
            </a:r>
            <a:r>
              <a:rPr lang="cs-CZ" dirty="0" err="1"/>
              <a:t>completa</a:t>
            </a:r>
            <a:r>
              <a:rPr lang="cs-CZ" dirty="0"/>
              <a:t> de la </a:t>
            </a:r>
            <a:r>
              <a:rPr lang="cs-CZ" dirty="0" err="1"/>
              <a:t>calle</a:t>
            </a:r>
            <a:r>
              <a:rPr lang="cs-CZ" dirty="0"/>
              <a:t> </a:t>
            </a:r>
            <a:r>
              <a:rPr lang="cs-CZ" dirty="0" err="1" smtClean="0"/>
              <a:t>Vinohradká</a:t>
            </a:r>
            <a:r>
              <a:rPr lang="cs-CZ" dirty="0" smtClean="0"/>
              <a:t>, </a:t>
            </a:r>
            <a:r>
              <a:rPr lang="cs-CZ" dirty="0" err="1"/>
              <a:t>que</a:t>
            </a:r>
            <a:r>
              <a:rPr lang="cs-CZ" dirty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iba</a:t>
            </a:r>
            <a:r>
              <a:rPr lang="cs-CZ" dirty="0" smtClean="0">
                <a:solidFill>
                  <a:srgbClr val="FF0000"/>
                </a:solidFill>
              </a:rPr>
              <a:t> a </a:t>
            </a:r>
            <a:r>
              <a:rPr lang="cs-CZ" dirty="0" err="1" smtClean="0">
                <a:solidFill>
                  <a:srgbClr val="FF0000"/>
                </a:solidFill>
              </a:rPr>
              <a:t>comenzar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en </a:t>
            </a:r>
            <a:r>
              <a:rPr lang="cs-CZ" dirty="0" err="1"/>
              <a:t>mayo</a:t>
            </a:r>
            <a:r>
              <a:rPr lang="cs-CZ" dirty="0"/>
              <a:t>, </a:t>
            </a:r>
            <a:r>
              <a:rPr lang="cs-CZ" dirty="0" err="1"/>
              <a:t>será</a:t>
            </a:r>
            <a:r>
              <a:rPr lang="cs-CZ" dirty="0"/>
              <a:t> </a:t>
            </a:r>
            <a:r>
              <a:rPr lang="cs-CZ" dirty="0" err="1"/>
              <a:t>propuesta</a:t>
            </a:r>
            <a:r>
              <a:rPr lang="cs-CZ" dirty="0"/>
              <a:t>.</a:t>
            </a:r>
            <a:endParaRPr lang="cs-CZ" b="1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5105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Slovesné časy v textu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dirty="0" smtClean="0"/>
              <a:t>Hay diez rincones en </a:t>
            </a:r>
            <a:r>
              <a:rPr lang="es-ES" dirty="0" smtClean="0">
                <a:solidFill>
                  <a:schemeClr val="tx1"/>
                </a:solidFill>
                <a:hlinkClick r:id="rId2"/>
              </a:rPr>
              <a:t>Salamanca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smtClean="0"/>
              <a:t>que </a:t>
            </a:r>
            <a:r>
              <a:rPr lang="es-ES" dirty="0" smtClean="0">
                <a:solidFill>
                  <a:srgbClr val="C00000"/>
                </a:solidFill>
              </a:rPr>
              <a:t>invitan</a:t>
            </a:r>
            <a:r>
              <a:rPr lang="es-ES" dirty="0" smtClean="0"/>
              <a:t> al viajero a un turbulento viaje por la historia de la ciudad. </a:t>
            </a:r>
            <a:r>
              <a:rPr lang="es-ES" dirty="0" smtClean="0">
                <a:solidFill>
                  <a:srgbClr val="C00000"/>
                </a:solidFill>
              </a:rPr>
              <a:t>Evocan</a:t>
            </a:r>
            <a:r>
              <a:rPr lang="es-ES" dirty="0" smtClean="0"/>
              <a:t>, concretamente, el fenómeno de la bandería, uno de los más graves problemas que </a:t>
            </a:r>
            <a:r>
              <a:rPr lang="es-ES" dirty="0" smtClean="0">
                <a:solidFill>
                  <a:srgbClr val="C00000"/>
                </a:solidFill>
              </a:rPr>
              <a:t>debió</a:t>
            </a:r>
            <a:r>
              <a:rPr lang="es-ES" dirty="0" smtClean="0"/>
              <a:t> enfrentar la villa para poder consolidarse como una ciudad tras la Reconquista. A mediados del siglo XV, las disputas políticas surgidas del seno del Concejo ya </a:t>
            </a:r>
            <a:r>
              <a:rPr lang="es-ES" dirty="0" smtClean="0">
                <a:solidFill>
                  <a:srgbClr val="C00000"/>
                </a:solidFill>
              </a:rPr>
              <a:t>habían trascendido</a:t>
            </a:r>
            <a:r>
              <a:rPr lang="es-ES" dirty="0" smtClean="0"/>
              <a:t> a todos los ámbitos de la vida urbana desencadenando la llamada Guerra de los Bandos, que </a:t>
            </a:r>
            <a:r>
              <a:rPr lang="es-ES" dirty="0" smtClean="0">
                <a:solidFill>
                  <a:srgbClr val="C00000"/>
                </a:solidFill>
              </a:rPr>
              <a:t>enfrentó</a:t>
            </a:r>
            <a:r>
              <a:rPr lang="es-ES" dirty="0" smtClean="0"/>
              <a:t> a dos facciones encabezadas por familias de la nobleza. Benitinos y los Tomesinos, así llamados porque se </a:t>
            </a:r>
            <a:r>
              <a:rPr lang="es-ES" dirty="0" smtClean="0">
                <a:solidFill>
                  <a:srgbClr val="C00000"/>
                </a:solidFill>
              </a:rPr>
              <a:t>agrupaban</a:t>
            </a:r>
            <a:r>
              <a:rPr lang="es-ES" dirty="0" smtClean="0"/>
              <a:t> en torno a las parroquias de San Benito y Santo Tomé, respectivamente, </a:t>
            </a:r>
            <a:r>
              <a:rPr lang="es-ES" dirty="0" smtClean="0">
                <a:solidFill>
                  <a:srgbClr val="C00000"/>
                </a:solidFill>
              </a:rPr>
              <a:t>se disputaban </a:t>
            </a:r>
            <a:r>
              <a:rPr lang="es-ES" dirty="0" smtClean="0"/>
              <a:t>el control de la ciudad. </a:t>
            </a:r>
            <a:endParaRPr lang="cs-CZ" dirty="0" smtClean="0"/>
          </a:p>
          <a:p>
            <a:pPr marL="0" indent="0">
              <a:buNone/>
            </a:pPr>
            <a:r>
              <a:rPr lang="es-ES" dirty="0" smtClean="0"/>
              <a:t>(</a:t>
            </a:r>
            <a:r>
              <a:rPr lang="es-ES" u="sng" dirty="0" smtClean="0">
                <a:hlinkClick r:id="rId3"/>
              </a:rPr>
              <a:t>www.elpais.es</a:t>
            </a:r>
            <a:r>
              <a:rPr lang="es-ES" dirty="0" smtClean="0"/>
              <a:t>, 16. 2. 2016)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6205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Slovesné časy v textu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V </a:t>
            </a:r>
            <a:r>
              <a:rPr lang="cs-CZ" b="1" dirty="0" err="1" smtClean="0"/>
              <a:t>uvedném</a:t>
            </a:r>
            <a:r>
              <a:rPr lang="cs-CZ" b="1" dirty="0" smtClean="0"/>
              <a:t> textu:</a:t>
            </a:r>
          </a:p>
          <a:p>
            <a:pPr marL="514350" indent="-514350">
              <a:buAutoNum type="alphaLcParenR"/>
            </a:pPr>
            <a:r>
              <a:rPr lang="cs-CZ" b="1" dirty="0" smtClean="0"/>
              <a:t>Vysvětlete </a:t>
            </a:r>
            <a:r>
              <a:rPr lang="cs-CZ" b="1" dirty="0"/>
              <a:t>užití slovesných časů</a:t>
            </a:r>
            <a:r>
              <a:rPr lang="cs-CZ" b="1" dirty="0" smtClean="0"/>
              <a:t>:</a:t>
            </a:r>
          </a:p>
          <a:p>
            <a:pPr marL="514350" indent="-514350">
              <a:buAutoNum type="alphaLcParenR"/>
            </a:pPr>
            <a:r>
              <a:rPr lang="cs-CZ" b="1" dirty="0" smtClean="0"/>
              <a:t>Nahraďte podtržené tvary pasiva jinými způsoby vyjádření: </a:t>
            </a:r>
            <a:endParaRPr lang="cs-CZ" dirty="0"/>
          </a:p>
          <a:p>
            <a:pPr marL="0" indent="0">
              <a:buNone/>
            </a:pPr>
            <a:r>
              <a:rPr lang="es-AR" dirty="0" smtClean="0"/>
              <a:t>Un adolescente que </a:t>
            </a:r>
            <a:r>
              <a:rPr lang="es-AR" u="sng" dirty="0" smtClean="0">
                <a:solidFill>
                  <a:srgbClr val="FF0000"/>
                </a:solidFill>
              </a:rPr>
              <a:t>fue atropellado </a:t>
            </a:r>
            <a:r>
              <a:rPr lang="es-AR" dirty="0" smtClean="0"/>
              <a:t>el pasado sábado cuando </a:t>
            </a:r>
            <a:r>
              <a:rPr lang="es-AR" dirty="0" smtClean="0">
                <a:solidFill>
                  <a:srgbClr val="FF0000"/>
                </a:solidFill>
              </a:rPr>
              <a:t>salía </a:t>
            </a:r>
            <a:r>
              <a:rPr lang="es-AR" dirty="0" smtClean="0"/>
              <a:t>en bicicleta del Parque Juan Carlos I y </a:t>
            </a:r>
            <a:r>
              <a:rPr lang="es-AR" dirty="0" smtClean="0">
                <a:solidFill>
                  <a:srgbClr val="FF0000"/>
                </a:solidFill>
              </a:rPr>
              <a:t>ha fallecido </a:t>
            </a:r>
            <a:r>
              <a:rPr lang="es-AR" dirty="0" smtClean="0"/>
              <a:t>este lunes en el Hospital de La Paz a causa de las lesiones del accidente. El joven, de entre 14 y 16 años, </a:t>
            </a:r>
            <a:r>
              <a:rPr lang="es-AR" u="sng" dirty="0" smtClean="0">
                <a:solidFill>
                  <a:srgbClr val="FF0000"/>
                </a:solidFill>
              </a:rPr>
              <a:t>habría sido arrollado</a:t>
            </a:r>
            <a:r>
              <a:rPr lang="es-AR" u="sng" dirty="0" smtClean="0"/>
              <a:t> </a:t>
            </a:r>
            <a:r>
              <a:rPr lang="es-AR" dirty="0" smtClean="0"/>
              <a:t>al salir del parque a la calzada por un coche que </a:t>
            </a:r>
            <a:r>
              <a:rPr lang="es-AR" dirty="0" smtClean="0">
                <a:solidFill>
                  <a:srgbClr val="FF0000"/>
                </a:solidFill>
              </a:rPr>
              <a:t>circulaba </a:t>
            </a:r>
            <a:r>
              <a:rPr lang="es-AR" dirty="0" smtClean="0"/>
              <a:t>por el carril derecho, según </a:t>
            </a:r>
            <a:r>
              <a:rPr lang="es-AR" dirty="0" smtClean="0">
                <a:solidFill>
                  <a:srgbClr val="FF0000"/>
                </a:solidFill>
              </a:rPr>
              <a:t>investiga</a:t>
            </a:r>
            <a:r>
              <a:rPr lang="es-AR" dirty="0" smtClean="0"/>
              <a:t> la Policía Municipal, y </a:t>
            </a:r>
            <a:r>
              <a:rPr lang="es-AR" dirty="0" smtClean="0">
                <a:solidFill>
                  <a:srgbClr val="FF0000"/>
                </a:solidFill>
              </a:rPr>
              <a:t>chocó </a:t>
            </a:r>
            <a:r>
              <a:rPr lang="es-AR" dirty="0" smtClean="0"/>
              <a:t>contra la luna delantera de un turismo, sufriendo un traumatismo craneoencefálico severo, traumatismo abdominal y pélvico, además de una fractura de la pierna izquierda.</a:t>
            </a:r>
            <a:r>
              <a:rPr lang="es-AR" u="sng" dirty="0" smtClean="0"/>
              <a:t> </a:t>
            </a:r>
            <a:r>
              <a:rPr lang="es-AR" u="sng" dirty="0" smtClean="0">
                <a:solidFill>
                  <a:srgbClr val="FF0000"/>
                </a:solidFill>
              </a:rPr>
              <a:t>Se investiga</a:t>
            </a:r>
            <a:r>
              <a:rPr lang="es-AR" dirty="0" smtClean="0">
                <a:solidFill>
                  <a:srgbClr val="FF0000"/>
                </a:solidFill>
              </a:rPr>
              <a:t> </a:t>
            </a:r>
            <a:r>
              <a:rPr lang="es-AR" dirty="0" smtClean="0"/>
              <a:t>la implicación del segundo vehículo, que no </a:t>
            </a:r>
            <a:r>
              <a:rPr lang="es-AR" dirty="0" smtClean="0">
                <a:solidFill>
                  <a:srgbClr val="FF0000"/>
                </a:solidFill>
              </a:rPr>
              <a:t>paró</a:t>
            </a:r>
            <a:r>
              <a:rPr lang="es-AR" dirty="0" smtClean="0"/>
              <a:t> cuando </a:t>
            </a:r>
            <a:r>
              <a:rPr lang="es-AR" dirty="0" smtClean="0">
                <a:solidFill>
                  <a:srgbClr val="FF0000"/>
                </a:solidFill>
              </a:rPr>
              <a:t>se produjo </a:t>
            </a:r>
            <a:r>
              <a:rPr lang="es-AR" dirty="0" smtClean="0"/>
              <a:t>la colisión, según </a:t>
            </a:r>
            <a:r>
              <a:rPr lang="es-AR" dirty="0" smtClean="0">
                <a:solidFill>
                  <a:srgbClr val="FF0000"/>
                </a:solidFill>
              </a:rPr>
              <a:t>expusieron</a:t>
            </a:r>
            <a:r>
              <a:rPr lang="es-AR" dirty="0" smtClean="0"/>
              <a:t> testigos que presenciaron el accidente.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0840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87</TotalTime>
  <Words>303</Words>
  <Application>Microsoft Office PowerPoint</Application>
  <PresentationFormat>Předvádění na obrazovce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Arkýř</vt:lpstr>
      <vt:lpstr>KL 1 – seminář 8 </vt:lpstr>
      <vt:lpstr>Opisné vazby</vt:lpstr>
      <vt:lpstr>Slovesné časy v textu</vt:lpstr>
      <vt:lpstr>Slovesné časy v textu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 1 – seminář 8</dc:title>
  <dc:creator>Královi</dc:creator>
  <cp:lastModifiedBy>Královi</cp:lastModifiedBy>
  <cp:revision>6</cp:revision>
  <dcterms:created xsi:type="dcterms:W3CDTF">2020-11-30T09:36:56Z</dcterms:created>
  <dcterms:modified xsi:type="dcterms:W3CDTF">2020-12-01T08:54:25Z</dcterms:modified>
</cp:coreProperties>
</file>