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338" r:id="rId3"/>
    <p:sldId id="324" r:id="rId4"/>
    <p:sldId id="325" r:id="rId5"/>
    <p:sldId id="326" r:id="rId6"/>
    <p:sldId id="336" r:id="rId7"/>
    <p:sldId id="339" r:id="rId8"/>
    <p:sldId id="337" r:id="rId9"/>
    <p:sldId id="331" r:id="rId10"/>
    <p:sldId id="328" r:id="rId11"/>
    <p:sldId id="327" r:id="rId12"/>
    <p:sldId id="329" r:id="rId13"/>
    <p:sldId id="341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3D962-8CBA-40A0-846C-03677FB21A83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25028-461E-46D5-B36F-0B740E6EB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25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6CD7C-C6FD-43F2-A6E6-66E4DC670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480EEA-2792-4B75-888A-65EB80DF6A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E7DDC9-D222-440E-B5A1-093AC7060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54082D-E167-4D2C-9ACB-8F9C4BF2D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EE3D67-4DEA-44A6-A334-0F014015D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86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A8F71-C348-454A-979F-8E3CF2833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328C5D-669D-4E53-A349-8DE78AF7E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543651-76F5-4A45-81F8-A8E87F1B8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E0D6AE-9685-4F23-8297-B04CF1EAD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DE48D4-75F9-4DD1-9C19-7FB498DD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86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B8A35AD-AE5B-48E9-BABB-5AC45C8444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27E03B-409F-4619-BD85-C276029C1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F4CF2A-9A21-4B03-A4AC-0DCD450DC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87ED85-106D-4C55-B2E1-105BC4623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837532-9933-40A1-A0AB-1B7BB8B2A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31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322F05-DA79-4619-8BB9-27F5CAF97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54D98-9259-4D6A-9812-F082FB54F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643655-2FE5-4020-AA9D-C813F5839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44A159-ED31-4F8F-A326-FCF9FE6A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ED0D75-6A76-4767-B55E-DA2B02147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75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AB199-73F6-4E24-AB39-AB36FDF10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637F026-8971-41FC-BAFE-9BF6AE2E8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42E2F7-16C2-48D8-B03D-5ED884FF1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48ABD1-6698-4C44-8E57-0C0F3D8EB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23CB23-B2E5-4F1C-9380-F6DC8E4F0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8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C5647-86EA-4D10-B297-B40B86BBA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F0B4E6-97BD-4538-9073-00221A420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99BB5B3-8541-4BD8-93DD-512D6B9B8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FA77FA-86A3-4772-872F-BF1D1EFA6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BFA3CC-03BF-4F55-B7BF-166053D8E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CB605E-55BD-4803-83BA-96A8E4AE0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39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ABC9F-CD4D-4FDA-A9E1-513FBB329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44FA345-0E31-40A8-9BF6-D0CF2FDBD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5116E15-B015-457B-BDCB-430475F37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B3BF1B7-746E-42FD-9EA0-8F70751D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BAB5257-CA22-4541-85E7-4C056F6655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11CFC53-321D-4C96-82AD-9417617B0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674E648-B871-4DBC-B9DA-91A7D531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189F1FB-95B8-402D-B941-0F217469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7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58F1F-6D8F-4DEF-8DD8-3BBDA63AE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8A6665-08AD-4EAE-AC9B-9C737CFAC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CD18A7-924D-40D0-BD2E-82122380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CDA895-6BF0-45BF-99E6-76A986F3D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78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B2BFC85-9B86-48FA-9641-46BDA47DF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5A384E-5AF6-451F-9178-65893612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8BBA7E0-402C-4F61-B701-3CA7197B3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23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E3C1F-35AB-4999-AB62-DA9895BF6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9A2AAB-1085-458E-B78A-17575E05E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D380CC6-4BB9-4016-B3F9-924D4C4EA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6B2554-CF25-4F4B-981F-A4560BA6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B33E08-5325-40EB-B889-5A528FC70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710018-99BB-45FE-A511-7E82F7058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0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23EAB-4690-43B3-96F3-9CC7024C7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910BA3-53E7-4577-A9D9-0592CEDA9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9574D4B-5F8D-4980-8591-13F5409BD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1B9295-4DDF-44B6-9A90-7081B9805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BC4509-D181-429F-9FC1-906501E57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258607-EA97-451F-A78A-5ECBE4FFC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87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61F3BE2-454B-4CCC-ADF6-250D47A40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FC2CDB-577E-4709-8E25-A4CFC0ED7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AF2CE5-838E-46E8-8B35-6E9F9824BA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16010-DDF7-47DF-8612-6BBC5CC51FDD}" type="datetimeFigureOut">
              <a:rPr lang="cs-CZ" smtClean="0"/>
              <a:t>28.10.2024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D7E2D8-4C26-4163-8D17-C99C1EB73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811338-0525-4933-849E-6C5268253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27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4CD8E-7DAD-4947-BEF3-A2DFBF9854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Úvodní jazykový seminář</a:t>
            </a:r>
            <a:br>
              <a:rPr lang="cs-CZ" sz="3600" b="1" dirty="0"/>
            </a:br>
            <a:r>
              <a:rPr lang="cs-CZ" sz="2800" b="1" dirty="0"/>
              <a:t>morfologie: adverbia, synsémantika a citoslovce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56510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46"/>
    </mc:Choice>
    <mc:Fallback xmlns="">
      <p:transition spd="slow" advTm="1844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2651" y="365659"/>
            <a:ext cx="7886701" cy="991229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parataktické spojky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2123" y="1457354"/>
            <a:ext cx="10614990" cy="471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spojky slučovací</a:t>
            </a:r>
            <a:r>
              <a:rPr lang="cs-CZ" dirty="0"/>
              <a:t> – </a:t>
            </a:r>
            <a:r>
              <a:rPr lang="cs-CZ" i="1" dirty="0"/>
              <a:t>a, i, ani, nebo, či, přímo, nadto, ani </a:t>
            </a:r>
            <a:r>
              <a:rPr lang="cs-CZ" dirty="0"/>
              <a:t>– </a:t>
            </a:r>
            <a:r>
              <a:rPr lang="cs-CZ" i="1" dirty="0"/>
              <a:t>ani, jak </a:t>
            </a:r>
            <a:r>
              <a:rPr lang="cs-CZ" dirty="0"/>
              <a:t>– </a:t>
            </a:r>
            <a:r>
              <a:rPr lang="cs-CZ" i="1" dirty="0"/>
              <a:t>tak, hned </a:t>
            </a:r>
            <a:r>
              <a:rPr lang="cs-CZ" dirty="0"/>
              <a:t>– </a:t>
            </a:r>
            <a:r>
              <a:rPr lang="cs-CZ" i="1" dirty="0"/>
              <a:t>hned, jednak </a:t>
            </a:r>
            <a:r>
              <a:rPr lang="cs-CZ" dirty="0"/>
              <a:t>– </a:t>
            </a:r>
            <a:r>
              <a:rPr lang="cs-CZ" i="1" dirty="0"/>
              <a:t>jednak, zčásti </a:t>
            </a:r>
            <a:r>
              <a:rPr lang="cs-CZ" dirty="0"/>
              <a:t>– </a:t>
            </a:r>
            <a:r>
              <a:rPr lang="cs-CZ" i="1" dirty="0"/>
              <a:t>zčásti</a:t>
            </a:r>
          </a:p>
          <a:p>
            <a:pPr marL="0" indent="0">
              <a:buNone/>
            </a:pPr>
            <a:r>
              <a:rPr lang="cs-CZ" b="1" dirty="0"/>
              <a:t>spojky odporovací</a:t>
            </a:r>
            <a:r>
              <a:rPr lang="cs-CZ" dirty="0"/>
              <a:t> – </a:t>
            </a:r>
            <a:r>
              <a:rPr lang="cs-CZ" i="1" dirty="0"/>
              <a:t>ale, avšak, však, leč, nýbrž, naopak, jenomže, jenže</a:t>
            </a:r>
          </a:p>
          <a:p>
            <a:pPr marL="0" indent="0">
              <a:buNone/>
            </a:pPr>
            <a:r>
              <a:rPr lang="cs-CZ" b="1" dirty="0"/>
              <a:t>spojky stupňovací</a:t>
            </a:r>
            <a:r>
              <a:rPr lang="cs-CZ" dirty="0"/>
              <a:t> – </a:t>
            </a:r>
            <a:r>
              <a:rPr lang="cs-CZ" i="1" dirty="0"/>
              <a:t>i, ba, ba i, ba ani, nadto, dokonce, nejen</a:t>
            </a:r>
            <a:r>
              <a:rPr lang="cs-CZ" dirty="0"/>
              <a:t> – </a:t>
            </a:r>
            <a:r>
              <a:rPr lang="cs-CZ" i="1" dirty="0"/>
              <a:t>ale i, nejen</a:t>
            </a:r>
            <a:r>
              <a:rPr lang="cs-CZ" dirty="0"/>
              <a:t> – </a:t>
            </a:r>
            <a:r>
              <a:rPr lang="cs-CZ" i="1" dirty="0"/>
              <a:t>nýbrž i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spojky vylučovací</a:t>
            </a:r>
            <a:r>
              <a:rPr lang="cs-CZ" dirty="0"/>
              <a:t> – </a:t>
            </a:r>
            <a:r>
              <a:rPr lang="cs-CZ" i="1" dirty="0"/>
              <a:t>nebo, anebo, buď-nebo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spojky vysvětlovací</a:t>
            </a:r>
            <a:r>
              <a:rPr lang="cs-CZ" dirty="0"/>
              <a:t> – </a:t>
            </a:r>
            <a:r>
              <a:rPr lang="cs-CZ" i="1" dirty="0"/>
              <a:t>totiž, vždyť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spojka příčinná</a:t>
            </a:r>
            <a:r>
              <a:rPr lang="cs-CZ" dirty="0"/>
              <a:t> – </a:t>
            </a:r>
            <a:r>
              <a:rPr lang="cs-CZ" i="1" dirty="0"/>
              <a:t>neboť, vždyť, totiž, však také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spojky důsledkové</a:t>
            </a:r>
            <a:r>
              <a:rPr lang="cs-CZ" dirty="0"/>
              <a:t> – </a:t>
            </a:r>
            <a:r>
              <a:rPr lang="cs-CZ" i="1" dirty="0"/>
              <a:t>proto, a proto, a tak, tudíž, a tudíž, tedy, a tedy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7540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270"/>
    </mc:Choice>
    <mc:Fallback xmlns="">
      <p:transition spd="slow" advTm="4227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částice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modální</a:t>
            </a:r>
            <a:r>
              <a:rPr lang="cs-CZ" dirty="0"/>
              <a:t>: </a:t>
            </a:r>
            <a:r>
              <a:rPr lang="cs-CZ" i="1" dirty="0"/>
              <a:t>asi</a:t>
            </a:r>
            <a:r>
              <a:rPr lang="cs-CZ" dirty="0"/>
              <a:t>, </a:t>
            </a:r>
            <a:r>
              <a:rPr lang="cs-CZ" i="1" dirty="0"/>
              <a:t>pravděpodobně</a:t>
            </a:r>
            <a:r>
              <a:rPr lang="cs-CZ" dirty="0"/>
              <a:t>, </a:t>
            </a:r>
            <a:r>
              <a:rPr lang="cs-CZ" i="1" dirty="0"/>
              <a:t>určitě</a:t>
            </a:r>
          </a:p>
          <a:p>
            <a:r>
              <a:rPr lang="cs-CZ" b="1" dirty="0"/>
              <a:t>modifikační</a:t>
            </a:r>
            <a:r>
              <a:rPr lang="cs-CZ" dirty="0"/>
              <a:t>: </a:t>
            </a:r>
            <a:r>
              <a:rPr lang="cs-CZ" i="1" dirty="0"/>
              <a:t>prostě</a:t>
            </a:r>
            <a:r>
              <a:rPr lang="cs-CZ" dirty="0"/>
              <a:t>, </a:t>
            </a:r>
            <a:r>
              <a:rPr lang="cs-CZ" i="1" dirty="0"/>
              <a:t>vlastně</a:t>
            </a:r>
            <a:r>
              <a:rPr lang="cs-CZ" dirty="0"/>
              <a:t>, </a:t>
            </a:r>
            <a:r>
              <a:rPr lang="cs-CZ" i="1" dirty="0"/>
              <a:t>ale</a:t>
            </a:r>
          </a:p>
          <a:p>
            <a:r>
              <a:rPr lang="cs-CZ" b="1" dirty="0"/>
              <a:t>vytýkací</a:t>
            </a:r>
            <a:r>
              <a:rPr lang="cs-CZ" dirty="0"/>
              <a:t>: </a:t>
            </a:r>
            <a:r>
              <a:rPr lang="cs-CZ" i="1" dirty="0"/>
              <a:t>zejména</a:t>
            </a:r>
            <a:r>
              <a:rPr lang="cs-CZ" dirty="0"/>
              <a:t>, </a:t>
            </a:r>
            <a:r>
              <a:rPr lang="cs-CZ" i="1" dirty="0"/>
              <a:t>hlavně</a:t>
            </a:r>
            <a:r>
              <a:rPr lang="cs-CZ" dirty="0"/>
              <a:t>, </a:t>
            </a:r>
            <a:r>
              <a:rPr lang="cs-CZ" i="1" dirty="0"/>
              <a:t>už</a:t>
            </a:r>
          </a:p>
          <a:p>
            <a:pPr lvl="1"/>
            <a:r>
              <a:rPr lang="cs-CZ" dirty="0"/>
              <a:t>fungují jako </a:t>
            </a:r>
            <a:r>
              <a:rPr lang="cs-CZ" dirty="0" err="1"/>
              <a:t>rematizátory</a:t>
            </a:r>
            <a:r>
              <a:rPr lang="cs-CZ" dirty="0"/>
              <a:t>: signalizují réma výpovědi</a:t>
            </a:r>
          </a:p>
          <a:p>
            <a:r>
              <a:rPr lang="cs-CZ" b="1" dirty="0"/>
              <a:t>přací</a:t>
            </a:r>
            <a:r>
              <a:rPr lang="cs-CZ" dirty="0"/>
              <a:t>: </a:t>
            </a:r>
            <a:r>
              <a:rPr lang="cs-CZ" i="1" dirty="0"/>
              <a:t>nechť</a:t>
            </a:r>
            <a:r>
              <a:rPr lang="cs-CZ" dirty="0"/>
              <a:t>, </a:t>
            </a:r>
            <a:r>
              <a:rPr lang="cs-CZ" i="1" dirty="0"/>
              <a:t>kéž</a:t>
            </a:r>
          </a:p>
          <a:p>
            <a:r>
              <a:rPr lang="cs-CZ" b="1" dirty="0" err="1"/>
              <a:t>strukturační</a:t>
            </a:r>
            <a:r>
              <a:rPr lang="cs-CZ" dirty="0"/>
              <a:t>: </a:t>
            </a:r>
            <a:r>
              <a:rPr lang="cs-CZ" i="1" dirty="0"/>
              <a:t>zaprvé</a:t>
            </a:r>
            <a:r>
              <a:rPr lang="cs-CZ" dirty="0"/>
              <a:t> / </a:t>
            </a:r>
            <a:r>
              <a:rPr lang="cs-CZ" i="1" dirty="0"/>
              <a:t>za prvé</a:t>
            </a:r>
            <a:r>
              <a:rPr lang="cs-CZ" dirty="0"/>
              <a:t>, </a:t>
            </a:r>
            <a:r>
              <a:rPr lang="cs-CZ" i="1" dirty="0"/>
              <a:t>především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91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9392"/>
    </mc:Choice>
    <mc:Fallback xmlns="">
      <p:transition spd="slow" advTm="219392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2651" y="365659"/>
            <a:ext cx="7886701" cy="1071602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citoslovce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333648" cy="4351338"/>
          </a:xfrm>
        </p:spPr>
        <p:txBody>
          <a:bodyPr>
            <a:normAutofit/>
          </a:bodyPr>
          <a:lstStyle/>
          <a:p>
            <a:r>
              <a:rPr lang="cs-CZ" dirty="0"/>
              <a:t>tvoří samostatné, rudimentární výpovědi nevětné povahy (větné ekvivalenty)</a:t>
            </a:r>
          </a:p>
          <a:p>
            <a:r>
              <a:rPr lang="cs-CZ" dirty="0"/>
              <a:t>jsou autosémantická</a:t>
            </a:r>
          </a:p>
          <a:p>
            <a:r>
              <a:rPr lang="cs-CZ" dirty="0"/>
              <a:t>obvykle nefungují jako VČ</a:t>
            </a:r>
          </a:p>
          <a:p>
            <a:endParaRPr lang="cs-CZ" b="1" dirty="0"/>
          </a:p>
          <a:p>
            <a:r>
              <a:rPr lang="cs-CZ" b="1" dirty="0"/>
              <a:t>dějová</a:t>
            </a:r>
            <a:r>
              <a:rPr lang="cs-CZ" dirty="0"/>
              <a:t>: </a:t>
            </a:r>
            <a:r>
              <a:rPr lang="cs-CZ" i="1" dirty="0"/>
              <a:t>haf</a:t>
            </a:r>
            <a:r>
              <a:rPr lang="cs-CZ" dirty="0"/>
              <a:t>, </a:t>
            </a:r>
            <a:r>
              <a:rPr lang="cs-CZ" i="1" dirty="0"/>
              <a:t>bum</a:t>
            </a:r>
            <a:r>
              <a:rPr lang="cs-CZ" dirty="0"/>
              <a:t>, </a:t>
            </a:r>
            <a:r>
              <a:rPr lang="cs-CZ" i="1" dirty="0" err="1"/>
              <a:t>elá</a:t>
            </a:r>
            <a:r>
              <a:rPr lang="cs-CZ" i="1" dirty="0"/>
              <a:t> hop</a:t>
            </a:r>
          </a:p>
          <a:p>
            <a:r>
              <a:rPr lang="cs-CZ" b="1" dirty="0"/>
              <a:t>stavová/emocionální</a:t>
            </a:r>
            <a:r>
              <a:rPr lang="cs-CZ" dirty="0"/>
              <a:t>: </a:t>
            </a:r>
            <a:r>
              <a:rPr lang="cs-CZ" i="1" dirty="0"/>
              <a:t>au</a:t>
            </a:r>
            <a:r>
              <a:rPr lang="cs-CZ" dirty="0"/>
              <a:t>, </a:t>
            </a:r>
            <a:r>
              <a:rPr lang="cs-CZ" i="1" dirty="0"/>
              <a:t>sakra</a:t>
            </a:r>
            <a:r>
              <a:rPr lang="cs-CZ" dirty="0"/>
              <a:t>, </a:t>
            </a:r>
            <a:r>
              <a:rPr lang="cs-CZ" i="1" dirty="0" err="1"/>
              <a:t>jejdanánku</a:t>
            </a:r>
            <a:endParaRPr lang="cs-CZ" i="1" dirty="0"/>
          </a:p>
          <a:p>
            <a:r>
              <a:rPr lang="cs-CZ" b="1" dirty="0"/>
              <a:t>interakční</a:t>
            </a:r>
            <a:r>
              <a:rPr lang="cs-CZ" dirty="0"/>
              <a:t>: </a:t>
            </a:r>
            <a:r>
              <a:rPr lang="cs-CZ" i="1" dirty="0"/>
              <a:t>na</a:t>
            </a:r>
            <a:r>
              <a:rPr lang="cs-CZ" dirty="0"/>
              <a:t>, </a:t>
            </a:r>
            <a:r>
              <a:rPr lang="cs-CZ" i="1" dirty="0"/>
              <a:t>tumáš</a:t>
            </a:r>
            <a:r>
              <a:rPr lang="cs-CZ" dirty="0"/>
              <a:t>, </a:t>
            </a:r>
            <a:r>
              <a:rPr lang="cs-CZ" i="1" dirty="0"/>
              <a:t>čau</a:t>
            </a:r>
          </a:p>
          <a:p>
            <a:endParaRPr lang="cs-CZ" i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2FEF075-DC84-41BE-9199-48A980BA65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4589" y="710761"/>
            <a:ext cx="4347411" cy="6147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36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911"/>
    </mc:Choice>
    <mc:Fallback xmlns="">
      <p:transition spd="slow" advTm="13891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FF2C3A-EF95-48EB-8B3C-44409DCA3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hranice slovních druhů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5E6660-5885-4A30-B342-2A02D5F9C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určité výrazy nabývají vlastnosti typické pro jiné slovní druhy a ztrácejí vlastnosti původního (translačního) slovního druhu</a:t>
            </a:r>
          </a:p>
          <a:p>
            <a:pPr lvl="1"/>
            <a:r>
              <a:rPr lang="cs-CZ" dirty="0"/>
              <a:t>přesto jsou slovní druhy prostupné a tvoří jádra a periferie</a:t>
            </a:r>
          </a:p>
          <a:p>
            <a:r>
              <a:rPr lang="cs-CZ" dirty="0"/>
              <a:t>velmi produktivní</a:t>
            </a:r>
          </a:p>
          <a:p>
            <a:pPr lvl="1"/>
            <a:r>
              <a:rPr lang="cs-CZ" sz="2800" dirty="0"/>
              <a:t>prepozici(on)</a:t>
            </a:r>
            <a:r>
              <a:rPr lang="cs-CZ" sz="2800" dirty="0" err="1"/>
              <a:t>alizace</a:t>
            </a:r>
            <a:endParaRPr lang="cs-CZ" sz="2800" dirty="0"/>
          </a:p>
          <a:p>
            <a:pPr lvl="1"/>
            <a:r>
              <a:rPr lang="cs-CZ" sz="2800" dirty="0" err="1"/>
              <a:t>partikulizace</a:t>
            </a:r>
            <a:endParaRPr lang="cs-CZ" sz="2800" dirty="0"/>
          </a:p>
          <a:p>
            <a:pPr lvl="2"/>
            <a:r>
              <a:rPr lang="cs-CZ" sz="2400" i="1" dirty="0"/>
              <a:t>samozřejmě</a:t>
            </a:r>
            <a:r>
              <a:rPr lang="cs-CZ" sz="2400" dirty="0"/>
              <a:t>, </a:t>
            </a:r>
            <a:r>
              <a:rPr lang="cs-CZ" sz="2400" i="1" dirty="0"/>
              <a:t>určitě</a:t>
            </a:r>
            <a:r>
              <a:rPr lang="cs-CZ" sz="2400" dirty="0"/>
              <a:t>, </a:t>
            </a:r>
            <a:r>
              <a:rPr lang="cs-CZ" sz="2400" i="1" dirty="0"/>
              <a:t>vůbec</a:t>
            </a:r>
            <a:endParaRPr lang="cs-CZ" sz="2200" i="1" dirty="0"/>
          </a:p>
          <a:p>
            <a:pPr lvl="2"/>
            <a:r>
              <a:rPr lang="cs-CZ" sz="2400" dirty="0"/>
              <a:t>i ze vsuvek (parentezí): </a:t>
            </a:r>
            <a:r>
              <a:rPr lang="cs-CZ" sz="2400" i="1" dirty="0"/>
              <a:t>prosím</a:t>
            </a:r>
            <a:r>
              <a:rPr lang="cs-CZ" sz="2400" dirty="0"/>
              <a:t>, </a:t>
            </a:r>
            <a:r>
              <a:rPr lang="cs-CZ" sz="2400" i="1" dirty="0"/>
              <a:t>myslím</a:t>
            </a:r>
            <a:r>
              <a:rPr lang="cs-CZ" sz="2400" dirty="0"/>
              <a:t>, </a:t>
            </a:r>
            <a:r>
              <a:rPr lang="cs-CZ" sz="2400" i="1" dirty="0"/>
              <a:t>tuším</a:t>
            </a:r>
            <a:r>
              <a:rPr lang="cs-CZ" sz="2400" dirty="0"/>
              <a:t>, </a:t>
            </a:r>
            <a:r>
              <a:rPr lang="cs-CZ" sz="2400" i="1" dirty="0"/>
              <a:t>dalo by se říct</a:t>
            </a:r>
          </a:p>
          <a:p>
            <a:pPr lvl="1"/>
            <a:r>
              <a:rPr lang="cs-CZ" sz="2800" i="1" dirty="0">
                <a:solidFill>
                  <a:schemeClr val="accent1"/>
                </a:solidFill>
              </a:rPr>
              <a:t>ty vole</a:t>
            </a:r>
            <a:r>
              <a:rPr lang="cs-CZ" sz="2800" dirty="0">
                <a:solidFill>
                  <a:schemeClr val="accent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3631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125"/>
    </mc:Choice>
    <mc:Fallback xmlns="">
      <p:transition spd="slow" advTm="16612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6C2082-1B83-4937-B236-1533B2995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adverbia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7ED7F2-B047-4F36-B1F6-049F7B44F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většinou řazena mezi autosémantika a neohebné slovní druhy</a:t>
            </a:r>
          </a:p>
          <a:p>
            <a:pPr marL="457200" lvl="1" indent="0">
              <a:buNone/>
            </a:pPr>
            <a:r>
              <a:rPr lang="cs-CZ" dirty="0"/>
              <a:t>× stupňování</a:t>
            </a:r>
          </a:p>
          <a:p>
            <a:pPr marL="457200" lvl="1" indent="0">
              <a:buNone/>
            </a:pPr>
            <a:r>
              <a:rPr lang="cs-CZ" dirty="0"/>
              <a:t>× u výjimečných případů určité fragmentární tvary vlastní analogickým substantivům</a:t>
            </a:r>
          </a:p>
          <a:p>
            <a:pPr lvl="1"/>
            <a:r>
              <a:rPr lang="cs-CZ" i="1" dirty="0"/>
              <a:t>horem dolem </a:t>
            </a:r>
            <a:r>
              <a:rPr lang="cs-CZ" dirty="0"/>
              <a:t>× </a:t>
            </a:r>
            <a:r>
              <a:rPr lang="cs-CZ" i="1" dirty="0"/>
              <a:t>vystačím si s málem </a:t>
            </a:r>
            <a:r>
              <a:rPr lang="cs-CZ" dirty="0"/>
              <a:t>(zde už lze považovat za substantivum)</a:t>
            </a:r>
            <a:endParaRPr lang="cs-CZ" i="1" dirty="0"/>
          </a:p>
          <a:p>
            <a:pPr lvl="2"/>
            <a:r>
              <a:rPr lang="cs-CZ" dirty="0"/>
              <a:t>většinou pochází z ustrnulých tvarů podstatných jmen (</a:t>
            </a:r>
            <a:r>
              <a:rPr lang="cs-CZ" i="1" dirty="0"/>
              <a:t>půjdu</a:t>
            </a:r>
            <a:r>
              <a:rPr lang="cs-CZ" dirty="0"/>
              <a:t> </a:t>
            </a:r>
            <a:r>
              <a:rPr lang="cs-CZ" i="1" dirty="0"/>
              <a:t>kolem, přijdu ráno</a:t>
            </a:r>
            <a:r>
              <a:rPr lang="cs-CZ" dirty="0"/>
              <a:t>)</a:t>
            </a:r>
          </a:p>
          <a:p>
            <a:r>
              <a:rPr lang="cs-CZ" dirty="0"/>
              <a:t>pojmenovávají okolnosti (příznaky příznaků)</a:t>
            </a:r>
          </a:p>
          <a:p>
            <a:pPr lvl="1"/>
            <a:r>
              <a:rPr lang="cs-CZ" dirty="0"/>
              <a:t>syntakticky jsou velmi často příslovečnými určeními</a:t>
            </a:r>
          </a:p>
        </p:txBody>
      </p:sp>
    </p:spTree>
    <p:extLst>
      <p:ext uri="{BB962C8B-B14F-4D97-AF65-F5344CB8AC3E}">
        <p14:creationId xmlns:p14="http://schemas.microsoft.com/office/powerpoint/2010/main" val="63320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8766"/>
    </mc:Choice>
    <mc:Fallback xmlns="">
      <p:transition spd="slow" advTm="51876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adverbia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97343327-E979-47FB-8F37-5A799764B8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2698" y="1690688"/>
            <a:ext cx="10434289" cy="4524776"/>
          </a:xfrm>
        </p:spPr>
      </p:pic>
    </p:spTree>
    <p:extLst>
      <p:ext uri="{BB962C8B-B14F-4D97-AF65-F5344CB8AC3E}">
        <p14:creationId xmlns:p14="http://schemas.microsoft.com/office/powerpoint/2010/main" val="73043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484"/>
    </mc:Choice>
    <mc:Fallback xmlns="">
      <p:transition spd="slow" advTm="8448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adverbia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zájmenná adverbia: mají deiktickou funkci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9D047F3-CF74-432C-B116-013F1F6B0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739" y="2589196"/>
            <a:ext cx="7882787" cy="3019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94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867"/>
    </mc:Choice>
    <mc:Fallback xmlns="">
      <p:transition spd="slow" advTm="3186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predikativa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„jedenáctý slovní druh“</a:t>
            </a:r>
          </a:p>
          <a:p>
            <a:r>
              <a:rPr lang="cs-CZ" sz="2400" dirty="0"/>
              <a:t>funguje vždy jako součást predikátu (větná adverbia)</a:t>
            </a:r>
            <a:endParaRPr lang="cs-CZ" sz="20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0" indent="0">
              <a:buNone/>
            </a:pPr>
            <a:r>
              <a:rPr lang="cs-CZ" sz="2400" dirty="0"/>
              <a:t>a) stav prostředí nebo jedince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i="1" dirty="0"/>
              <a:t>je mu smutno</a:t>
            </a:r>
          </a:p>
          <a:p>
            <a:pPr marL="914400" lvl="2" indent="0">
              <a:buNone/>
            </a:pPr>
            <a:r>
              <a:rPr lang="cs-CZ" sz="2200" dirty="0"/>
              <a:t>× </a:t>
            </a:r>
            <a:r>
              <a:rPr lang="cs-CZ" sz="2200" i="1" dirty="0"/>
              <a:t>smutně se usmál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i="1" dirty="0"/>
              <a:t>venku je horko</a:t>
            </a:r>
          </a:p>
          <a:p>
            <a:pPr marL="914400" lvl="2" indent="0">
              <a:buNone/>
            </a:pPr>
            <a:r>
              <a:rPr lang="cs-CZ" sz="2200" dirty="0"/>
              <a:t>× </a:t>
            </a:r>
            <a:r>
              <a:rPr lang="cs-CZ" sz="2200" i="1" dirty="0"/>
              <a:t>horko sužovalo celou zemi</a:t>
            </a:r>
          </a:p>
          <a:p>
            <a:pPr marL="0" indent="0">
              <a:buNone/>
            </a:pPr>
            <a:r>
              <a:rPr lang="cs-CZ" sz="2400" dirty="0"/>
              <a:t>b) modální hodnocení děje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i="1" dirty="0"/>
              <a:t>je nutno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i="1" dirty="0"/>
              <a:t>je třeba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i="1" dirty="0"/>
              <a:t>je nabíledni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i="1" dirty="0"/>
              <a:t>lze/nelze</a:t>
            </a:r>
            <a:r>
              <a:rPr lang="cs-CZ" sz="2200" dirty="0"/>
              <a:t> (dnes už bez pomocného slovesa; existuje </a:t>
            </a:r>
            <a:r>
              <a:rPr lang="cs-CZ" sz="2200" i="1" dirty="0"/>
              <a:t>bylo lze</a:t>
            </a:r>
            <a:r>
              <a:rPr lang="cs-CZ" sz="22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200" i="1" dirty="0"/>
          </a:p>
          <a:p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74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7209"/>
    </mc:Choice>
    <mc:Fallback xmlns="">
      <p:transition spd="slow" advTm="27720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adverbia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2E2756D-4F72-4268-8652-8CF73E075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Proč jsi nepřišel?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Byla technicky zdatná.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Žil daleko odtud.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Jede tam studijně.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Je závažně nemocná.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Říkám ti to naposled.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Má časově náročnou práci.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Jsem strašně naštvaná.	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2946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854"/>
    </mc:Choice>
    <mc:Fallback xmlns="">
      <p:transition spd="slow" advTm="16854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adverbia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2E2756D-4F72-4268-8652-8CF73E075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174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Proč jsi nepřišel? 			 tázací zájmenné ADV příčiny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Byla technicky zdatná.		ADV zřetele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Žil daleko odtud. 			1. ADV místa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					2. zájmenné ADV místa + ukazovací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Jede tam studijně.			1. zájmenné ADV místa + ukazovací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					2. ADV účelu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Je závažně nemocná.		ADV míry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Říkám ti to naposled.		ADV času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Má časově náročnou práci.		ADV zřetele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Jsem strašně naštvaná.		ADV míry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/>
                </a:solidFill>
              </a:rPr>
              <a:t>	× Jsem fakt naštvaná.		částice modální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23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4515"/>
    </mc:Choice>
    <mc:Fallback xmlns="">
      <p:transition spd="slow" advTm="21451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EEB443-A5B8-4058-80D6-F457707F8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synsémantika</a:t>
            </a:r>
            <a:endParaRPr lang="cs-CZ" sz="36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B80031-402C-49A3-96E8-907B85FBE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slovní jednotky, které „fungují“ jen v kontextu, ve větším celku</a:t>
            </a:r>
          </a:p>
          <a:p>
            <a:pPr lvl="1"/>
            <a:r>
              <a:rPr lang="cs-CZ" dirty="0"/>
              <a:t>co znamenají „fungují“?</a:t>
            </a:r>
          </a:p>
          <a:p>
            <a:pPr lvl="2"/>
            <a:r>
              <a:rPr lang="cs-CZ" sz="2400" dirty="0"/>
              <a:t>kontext specifikuje jejich význam ze spektra potenciálních významů</a:t>
            </a:r>
          </a:p>
          <a:p>
            <a:pPr lvl="3"/>
            <a:r>
              <a:rPr lang="cs-CZ" sz="2000" i="1" dirty="0"/>
              <a:t>na</a:t>
            </a:r>
            <a:r>
              <a:rPr lang="cs-CZ" sz="2000" dirty="0"/>
              <a:t>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na stole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hrnek na stole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(statická lokalizace, umístění na povrchu)</a:t>
            </a:r>
          </a:p>
          <a:p>
            <a:pPr lvl="3"/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→ 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těšit se na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součást slovesné vazby</a:t>
            </a:r>
            <a:endParaRPr lang="cs-CZ" sz="2000" dirty="0"/>
          </a:p>
          <a:p>
            <a:pPr lvl="2"/>
            <a:r>
              <a:rPr lang="cs-CZ" sz="2400" dirty="0"/>
              <a:t>spory o to, co je „význam“ u předložek </a:t>
            </a:r>
          </a:p>
          <a:p>
            <a:r>
              <a:rPr lang="cs-CZ" sz="2400" dirty="0"/>
              <a:t>Nový encyklopedický slovník češtiny (https://www.czechency.org/slovnik/SYNS%C3%89MANTIKUM): „slova významově závislá, jejichž význam se plně rozvíjí až ve spojení s autosémantiky“</a:t>
            </a:r>
          </a:p>
          <a:p>
            <a:pPr lvl="1"/>
            <a:r>
              <a:rPr lang="cs-CZ" dirty="0"/>
              <a:t>prepozice, konjunkce, většinou partikule (v některých pojetích i </a:t>
            </a:r>
            <a:r>
              <a:rPr lang="cs-CZ" dirty="0" err="1"/>
              <a:t>pronomina</a:t>
            </a:r>
            <a:r>
              <a:rPr lang="cs-CZ" dirty="0"/>
              <a:t>, funkčně blízko jsou jim i pomocná slovesa, modální a fázová)</a:t>
            </a:r>
          </a:p>
        </p:txBody>
      </p:sp>
    </p:spTree>
    <p:extLst>
      <p:ext uri="{BB962C8B-B14F-4D97-AF65-F5344CB8AC3E}">
        <p14:creationId xmlns:p14="http://schemas.microsoft.com/office/powerpoint/2010/main" val="3017457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7798"/>
    </mc:Choice>
    <mc:Fallback xmlns="">
      <p:transition spd="slow" advTm="347798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C92C52-ED01-4A5B-BEE7-878F3109D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526" y="423862"/>
            <a:ext cx="10730948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prepozice</a:t>
            </a:r>
          </a:p>
          <a:p>
            <a:r>
              <a:rPr lang="cs-CZ" dirty="0"/>
              <a:t>primární × sekundární</a:t>
            </a:r>
          </a:p>
          <a:p>
            <a:r>
              <a:rPr lang="cs-CZ" dirty="0"/>
              <a:t>geneze formou prepozici(on)</a:t>
            </a:r>
            <a:r>
              <a:rPr lang="cs-CZ" dirty="0" err="1"/>
              <a:t>alizace</a:t>
            </a:r>
            <a:r>
              <a:rPr lang="cs-CZ" dirty="0"/>
              <a:t> (= jazyková změna: gramatikalizace)</a:t>
            </a:r>
          </a:p>
          <a:p>
            <a:pPr lvl="1"/>
            <a:r>
              <a:rPr lang="cs-CZ" dirty="0"/>
              <a:t>ze SUBST: petrifikované tvary, často </a:t>
            </a:r>
            <a:r>
              <a:rPr lang="cs-CZ" dirty="0" err="1"/>
              <a:t>Instr</a:t>
            </a:r>
            <a:r>
              <a:rPr lang="cs-CZ" dirty="0"/>
              <a:t> (</a:t>
            </a:r>
            <a:r>
              <a:rPr lang="cs-CZ" i="1" dirty="0"/>
              <a:t>vzhledem k</a:t>
            </a:r>
            <a:r>
              <a:rPr lang="cs-CZ" dirty="0"/>
              <a:t>, </a:t>
            </a:r>
            <a:r>
              <a:rPr lang="cs-CZ" i="1" dirty="0"/>
              <a:t>během</a:t>
            </a:r>
            <a:r>
              <a:rPr lang="cs-CZ" dirty="0"/>
              <a:t>,</a:t>
            </a:r>
            <a:r>
              <a:rPr lang="cs-CZ" i="1" dirty="0"/>
              <a:t> prostřednictvím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 přechodníků (</a:t>
            </a:r>
            <a:r>
              <a:rPr lang="cs-CZ" i="1" dirty="0"/>
              <a:t>vyjma</a:t>
            </a:r>
            <a:r>
              <a:rPr lang="cs-CZ" dirty="0"/>
              <a:t>, </a:t>
            </a:r>
            <a:r>
              <a:rPr lang="cs-CZ" i="1" dirty="0"/>
              <a:t>počítajíc v to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 adverbií (</a:t>
            </a:r>
            <a:r>
              <a:rPr lang="cs-CZ" i="1" dirty="0"/>
              <a:t>uvnitř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kombinace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konjunkce</a:t>
            </a:r>
          </a:p>
          <a:p>
            <a:r>
              <a:rPr lang="cs-CZ" dirty="0"/>
              <a:t>hypotaktické</a:t>
            </a:r>
          </a:p>
          <a:p>
            <a:r>
              <a:rPr lang="cs-CZ" dirty="0"/>
              <a:t>parataktické</a:t>
            </a:r>
          </a:p>
          <a:p>
            <a:pPr lvl="1"/>
            <a:r>
              <a:rPr lang="cs-CZ" dirty="0"/>
              <a:t>u souvětí nestávají na samém začátku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6522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0585"/>
    </mc:Choice>
    <mc:Fallback xmlns="">
      <p:transition spd="slow" advTm="470585"/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11146</TotalTime>
  <Words>744</Words>
  <Application>Microsoft Office PowerPoint</Application>
  <PresentationFormat>Širokoúhlá obrazovka</PresentationFormat>
  <Paragraphs>104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Úvodní jazykový seminář morfologie: adverbia, synsémantika a citoslovce</vt:lpstr>
      <vt:lpstr>adverbia</vt:lpstr>
      <vt:lpstr>adverbia</vt:lpstr>
      <vt:lpstr>adverbia</vt:lpstr>
      <vt:lpstr>predikativa</vt:lpstr>
      <vt:lpstr>adverbia</vt:lpstr>
      <vt:lpstr>adverbia</vt:lpstr>
      <vt:lpstr>synsémantika</vt:lpstr>
      <vt:lpstr>Prezentace aplikace PowerPoint</vt:lpstr>
      <vt:lpstr>parataktické spojky</vt:lpstr>
      <vt:lpstr>částice</vt:lpstr>
      <vt:lpstr>citoslovce</vt:lpstr>
      <vt:lpstr>hranice slovních druhů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jazykový seminář</dc:title>
  <dc:creator>pivo</dc:creator>
  <cp:lastModifiedBy>Andrlová Fidlerová, Alena</cp:lastModifiedBy>
  <cp:revision>107</cp:revision>
  <dcterms:created xsi:type="dcterms:W3CDTF">2017-10-19T09:50:07Z</dcterms:created>
  <dcterms:modified xsi:type="dcterms:W3CDTF">2024-10-28T20:39:30Z</dcterms:modified>
</cp:coreProperties>
</file>