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2" r:id="rId6"/>
    <p:sldId id="260" r:id="rId7"/>
    <p:sldId id="261" r:id="rId8"/>
    <p:sldId id="266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11-24T11:41:25.00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18442 16108 0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FBFECC-19E4-486A-BAB1-5236EC4A5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61D9A93-0B1F-48DA-AA95-A7C74F5C2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74E8EB-BED1-471F-B76E-2929ACA9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64A-5AE2-4DC2-8A8C-0FC3345C17E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C29F42-50BA-45E3-AD99-28125F51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A55A5A-6BE5-4827-A756-4BAF65440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263-5C84-4D61-B92A-1B5DF36C2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426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4F4543-6592-4A0B-95E0-AE6BAEB9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A93900-D979-4ABC-9126-9466EDD9B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78A625-8483-45A8-A20A-07A8E1143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64A-5AE2-4DC2-8A8C-0FC3345C17E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E6B2CC-0FA3-410E-A184-1DEFBA861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07B042-8F21-49E0-A3D7-2A2A287D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263-5C84-4D61-B92A-1B5DF36C2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33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DAA320D-7495-4774-991C-BBAB854B3C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39BA7C1-CD35-4141-8F49-000D0FFBB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87CACEC-1CD9-4AED-BB8C-FAED084E7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64A-5AE2-4DC2-8A8C-0FC3345C17E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085298-EB28-48B2-BFBE-7FC48F896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9EE138-D5A7-4803-9D46-3F5A12936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263-5C84-4D61-B92A-1B5DF36C2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994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9FAA9-0AA7-43DB-A5BC-06689ABE9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7DB657-7C6E-4DA9-B3AC-6FD80F65C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908F5D-65D0-4D28-96CA-B3C307A7A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64A-5AE2-4DC2-8A8C-0FC3345C17E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47825E-7BD0-4125-8E93-086C4E9D4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B89C59-29B3-4F72-9BBF-609F06D52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263-5C84-4D61-B92A-1B5DF36C2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81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EB6645-4518-4598-A1E6-8523A5337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3E0726-BB84-4D86-9B62-A17AAC146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A67903-0DAC-49D3-8CF9-E460420F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64A-5AE2-4DC2-8A8C-0FC3345C17E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980C17-5FF8-4F2E-AAC8-F9B0FBC2C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883F29-B4E6-456F-A1CA-B557607CA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263-5C84-4D61-B92A-1B5DF36C2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0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8816F1-0CE7-4927-867D-252D327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C7968D-0636-43DA-9F29-22E123E4EA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F86D754-938D-40AC-843B-377175EB0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F75C795-F71E-43F6-9C98-29D094AA3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64A-5AE2-4DC2-8A8C-0FC3345C17E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3955BB-8C7C-4712-9FC1-E4001B63D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3B8E719-7A08-4B99-8B6F-9F8134CBB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263-5C84-4D61-B92A-1B5DF36C2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504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C63D40-B90D-44CF-923A-9B16D526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5D1E13-7908-411A-A020-8039AC937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77555C7-719B-49F1-B257-96564D906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E413DD5-9CE0-44F0-91B1-C2D8C06FD6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AF8AFA3-8BB4-46C7-BC6F-059860E0F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6FBBFF2-E078-41B3-922E-C0A0AF7F3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64A-5AE2-4DC2-8A8C-0FC3345C17E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2152E4C-D583-4744-A331-AE6AEEE2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BDA1F61-3437-4A47-B1CC-6C939D985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263-5C84-4D61-B92A-1B5DF36C2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047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A490AB-92E2-4557-B860-7BAF8A275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C3388FC-631B-4105-9268-005C20C3A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64A-5AE2-4DC2-8A8C-0FC3345C17E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7560823-8B11-4F6E-A7A7-FB9ACF5C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CBE0AA1-D90A-463F-9150-318854661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263-5C84-4D61-B92A-1B5DF36C2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438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54DFCC4-29D4-4C9F-B6AA-57662E929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64A-5AE2-4DC2-8A8C-0FC3345C17E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288D72C-BF07-414A-A253-45D704882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76AE292-3607-4387-800A-D9920EF59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263-5C84-4D61-B92A-1B5DF36C2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690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CC5928-3EC6-437E-B4C5-C5DE6D854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A33255-D7BF-4931-9E70-0ACFB58BD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C878B33-3C94-4752-8BB7-1B519F954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C5627BD-D65D-4A35-9811-2EFB89774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64A-5AE2-4DC2-8A8C-0FC3345C17E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DC5902E-C596-4784-BEF2-3C0E167ED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48C9F9C-264D-4F16-A518-C5C54276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263-5C84-4D61-B92A-1B5DF36C2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85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BBD63-33D0-475C-A8F2-2E39AAE5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A26FB11-2F27-40D1-AAE7-7CF426C5A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00F1F5B-248F-44F8-9BB6-B1CBFEBA8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126C9B-4912-41E7-95AA-5B284F02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64A-5AE2-4DC2-8A8C-0FC3345C17E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B6885E4-CA52-497B-8A98-70DF2759D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80D427-588B-4E43-A70C-B48084A8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263-5C84-4D61-B92A-1B5DF36C2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096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282531C-B0E3-4FEC-9863-FBCC29BC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5F8C35E-A22D-40F8-9ADA-4D6FB3AFA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55BBC-C678-4752-980A-0FD3BBED1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6264A-5AE2-4DC2-8A8C-0FC3345C17E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05E0CC-EBBE-4E45-B005-2FEB5BCED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1E0018-FA7F-4F4B-B837-53992DB97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7E263-5C84-4D61-B92A-1B5DF36C2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68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D438CB-8518-4DF9-B3F6-2ACBA40AE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2903" y="949325"/>
            <a:ext cx="8071706" cy="2387600"/>
          </a:xfrm>
        </p:spPr>
        <p:txBody>
          <a:bodyPr>
            <a:normAutofit/>
          </a:bodyPr>
          <a:lstStyle/>
          <a:p>
            <a:pPr algn="l"/>
            <a:r>
              <a:rPr lang="en-GB" sz="6600" dirty="0">
                <a:solidFill>
                  <a:schemeClr val="bg1"/>
                </a:solidFill>
              </a:rPr>
              <a:t>V</a:t>
            </a:r>
            <a:r>
              <a:rPr lang="cs-CZ" sz="6600" dirty="0" err="1">
                <a:solidFill>
                  <a:schemeClr val="bg1"/>
                </a:solidFill>
              </a:rPr>
              <a:t>ývoj</a:t>
            </a:r>
            <a:r>
              <a:rPr lang="en-GB" sz="6600" dirty="0">
                <a:solidFill>
                  <a:schemeClr val="bg1"/>
                </a:solidFill>
              </a:rPr>
              <a:t> </a:t>
            </a:r>
            <a:r>
              <a:rPr lang="en-GB" sz="6600" dirty="0" err="1">
                <a:solidFill>
                  <a:schemeClr val="bg1"/>
                </a:solidFill>
              </a:rPr>
              <a:t>kojence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FBB9995-7325-43FF-90B7-86A10CCC3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2902" y="3429000"/>
            <a:ext cx="8071697" cy="1655762"/>
          </a:xfrm>
        </p:spPr>
        <p:txBody>
          <a:bodyPr>
            <a:normAutofit/>
          </a:bodyPr>
          <a:lstStyle/>
          <a:p>
            <a:pPr algn="l"/>
            <a:r>
              <a:rPr lang="cs-CZ" sz="3000" dirty="0">
                <a:solidFill>
                  <a:schemeClr val="bg1"/>
                </a:solidFill>
              </a:rPr>
              <a:t>Přednáška kurzu Vývojová psychologie</a:t>
            </a:r>
          </a:p>
          <a:p>
            <a:pPr algn="l"/>
            <a:r>
              <a:rPr lang="en-GB" sz="3000" dirty="0">
                <a:solidFill>
                  <a:schemeClr val="bg1"/>
                </a:solidFill>
              </a:rPr>
              <a:t>24.11.2020</a:t>
            </a:r>
          </a:p>
          <a:p>
            <a:pPr algn="l"/>
            <a:r>
              <a:rPr lang="cs-CZ" sz="3000" dirty="0">
                <a:solidFill>
                  <a:schemeClr val="bg1"/>
                </a:solidFill>
              </a:rPr>
              <a:t>Tereza Brumovská, PhD. </a:t>
            </a:r>
            <a:endParaRPr lang="en-GB" sz="3000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4B48AC2-D26F-429E-B7CB-53DC6CD76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8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60"/>
    </mc:Choice>
    <mc:Fallback>
      <p:transition spd="slow" advTm="2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10300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A4ACE8-BD36-428F-BAF4-34373FC9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301723" cy="5811837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</a:rPr>
              <a:t>Dotazy, komentáře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40353AF-2B11-45B5-BA53-BEDACE6E2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01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6295"/>
    </mc:Choice>
    <mc:Fallback>
      <p:transition spd="slow" advTm="56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10300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5840FA-CE31-471D-A3D1-DCAF465F9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6" y="365125"/>
            <a:ext cx="4401423" cy="581183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6 t</a:t>
            </a:r>
            <a:r>
              <a:rPr lang="cs-CZ" dirty="0" err="1">
                <a:solidFill>
                  <a:srgbClr val="FFFFFF"/>
                </a:solidFill>
              </a:rPr>
              <a:t>ýdnů</a:t>
            </a:r>
            <a:r>
              <a:rPr lang="cs-CZ" dirty="0">
                <a:solidFill>
                  <a:srgbClr val="FFFFFF"/>
                </a:solidFill>
              </a:rPr>
              <a:t> – 1 rok: Období nejpřevratnějších a nejrychlejších změn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E468D9-CBB7-4F66-B9C7-EF7B146C9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anchor="ctr">
            <a:norm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Motorika hrubá</a:t>
            </a:r>
          </a:p>
          <a:p>
            <a:r>
              <a:rPr lang="cs-CZ" sz="3200" dirty="0">
                <a:solidFill>
                  <a:srgbClr val="FFFFFF"/>
                </a:solidFill>
              </a:rPr>
              <a:t>Motorika jemná</a:t>
            </a:r>
          </a:p>
          <a:p>
            <a:r>
              <a:rPr lang="cs-CZ" sz="3200" dirty="0">
                <a:solidFill>
                  <a:srgbClr val="FFFFFF"/>
                </a:solidFill>
              </a:rPr>
              <a:t>Vnímání: Zrakové, Sluchové, Chuťové, Tělesné</a:t>
            </a:r>
          </a:p>
          <a:p>
            <a:r>
              <a:rPr lang="cs-CZ" sz="3200" dirty="0">
                <a:solidFill>
                  <a:srgbClr val="FFFFFF"/>
                </a:solidFill>
              </a:rPr>
              <a:t>Kognitivní dovednosti</a:t>
            </a:r>
            <a:endParaRPr lang="en-GB" sz="2000" dirty="0">
              <a:solidFill>
                <a:srgbClr val="FFFFFF"/>
              </a:solidFill>
            </a:endParaRPr>
          </a:p>
          <a:p>
            <a:r>
              <a:rPr lang="cs-CZ" sz="3200" dirty="0">
                <a:solidFill>
                  <a:srgbClr val="FFFFFF"/>
                </a:solidFill>
              </a:rPr>
              <a:t>Jazyk a Komunikace</a:t>
            </a:r>
          </a:p>
          <a:p>
            <a:r>
              <a:rPr lang="cs-CZ" sz="3200" dirty="0">
                <a:solidFill>
                  <a:srgbClr val="FFFFFF"/>
                </a:solidFill>
              </a:rPr>
              <a:t>Sociální vývoj</a:t>
            </a:r>
          </a:p>
          <a:p>
            <a:r>
              <a:rPr lang="cs-CZ" sz="3200" dirty="0">
                <a:solidFill>
                  <a:srgbClr val="FFFFFF"/>
                </a:solidFill>
              </a:rPr>
              <a:t>Emoční vývoj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EF4B1B0-8955-4CA4-B047-1A675FA83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67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70366"/>
    </mc:Choice>
    <mc:Fallback>
      <p:transition spd="slow" advTm="70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D180A0-54D1-4CEE-8348-10FACE5AE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Vývojové oblasti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423B3E-5BA7-4182-A941-26330FEC2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Od ležícího a převážně spícího miminka ke vzpřímenému, chodícímu, zvídavému dítěti (Chůze začíná mezi 9-18 měsícem, nejčastěji během 11-12 měsíce). Revoluce v kognitivním vývoji (Gibson, 1988)</a:t>
            </a:r>
          </a:p>
          <a:p>
            <a:r>
              <a:rPr lang="cs-CZ" sz="2000" dirty="0">
                <a:solidFill>
                  <a:srgbClr val="FFFFFF"/>
                </a:solidFill>
              </a:rPr>
              <a:t>Od reflexů k volní motorice</a:t>
            </a:r>
          </a:p>
          <a:p>
            <a:r>
              <a:rPr lang="cs-CZ" sz="2000" dirty="0">
                <a:solidFill>
                  <a:srgbClr val="FFFFFF"/>
                </a:solidFill>
              </a:rPr>
              <a:t>Od úchopového reflexu k záměrnému </a:t>
            </a:r>
            <a:r>
              <a:rPr lang="cs-CZ" sz="2000" dirty="0" err="1">
                <a:solidFill>
                  <a:srgbClr val="FFFFFF"/>
                </a:solidFill>
              </a:rPr>
              <a:t>pinzetovému</a:t>
            </a:r>
            <a:r>
              <a:rPr lang="cs-CZ" sz="2000" dirty="0">
                <a:solidFill>
                  <a:srgbClr val="FFFFFF"/>
                </a:solidFill>
              </a:rPr>
              <a:t> úchopu</a:t>
            </a:r>
          </a:p>
          <a:p>
            <a:r>
              <a:rPr lang="cs-CZ" sz="2000" dirty="0">
                <a:solidFill>
                  <a:srgbClr val="FFFFFF"/>
                </a:solidFill>
              </a:rPr>
              <a:t>Od nediferencovaného </a:t>
            </a:r>
            <a:r>
              <a:rPr lang="cs-CZ" sz="2000" dirty="0" err="1">
                <a:solidFill>
                  <a:srgbClr val="FFFFFF"/>
                </a:solidFill>
              </a:rPr>
              <a:t>protosociálního</a:t>
            </a:r>
            <a:r>
              <a:rPr lang="cs-CZ" sz="2000" dirty="0">
                <a:solidFill>
                  <a:srgbClr val="FFFFFF"/>
                </a:solidFill>
              </a:rPr>
              <a:t> chování k výlučnému vztahu a fixaci na blízkou osobu</a:t>
            </a:r>
          </a:p>
          <a:p>
            <a:r>
              <a:rPr lang="cs-CZ" sz="2000" dirty="0">
                <a:solidFill>
                  <a:srgbClr val="FFFFFF"/>
                </a:solidFill>
              </a:rPr>
              <a:t>Od jednosměrného kontaktu k reciprocitě a sdílení pozornosti</a:t>
            </a:r>
          </a:p>
          <a:p>
            <a:r>
              <a:rPr lang="cs-CZ" sz="2000" dirty="0">
                <a:solidFill>
                  <a:srgbClr val="FFFFFF"/>
                </a:solidFill>
              </a:rPr>
              <a:t>Od univerzálních počátků jazyka k mateřštině</a:t>
            </a:r>
          </a:p>
          <a:p>
            <a:r>
              <a:rPr lang="cs-CZ" sz="2000" dirty="0">
                <a:solidFill>
                  <a:srgbClr val="FFFFFF"/>
                </a:solidFill>
              </a:rPr>
              <a:t>Od reflexního zrcadlení k záměrné nápodobě.</a:t>
            </a:r>
          </a:p>
          <a:p>
            <a:pPr marL="0" indent="0">
              <a:buNone/>
            </a:pPr>
            <a:endParaRPr lang="cs-CZ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BF64A79-2190-4C7E-A0CD-99FBE5640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04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29477"/>
    </mc:Choice>
    <mc:Fallback>
      <p:transition spd="slow" advTm="329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10300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0BDC599-D71D-4AD9-8C52-C395A6A96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1" y="521419"/>
            <a:ext cx="3332479" cy="581183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Hrubá a jemná motorika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EC5E05-93E1-45E1-9846-64CDCE55E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2" y="1"/>
            <a:ext cx="8524238" cy="6766560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endParaRPr lang="cs-CZ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1. Vývoj hrubé motoriky</a:t>
            </a:r>
          </a:p>
          <a:p>
            <a:r>
              <a:rPr lang="cs-CZ" sz="2200" b="1" dirty="0">
                <a:solidFill>
                  <a:schemeClr val="accent6"/>
                </a:solidFill>
              </a:rPr>
              <a:t>Na zádech: </a:t>
            </a:r>
            <a:r>
              <a:rPr lang="cs-CZ" sz="2200" dirty="0">
                <a:solidFill>
                  <a:schemeClr val="accent1"/>
                </a:solidFill>
              </a:rPr>
              <a:t>1-2 měsíce: </a:t>
            </a:r>
            <a:r>
              <a:rPr lang="cs-CZ" sz="2200" dirty="0">
                <a:solidFill>
                  <a:srgbClr val="FFFFFF"/>
                </a:solidFill>
              </a:rPr>
              <a:t>Ležení asymetrické, </a:t>
            </a:r>
            <a:r>
              <a:rPr lang="cs-CZ" sz="2200" dirty="0">
                <a:solidFill>
                  <a:schemeClr val="accent1"/>
                </a:solidFill>
              </a:rPr>
              <a:t>3-5 měsíců</a:t>
            </a:r>
            <a:r>
              <a:rPr lang="cs-CZ" sz="2200" dirty="0">
                <a:solidFill>
                  <a:srgbClr val="FFFFFF"/>
                </a:solidFill>
              </a:rPr>
              <a:t>: Ležení symetrické, </a:t>
            </a:r>
            <a:r>
              <a:rPr lang="cs-CZ" sz="2200" dirty="0">
                <a:solidFill>
                  <a:schemeClr val="accent1"/>
                </a:solidFill>
              </a:rPr>
              <a:t>6-8 měsíců: </a:t>
            </a:r>
            <a:r>
              <a:rPr lang="cs-CZ" sz="2200" dirty="0">
                <a:solidFill>
                  <a:srgbClr val="FFFFFF"/>
                </a:solidFill>
              </a:rPr>
              <a:t>Převrací se ze zad na břicho, </a:t>
            </a:r>
            <a:r>
              <a:rPr lang="cs-CZ" sz="2200" dirty="0">
                <a:solidFill>
                  <a:schemeClr val="accent1"/>
                </a:solidFill>
              </a:rPr>
              <a:t>9 měsíců: </a:t>
            </a:r>
            <a:r>
              <a:rPr lang="cs-CZ" sz="2200" dirty="0">
                <a:solidFill>
                  <a:srgbClr val="FFFFFF"/>
                </a:solidFill>
              </a:rPr>
              <a:t>Hra s tělem, předměty a tělem, ruce a nohy začínají symetricky kooperovat</a:t>
            </a:r>
          </a:p>
          <a:p>
            <a:r>
              <a:rPr lang="cs-CZ" sz="2200" b="1" dirty="0">
                <a:solidFill>
                  <a:schemeClr val="accent6"/>
                </a:solidFill>
              </a:rPr>
              <a:t>Na břiše: </a:t>
            </a:r>
            <a:r>
              <a:rPr lang="cs-CZ" sz="2200" dirty="0">
                <a:solidFill>
                  <a:schemeClr val="accent1"/>
                </a:solidFill>
              </a:rPr>
              <a:t>1-2 měsíce: </a:t>
            </a:r>
            <a:r>
              <a:rPr lang="cs-CZ" sz="2200" dirty="0">
                <a:solidFill>
                  <a:srgbClr val="FFFFFF"/>
                </a:solidFill>
              </a:rPr>
              <a:t>Asymetricky položená hlavička, pomalu narovnává a zvedá, mizí novorozenecké reflexy  </a:t>
            </a:r>
            <a:r>
              <a:rPr lang="cs-CZ" sz="2200" dirty="0">
                <a:solidFill>
                  <a:schemeClr val="accent1"/>
                </a:solidFill>
              </a:rPr>
              <a:t>3-5 měsíců: </a:t>
            </a:r>
            <a:r>
              <a:rPr lang="cs-CZ" sz="2200" dirty="0">
                <a:solidFill>
                  <a:srgbClr val="FFFFFF"/>
                </a:solidFill>
              </a:rPr>
              <a:t>Hlava zdvižená ve střední linii, ´pase koníky´, zvedá ruce a nohy do výše, dotýká se nohou </a:t>
            </a:r>
            <a:r>
              <a:rPr lang="cs-CZ" sz="2200" dirty="0">
                <a:solidFill>
                  <a:schemeClr val="accent1"/>
                </a:solidFill>
              </a:rPr>
              <a:t>6-7 měsíců: </a:t>
            </a:r>
            <a:r>
              <a:rPr lang="cs-CZ" sz="2200" dirty="0">
                <a:solidFill>
                  <a:srgbClr val="FFFFFF"/>
                </a:solidFill>
              </a:rPr>
              <a:t>Vysoký zdvih s oporou, uvolňuje si ruku k manipulaci s předměty a k lezení. </a:t>
            </a:r>
            <a:r>
              <a:rPr lang="cs-CZ" sz="2200" dirty="0">
                <a:solidFill>
                  <a:schemeClr val="accent1"/>
                </a:solidFill>
              </a:rPr>
              <a:t>8 </a:t>
            </a:r>
            <a:r>
              <a:rPr lang="cs-CZ" sz="2200" dirty="0" err="1">
                <a:solidFill>
                  <a:schemeClr val="accent1"/>
                </a:solidFill>
              </a:rPr>
              <a:t>měsícú</a:t>
            </a:r>
            <a:r>
              <a:rPr lang="cs-CZ" sz="2200" dirty="0">
                <a:solidFill>
                  <a:schemeClr val="accent1"/>
                </a:solidFill>
              </a:rPr>
              <a:t>:</a:t>
            </a:r>
            <a:r>
              <a:rPr lang="cs-CZ" sz="2200" dirty="0">
                <a:solidFill>
                  <a:srgbClr val="FFFFFF"/>
                </a:solidFill>
              </a:rPr>
              <a:t> Vertikalizace – sedí, </a:t>
            </a:r>
            <a:r>
              <a:rPr lang="cs-CZ" sz="2200" dirty="0">
                <a:solidFill>
                  <a:schemeClr val="accent1"/>
                </a:solidFill>
              </a:rPr>
              <a:t>9 a více měsíců: </a:t>
            </a:r>
            <a:r>
              <a:rPr lang="cs-CZ" sz="2200" dirty="0">
                <a:solidFill>
                  <a:srgbClr val="FFFFFF"/>
                </a:solidFill>
              </a:rPr>
              <a:t>Sedí, leze, klečí, snaha o stoj. </a:t>
            </a:r>
          </a:p>
          <a:p>
            <a:r>
              <a:rPr lang="cs-CZ" sz="2200" b="1" dirty="0" err="1">
                <a:solidFill>
                  <a:schemeClr val="accent6"/>
                </a:solidFill>
              </a:rPr>
              <a:t>Vizuomotorická</a:t>
            </a:r>
            <a:r>
              <a:rPr lang="cs-CZ" sz="2200" b="1" dirty="0">
                <a:solidFill>
                  <a:schemeClr val="accent6"/>
                </a:solidFill>
              </a:rPr>
              <a:t> koordinace: </a:t>
            </a:r>
            <a:r>
              <a:rPr lang="cs-CZ" sz="2200" dirty="0">
                <a:solidFill>
                  <a:schemeClr val="accent1"/>
                </a:solidFill>
              </a:rPr>
              <a:t>1-2 měsíce: </a:t>
            </a:r>
            <a:r>
              <a:rPr lang="cs-CZ" sz="2200" dirty="0">
                <a:solidFill>
                  <a:srgbClr val="FFFFFF"/>
                </a:solidFill>
              </a:rPr>
              <a:t>Prohlíží si předměty, natahuje po nich ruce, </a:t>
            </a:r>
            <a:r>
              <a:rPr lang="cs-CZ" sz="2200" dirty="0">
                <a:solidFill>
                  <a:schemeClr val="accent1"/>
                </a:solidFill>
              </a:rPr>
              <a:t>3-5 měsíců: </a:t>
            </a:r>
            <a:r>
              <a:rPr lang="cs-CZ" sz="2200" dirty="0">
                <a:solidFill>
                  <a:srgbClr val="FFFFFF"/>
                </a:solidFill>
              </a:rPr>
              <a:t>Uchopuje, manipuluje a třese s předměty, počátek koordinace ruka-noha-oko </a:t>
            </a:r>
            <a:r>
              <a:rPr lang="cs-CZ" sz="2200" dirty="0">
                <a:solidFill>
                  <a:schemeClr val="accent1"/>
                </a:solidFill>
              </a:rPr>
              <a:t>6-8 měsíců: </a:t>
            </a:r>
            <a:r>
              <a:rPr lang="cs-CZ" sz="2200" dirty="0">
                <a:solidFill>
                  <a:srgbClr val="FFFFFF"/>
                </a:solidFill>
              </a:rPr>
              <a:t>Převaluje a posunuje předměty, </a:t>
            </a:r>
            <a:r>
              <a:rPr lang="cs-CZ" sz="2200" dirty="0">
                <a:solidFill>
                  <a:schemeClr val="accent1"/>
                </a:solidFill>
              </a:rPr>
              <a:t>9-12 měsíců: </a:t>
            </a:r>
            <a:r>
              <a:rPr lang="cs-CZ" sz="2200" dirty="0">
                <a:solidFill>
                  <a:srgbClr val="FFFFFF"/>
                </a:solidFill>
              </a:rPr>
              <a:t>Zdvihá předměty ze země a manipuluje s nimi vůlí. Začíná koordinovat vůli a výslednou manipulaci</a:t>
            </a:r>
          </a:p>
          <a:p>
            <a:pPr marL="0" indent="0">
              <a:buNone/>
            </a:pPr>
            <a:endParaRPr lang="cs-CZ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Jemná motorika</a:t>
            </a:r>
          </a:p>
          <a:p>
            <a:r>
              <a:rPr lang="cs-CZ" sz="2400" b="1" dirty="0">
                <a:solidFill>
                  <a:schemeClr val="accent6"/>
                </a:solidFill>
              </a:rPr>
              <a:t>Jemná motorika: </a:t>
            </a:r>
            <a:r>
              <a:rPr lang="cs-CZ" sz="2400" b="1" dirty="0">
                <a:solidFill>
                  <a:schemeClr val="accent1"/>
                </a:solidFill>
              </a:rPr>
              <a:t>1-3 měsíce:</a:t>
            </a:r>
            <a:r>
              <a:rPr lang="cs-CZ" sz="2400" b="1" dirty="0"/>
              <a:t> Úchopový reflex, </a:t>
            </a:r>
            <a:r>
              <a:rPr lang="cs-CZ" sz="2400" b="1" dirty="0">
                <a:solidFill>
                  <a:srgbClr val="0070C0"/>
                </a:solidFill>
              </a:rPr>
              <a:t>3.5-4 měsíce: </a:t>
            </a:r>
            <a:r>
              <a:rPr lang="cs-CZ" sz="2400" b="1" dirty="0"/>
              <a:t>Uchopí do dlaně celé chrastítko,  </a:t>
            </a:r>
            <a:r>
              <a:rPr lang="cs-CZ" sz="2400" b="1" dirty="0">
                <a:solidFill>
                  <a:srgbClr val="0070C0"/>
                </a:solidFill>
              </a:rPr>
              <a:t>5 měsíců: </a:t>
            </a:r>
            <a:r>
              <a:rPr lang="cs-CZ" sz="2400" b="1" dirty="0"/>
              <a:t>Ulnárně dlaňový úchop – u malíkové hrany. Palec se odděluje od dlaně. </a:t>
            </a:r>
            <a:r>
              <a:rPr lang="cs-CZ" sz="2400" b="1" dirty="0">
                <a:solidFill>
                  <a:srgbClr val="0070C0"/>
                </a:solidFill>
              </a:rPr>
              <a:t>6 měsíců: </a:t>
            </a:r>
            <a:r>
              <a:rPr lang="cs-CZ" sz="2400" b="1" dirty="0"/>
              <a:t>Středový dlaňový úchop, </a:t>
            </a:r>
            <a:r>
              <a:rPr lang="cs-CZ" sz="2400" b="1" dirty="0">
                <a:solidFill>
                  <a:srgbClr val="0070C0"/>
                </a:solidFill>
              </a:rPr>
              <a:t>7 měsíců: </a:t>
            </a:r>
            <a:r>
              <a:rPr lang="cs-CZ" sz="2400" b="1" dirty="0"/>
              <a:t>Radiálně-dlaňový úchop (u palce), </a:t>
            </a:r>
            <a:r>
              <a:rPr lang="cs-CZ" sz="2400" b="1" dirty="0">
                <a:solidFill>
                  <a:srgbClr val="0070C0"/>
                </a:solidFill>
              </a:rPr>
              <a:t>8 měsíců: </a:t>
            </a:r>
            <a:r>
              <a:rPr lang="cs-CZ" sz="2400" b="1" dirty="0"/>
              <a:t>Hrabavý </a:t>
            </a:r>
            <a:r>
              <a:rPr lang="cs-CZ" sz="2400" b="1" dirty="0" err="1"/>
              <a:t>ůchop</a:t>
            </a:r>
            <a:r>
              <a:rPr lang="cs-CZ" sz="2400" b="1" dirty="0"/>
              <a:t>, </a:t>
            </a:r>
            <a:r>
              <a:rPr lang="cs-CZ" sz="2400" b="1" dirty="0">
                <a:solidFill>
                  <a:srgbClr val="0070C0"/>
                </a:solidFill>
              </a:rPr>
              <a:t>8-10 měsíců: </a:t>
            </a:r>
            <a:r>
              <a:rPr lang="cs-CZ" sz="2400" b="1" dirty="0"/>
              <a:t>Radiálně-digitální úchop (Nůžkový úchop), </a:t>
            </a:r>
            <a:r>
              <a:rPr lang="cs-CZ" sz="2400" b="1" dirty="0">
                <a:solidFill>
                  <a:srgbClr val="0070C0"/>
                </a:solidFill>
              </a:rPr>
              <a:t>10 a více měsíců: </a:t>
            </a:r>
            <a:r>
              <a:rPr lang="cs-CZ" sz="2400" b="1" dirty="0" err="1"/>
              <a:t>Pinzetový</a:t>
            </a:r>
            <a:r>
              <a:rPr lang="cs-CZ" sz="2400" b="1" dirty="0"/>
              <a:t> úchop</a:t>
            </a:r>
          </a:p>
          <a:p>
            <a:endParaRPr lang="cs-CZ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CA21B3D-5BE4-4583-9091-6EBE7DAE6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08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036165"/>
    </mc:Choice>
    <mc:Fallback>
      <p:transition spd="slow" advTm="1036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10300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FAF9A5-B1D5-4154-9272-0E62ADF6F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03" y="66675"/>
            <a:ext cx="2853172" cy="664845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Vnímání, kognitivní dovednosti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9921B3-8C0A-4188-9C4C-735CDB747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7551" y="66675"/>
            <a:ext cx="8096248" cy="6791325"/>
          </a:xfrm>
        </p:spPr>
        <p:txBody>
          <a:bodyPr anchor="ctr">
            <a:normAutofit fontScale="85000" lnSpcReduction="20000"/>
          </a:bodyPr>
          <a:lstStyle/>
          <a:p>
            <a:r>
              <a:rPr lang="cs-CZ" sz="2600" b="1" dirty="0">
                <a:solidFill>
                  <a:srgbClr val="FF0000"/>
                </a:solidFill>
              </a:rPr>
              <a:t>Vývoj zraku:</a:t>
            </a:r>
          </a:p>
          <a:p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0–2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měsíce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 –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fixační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 reflex: </a:t>
            </a:r>
            <a:r>
              <a:rPr lang="en-GB" sz="1900" b="1" i="0" dirty="0">
                <a:effectLst/>
                <a:latin typeface="Anivers-Regular"/>
              </a:rPr>
              <a:t>v </a:t>
            </a:r>
            <a:r>
              <a:rPr lang="en-GB" sz="1900" b="1" i="0" dirty="0" err="1">
                <a:effectLst/>
                <a:latin typeface="Anivers-Regular"/>
              </a:rPr>
              <a:t>tomto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období</a:t>
            </a:r>
            <a:r>
              <a:rPr lang="en-GB" sz="1900" b="1" i="0" dirty="0">
                <a:effectLst/>
                <a:latin typeface="Anivers-Regular"/>
              </a:rPr>
              <a:t> se </a:t>
            </a:r>
            <a:r>
              <a:rPr lang="en-GB" sz="1900" b="1" i="0" dirty="0" err="1">
                <a:effectLst/>
                <a:latin typeface="Anivers-Regular"/>
              </a:rPr>
              <a:t>dítě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dívá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pouze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jedním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okem</a:t>
            </a:r>
            <a:r>
              <a:rPr lang="en-GB" sz="1900" b="1" i="0" dirty="0">
                <a:effectLst/>
                <a:latin typeface="Anivers-Regular"/>
              </a:rPr>
              <a:t>, </a:t>
            </a:r>
            <a:r>
              <a:rPr lang="en-GB" sz="1900" b="1" i="0" dirty="0" err="1">
                <a:effectLst/>
                <a:latin typeface="Anivers-Regular"/>
              </a:rPr>
              <a:t>druhé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může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fyziologicky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zašilhat</a:t>
            </a:r>
            <a:r>
              <a:rPr lang="en-GB" sz="1900" b="1" i="0" dirty="0">
                <a:effectLst/>
                <a:latin typeface="Anivers-Regular"/>
              </a:rPr>
              <a:t>.</a:t>
            </a:r>
            <a:r>
              <a:rPr lang="cs-CZ" sz="1900" b="1" dirty="0"/>
              <a:t> Vnímá kontrasty, schopné zafixovat předměty a jejich části</a:t>
            </a:r>
            <a:r>
              <a:rPr lang="cs-CZ" sz="1900" b="1" dirty="0">
                <a:solidFill>
                  <a:schemeClr val="accent1"/>
                </a:solidFill>
              </a:rPr>
              <a:t>. </a:t>
            </a:r>
            <a:endParaRPr lang="en-GB" sz="1900" b="1" i="0" dirty="0">
              <a:effectLst/>
              <a:latin typeface="Anivers-Regular"/>
            </a:endParaRPr>
          </a:p>
          <a:p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2.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měsíc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 –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binokulární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fixační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 reflex: </a:t>
            </a:r>
            <a:r>
              <a:rPr lang="en-GB" sz="1900" b="1" i="0" dirty="0" err="1">
                <a:effectLst/>
                <a:latin typeface="Anivers-Regular"/>
              </a:rPr>
              <a:t>dítě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začíná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používat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obě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oči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současně</a:t>
            </a:r>
            <a:r>
              <a:rPr lang="en-GB" sz="1900" b="1" i="0" dirty="0">
                <a:effectLst/>
                <a:latin typeface="Anivers-Regular"/>
              </a:rPr>
              <a:t> (</a:t>
            </a:r>
            <a:r>
              <a:rPr lang="en-GB" sz="1900" b="1" i="0" dirty="0" err="1">
                <a:effectLst/>
                <a:latin typeface="Anivers-Regular"/>
              </a:rPr>
              <a:t>společně</a:t>
            </a:r>
            <a:r>
              <a:rPr lang="en-GB" sz="1900" b="1" i="0" dirty="0">
                <a:effectLst/>
                <a:latin typeface="Anivers-Regular"/>
              </a:rPr>
              <a:t>).</a:t>
            </a:r>
            <a:r>
              <a:rPr lang="cs-CZ" sz="1900" b="1" dirty="0"/>
              <a:t> Schopné vnímat krátce oběma očima</a:t>
            </a:r>
            <a:endParaRPr lang="en-GB" sz="1900" b="1" i="0" dirty="0">
              <a:effectLst/>
              <a:latin typeface="Anivers-Regular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3.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měsíc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 – reflex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konvergence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 a divergence: </a:t>
            </a:r>
            <a:r>
              <a:rPr lang="en-GB" sz="1900" b="1" i="0" dirty="0">
                <a:effectLst/>
                <a:latin typeface="Anivers-Regular"/>
              </a:rPr>
              <a:t>v </a:t>
            </a:r>
            <a:r>
              <a:rPr lang="en-GB" sz="1900" b="1" i="0" dirty="0" err="1">
                <a:effectLst/>
                <a:latin typeface="Anivers-Regular"/>
              </a:rPr>
              <a:t>tomto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období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dítě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sleduje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bližší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i</a:t>
            </a:r>
            <a:r>
              <a:rPr lang="en-GB" sz="1900" b="1" i="0" dirty="0">
                <a:effectLst/>
                <a:latin typeface="Anivers-Regular"/>
              </a:rPr>
              <a:t> </a:t>
            </a:r>
            <a:r>
              <a:rPr lang="en-GB" sz="1900" b="1" i="0" dirty="0" err="1">
                <a:effectLst/>
                <a:latin typeface="Anivers-Regular"/>
              </a:rPr>
              <a:t>vzdálenější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předměty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oběma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očima</a:t>
            </a:r>
            <a:r>
              <a:rPr lang="en-GB" sz="1900" b="1" i="0" dirty="0">
                <a:effectLst/>
                <a:latin typeface="Anivers-Regular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4.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měsíc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 – reflex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akomodace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: </a:t>
            </a:r>
            <a:r>
              <a:rPr lang="en-GB" sz="1900" b="1" i="0" dirty="0" err="1">
                <a:effectLst/>
                <a:latin typeface="Anivers-Regular"/>
              </a:rPr>
              <a:t>dítě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dokáže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zaostřit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na</a:t>
            </a:r>
            <a:r>
              <a:rPr lang="en-GB" sz="1900" b="1" i="0" dirty="0">
                <a:effectLst/>
                <a:latin typeface="Anivers-Regular"/>
              </a:rPr>
              <a:t> </a:t>
            </a:r>
            <a:r>
              <a:rPr lang="en-GB" sz="1900" b="1" i="0" dirty="0" err="1">
                <a:effectLst/>
                <a:latin typeface="Anivers-Regular"/>
              </a:rPr>
              <a:t>bližší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i</a:t>
            </a:r>
            <a:r>
              <a:rPr lang="en-GB" sz="1900" b="1" i="0" dirty="0">
                <a:effectLst/>
                <a:latin typeface="Anivers-Regular"/>
              </a:rPr>
              <a:t> </a:t>
            </a:r>
            <a:r>
              <a:rPr lang="en-GB" sz="1900" b="1" i="0" dirty="0" err="1">
                <a:effectLst/>
                <a:latin typeface="Anivers-Regular"/>
              </a:rPr>
              <a:t>vzdálenější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předměty</a:t>
            </a:r>
            <a:r>
              <a:rPr lang="en-GB" sz="1900" b="1" i="0" dirty="0">
                <a:effectLst/>
                <a:latin typeface="Anivers-Regular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6.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měsíc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 – reflex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fúze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: </a:t>
            </a:r>
            <a:r>
              <a:rPr lang="en-GB" sz="1900" b="1" i="0" dirty="0" err="1">
                <a:effectLst/>
                <a:latin typeface="Anivers-Regular"/>
              </a:rPr>
              <a:t>fúze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znamená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spojení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obrazů</a:t>
            </a:r>
            <a:r>
              <a:rPr lang="en-GB" sz="1900" b="1" i="0" dirty="0">
                <a:effectLst/>
                <a:latin typeface="Anivers-Regular"/>
              </a:rPr>
              <a:t> z </a:t>
            </a:r>
            <a:r>
              <a:rPr lang="en-GB" sz="1900" b="1" i="0" dirty="0" err="1">
                <a:effectLst/>
                <a:latin typeface="Anivers-Regular"/>
              </a:rPr>
              <a:t>pravého</a:t>
            </a:r>
            <a:r>
              <a:rPr lang="en-GB" sz="1900" b="1" i="0" dirty="0">
                <a:effectLst/>
                <a:latin typeface="Anivers-Regular"/>
              </a:rPr>
              <a:t> a </a:t>
            </a:r>
            <a:r>
              <a:rPr lang="en-GB" sz="1900" b="1" i="0" dirty="0" err="1">
                <a:effectLst/>
                <a:latin typeface="Anivers-Regular"/>
              </a:rPr>
              <a:t>levého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oka</a:t>
            </a:r>
            <a:r>
              <a:rPr lang="en-GB" sz="1900" b="1" i="0" dirty="0">
                <a:effectLst/>
                <a:latin typeface="Anivers-Regular"/>
              </a:rPr>
              <a:t> v </a:t>
            </a:r>
            <a:r>
              <a:rPr lang="en-GB" sz="1900" b="1" i="0" dirty="0" err="1">
                <a:effectLst/>
                <a:latin typeface="Anivers-Regular"/>
              </a:rPr>
              <a:t>jeden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smys­lový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vjem</a:t>
            </a:r>
            <a:r>
              <a:rPr lang="en-GB" sz="1900" b="1" i="0" dirty="0">
                <a:effectLst/>
                <a:latin typeface="Anivers-Regular"/>
              </a:rPr>
              <a:t> v </a:t>
            </a:r>
            <a:r>
              <a:rPr lang="en-GB" sz="1900" b="1" i="0" dirty="0" err="1">
                <a:effectLst/>
                <a:latin typeface="Anivers-Regular"/>
              </a:rPr>
              <a:t>centrálním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nervovém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systém</a:t>
            </a:r>
            <a:r>
              <a:rPr lang="cs-CZ" sz="1900" b="1" i="0" dirty="0">
                <a:effectLst/>
                <a:latin typeface="Anivers-Regular"/>
              </a:rPr>
              <a:t>u</a:t>
            </a:r>
            <a:r>
              <a:rPr lang="en-GB" sz="1900" b="1" i="0" dirty="0">
                <a:effectLst/>
                <a:latin typeface="Anivers-Regular"/>
              </a:rPr>
              <a:t>. </a:t>
            </a:r>
            <a:r>
              <a:rPr lang="en-GB" sz="1900" b="1" i="0" dirty="0" err="1">
                <a:effectLst/>
                <a:latin typeface="Anivers-Regular"/>
              </a:rPr>
              <a:t>zdokonalení</a:t>
            </a:r>
            <a:r>
              <a:rPr lang="en-GB" sz="1900" b="1" i="0" dirty="0">
                <a:effectLst/>
                <a:latin typeface="Anivers-Regular"/>
              </a:rPr>
              <a:t> a </a:t>
            </a:r>
            <a:r>
              <a:rPr lang="en-GB" sz="1900" b="1" i="0" dirty="0" err="1">
                <a:effectLst/>
                <a:latin typeface="Anivers-Regular"/>
              </a:rPr>
              <a:t>upevnění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konvergence</a:t>
            </a:r>
            <a:r>
              <a:rPr lang="en-GB" sz="1900" b="1" i="0" dirty="0">
                <a:effectLst/>
                <a:latin typeface="Anivers-Regular"/>
              </a:rPr>
              <a:t> a </a:t>
            </a:r>
            <a:r>
              <a:rPr lang="en-GB" sz="1900" b="1" i="0" dirty="0" err="1">
                <a:effectLst/>
                <a:latin typeface="Anivers-Regular"/>
              </a:rPr>
              <a:t>akomodace</a:t>
            </a:r>
            <a:r>
              <a:rPr lang="en-GB" sz="1900" b="1" i="0" dirty="0">
                <a:effectLst/>
                <a:latin typeface="Anivers-Regular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9.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měsíc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 –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upevnění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binokulárních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reflexů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, </a:t>
            </a:r>
            <a:r>
              <a:rPr lang="en-GB" sz="1900" b="1" i="0" dirty="0" err="1">
                <a:effectLst/>
                <a:latin typeface="Anivers-Regular"/>
              </a:rPr>
              <a:t>začíná</a:t>
            </a:r>
            <a:r>
              <a:rPr lang="en-GB" sz="1900" b="1" i="0" dirty="0">
                <a:effectLst/>
                <a:latin typeface="Anivers-Regular"/>
              </a:rPr>
              <a:t> se </a:t>
            </a:r>
            <a:r>
              <a:rPr lang="en-GB" sz="1900" b="1" i="0" dirty="0" err="1">
                <a:effectLst/>
                <a:latin typeface="Anivers-Regular"/>
              </a:rPr>
              <a:t>vyvíjet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hloubkové</a:t>
            </a:r>
            <a:r>
              <a:rPr lang="en-GB" sz="1900" b="1" i="0" dirty="0">
                <a:effectLst/>
                <a:latin typeface="Anivers-Regular"/>
              </a:rPr>
              <a:t> a </a:t>
            </a:r>
            <a:r>
              <a:rPr lang="en-GB" sz="1900" b="1" i="0" dirty="0" err="1">
                <a:effectLst/>
                <a:latin typeface="Anivers-Regular"/>
              </a:rPr>
              <a:t>prostorové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vidění</a:t>
            </a:r>
            <a:r>
              <a:rPr lang="en-GB" sz="1900" b="1" i="0" dirty="0">
                <a:effectLst/>
                <a:latin typeface="Anivers-Regular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do 1.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roku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 –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rozvoj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prostorového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 </a:t>
            </a:r>
            <a:r>
              <a:rPr lang="en-GB" sz="1900" b="1" i="0" dirty="0" err="1">
                <a:solidFill>
                  <a:schemeClr val="accent1"/>
                </a:solidFill>
                <a:effectLst/>
                <a:latin typeface="Anivers-Regular"/>
              </a:rPr>
              <a:t>vidění</a:t>
            </a:r>
            <a:r>
              <a:rPr lang="en-GB" sz="1900" b="1" i="0" dirty="0">
                <a:solidFill>
                  <a:schemeClr val="accent1"/>
                </a:solidFill>
                <a:effectLst/>
                <a:latin typeface="Anivers-Regular"/>
              </a:rPr>
              <a:t> </a:t>
            </a:r>
            <a:r>
              <a:rPr lang="en-GB" sz="1900" b="1" i="0" dirty="0">
                <a:effectLst/>
                <a:latin typeface="Anivers-Regular"/>
              </a:rPr>
              <a:t>(</a:t>
            </a:r>
            <a:r>
              <a:rPr lang="en-GB" sz="1900" b="1" i="0" dirty="0" err="1">
                <a:effectLst/>
                <a:latin typeface="Anivers-Regular"/>
              </a:rPr>
              <a:t>stereopse</a:t>
            </a:r>
            <a:r>
              <a:rPr lang="en-GB" sz="1900" b="1" i="0" dirty="0">
                <a:effectLst/>
                <a:latin typeface="Anivers-Regular"/>
              </a:rPr>
              <a:t>) = </a:t>
            </a:r>
            <a:r>
              <a:rPr lang="en-GB" sz="1900" b="1" i="0" dirty="0" err="1">
                <a:effectLst/>
                <a:latin typeface="Anivers-Regular"/>
              </a:rPr>
              <a:t>zdokonalení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vztahu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mezi</a:t>
            </a:r>
            <a:r>
              <a:rPr lang="en-GB" sz="1900" b="1" i="0" dirty="0">
                <a:effectLst/>
                <a:latin typeface="Anivers-Regular"/>
              </a:rPr>
              <a:t> </a:t>
            </a:r>
            <a:r>
              <a:rPr lang="en-GB" sz="1900" b="1" i="0" dirty="0" err="1">
                <a:effectLst/>
                <a:latin typeface="Anivers-Regular"/>
              </a:rPr>
              <a:t>konvergencí</a:t>
            </a:r>
            <a:r>
              <a:rPr lang="en-GB" sz="1900" b="1" i="0" dirty="0">
                <a:effectLst/>
                <a:latin typeface="Anivers-Regular"/>
              </a:rPr>
              <a:t> a </a:t>
            </a:r>
            <a:r>
              <a:rPr lang="en-GB" sz="1900" b="1" i="0" dirty="0" err="1">
                <a:effectLst/>
                <a:latin typeface="Anivers-Regular"/>
              </a:rPr>
              <a:t>akomodací</a:t>
            </a:r>
            <a:r>
              <a:rPr lang="en-GB" sz="1900" b="1" i="0" dirty="0">
                <a:effectLst/>
                <a:latin typeface="Anivers-Regular"/>
              </a:rPr>
              <a:t>.</a:t>
            </a:r>
          </a:p>
          <a:p>
            <a:endParaRPr lang="cs-CZ" sz="2000" b="1" dirty="0">
              <a:solidFill>
                <a:schemeClr val="accent1"/>
              </a:solidFill>
            </a:endParaRPr>
          </a:p>
          <a:p>
            <a:r>
              <a:rPr lang="cs-CZ" sz="2200" b="1" dirty="0">
                <a:solidFill>
                  <a:srgbClr val="FF0000"/>
                </a:solidFill>
              </a:rPr>
              <a:t>Vývoj sluchu: </a:t>
            </a:r>
          </a:p>
          <a:p>
            <a:r>
              <a:rPr lang="cs-CZ" sz="2200" b="1" dirty="0">
                <a:solidFill>
                  <a:schemeClr val="accent1"/>
                </a:solidFill>
              </a:rPr>
              <a:t>3-4 měsíce: </a:t>
            </a:r>
            <a:r>
              <a:rPr lang="cs-CZ" sz="2200" b="1" dirty="0"/>
              <a:t>Preference lidského hlasu. Méně zřetelná volní reaktivita na zvukové podněty. </a:t>
            </a:r>
            <a:r>
              <a:rPr lang="cs-CZ" sz="2200" b="1" dirty="0">
                <a:solidFill>
                  <a:schemeClr val="accent1"/>
                </a:solidFill>
              </a:rPr>
              <a:t>6 měsíců</a:t>
            </a:r>
            <a:r>
              <a:rPr lang="cs-CZ" sz="2200" b="1" dirty="0"/>
              <a:t>: Rozpoznává melodii. </a:t>
            </a:r>
            <a:r>
              <a:rPr lang="cs-CZ" sz="2200" b="1" dirty="0">
                <a:solidFill>
                  <a:schemeClr val="accent1"/>
                </a:solidFill>
              </a:rPr>
              <a:t>7-9 měsíců: </a:t>
            </a:r>
            <a:r>
              <a:rPr lang="cs-CZ" sz="2200" b="1" dirty="0"/>
              <a:t>Spolu s rozvojem motoriky schopné otočit se za zdrojem zvuku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Vývoj chuti: </a:t>
            </a:r>
            <a:r>
              <a:rPr lang="cs-CZ" sz="2200" b="1" dirty="0"/>
              <a:t>Skrze chuť mateřského mléka. Ve </a:t>
            </a:r>
            <a:r>
              <a:rPr lang="cs-CZ" sz="2200" b="1" dirty="0">
                <a:solidFill>
                  <a:schemeClr val="accent1"/>
                </a:solidFill>
              </a:rPr>
              <a:t>4 měsících </a:t>
            </a:r>
            <a:r>
              <a:rPr lang="cs-CZ" sz="2200" b="1" dirty="0"/>
              <a:t>získává slanou chuť – poslední rozpoznanou. 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Tělesné vnímání: </a:t>
            </a:r>
            <a:r>
              <a:rPr lang="cs-CZ" sz="2200" b="1" dirty="0"/>
              <a:t>Zkoumání prostoru kolem </a:t>
            </a:r>
            <a:r>
              <a:rPr lang="cs-CZ" sz="2200" b="1" dirty="0" err="1"/>
              <a:t>všemy</a:t>
            </a:r>
            <a:r>
              <a:rPr lang="cs-CZ" sz="2200" b="1" dirty="0"/>
              <a:t> smysly. Hmatem od 6 měsíců a ústy (mezi 4-18 měsíci)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Kognitivní rozvoj: </a:t>
            </a:r>
            <a:r>
              <a:rPr lang="cs-CZ" sz="2200" b="1" dirty="0"/>
              <a:t>Probíhá skrze smyslové vnímání a poznávání smysly. Chápe základní vlastnosti a permanenci objektů (od 8 měsíců x od 3,5 měsíců)</a:t>
            </a:r>
            <a:endParaRPr lang="en-GB" sz="2000" b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055BB69-2268-43CE-95A9-717BE25D2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57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804557"/>
    </mc:Choice>
    <mc:Fallback>
      <p:transition spd="slow" advTm="804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10300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D4831C-F9D9-4423-8C6B-85B0600C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Vývoj jazyka: Vokalizace a řeč, komunikace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6F418D-33C6-49A1-8EFD-38BB96563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anchor="ctr">
            <a:norm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Vokalizace a řeč: </a:t>
            </a:r>
            <a:r>
              <a:rPr lang="cs-CZ" sz="2000" dirty="0">
                <a:solidFill>
                  <a:schemeClr val="accent1"/>
                </a:solidFill>
              </a:rPr>
              <a:t>0-2 měsíce: </a:t>
            </a:r>
            <a:r>
              <a:rPr lang="cs-CZ" sz="2000" dirty="0">
                <a:solidFill>
                  <a:srgbClr val="FFFFFF"/>
                </a:solidFill>
              </a:rPr>
              <a:t>Hrdelní zvuky a křik</a:t>
            </a:r>
            <a:r>
              <a:rPr lang="cs-CZ" sz="2000" dirty="0">
                <a:solidFill>
                  <a:schemeClr val="accent1"/>
                </a:solidFill>
              </a:rPr>
              <a:t>, 3-5 měsíců: </a:t>
            </a:r>
            <a:r>
              <a:rPr lang="cs-CZ" sz="2000" dirty="0">
                <a:solidFill>
                  <a:srgbClr val="FFFFFF"/>
                </a:solidFill>
              </a:rPr>
              <a:t>Univerzální vokalizace a zvuky, broukání </a:t>
            </a:r>
            <a:r>
              <a:rPr lang="cs-CZ" sz="2000" dirty="0">
                <a:solidFill>
                  <a:schemeClr val="accent1"/>
                </a:solidFill>
              </a:rPr>
              <a:t>6-8 měsíců:</a:t>
            </a:r>
            <a:r>
              <a:rPr lang="cs-CZ" sz="2000" dirty="0">
                <a:solidFill>
                  <a:srgbClr val="FFFFFF"/>
                </a:solidFill>
              </a:rPr>
              <a:t> Žvatlání, zvuky mateřštiny, </a:t>
            </a:r>
            <a:r>
              <a:rPr lang="cs-CZ" sz="2000" dirty="0">
                <a:solidFill>
                  <a:schemeClr val="accent1"/>
                </a:solidFill>
              </a:rPr>
              <a:t>9 měsíců a více: </a:t>
            </a:r>
            <a:r>
              <a:rPr lang="cs-CZ" sz="2000" dirty="0">
                <a:solidFill>
                  <a:srgbClr val="FFFFFF"/>
                </a:solidFill>
              </a:rPr>
              <a:t>První slůvka, duplikace slabik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Komunikace: </a:t>
            </a:r>
            <a:r>
              <a:rPr lang="cs-CZ" sz="2000" dirty="0">
                <a:solidFill>
                  <a:schemeClr val="accent1"/>
                </a:solidFill>
              </a:rPr>
              <a:t>6-12 měsíců: </a:t>
            </a:r>
            <a:r>
              <a:rPr lang="cs-CZ" sz="2000" dirty="0">
                <a:solidFill>
                  <a:srgbClr val="FFFFFF"/>
                </a:solidFill>
              </a:rPr>
              <a:t>Snížení citlivosti na universální zvuky, vytříbení sluchu na zvuky mateřského jazyka. </a:t>
            </a:r>
            <a:r>
              <a:rPr lang="cs-CZ" sz="2000" dirty="0">
                <a:solidFill>
                  <a:schemeClr val="accent1"/>
                </a:solidFill>
              </a:rPr>
              <a:t>6-8 měsíců: </a:t>
            </a:r>
            <a:r>
              <a:rPr lang="cs-CZ" sz="2000" dirty="0">
                <a:solidFill>
                  <a:srgbClr val="FFFFFF"/>
                </a:solidFill>
              </a:rPr>
              <a:t>Dítě se začíná zapojovat do interaktivní vokalizace s druhým. Tónem vyjadřuje pocity, potřeby, emoční stavy. </a:t>
            </a:r>
            <a:r>
              <a:rPr lang="cs-CZ" sz="2000" dirty="0">
                <a:solidFill>
                  <a:schemeClr val="accent1"/>
                </a:solidFill>
              </a:rPr>
              <a:t>9-10 měsíců: </a:t>
            </a:r>
            <a:r>
              <a:rPr lang="cs-CZ" sz="2000" dirty="0">
                <a:solidFill>
                  <a:srgbClr val="FFFFFF"/>
                </a:solidFill>
              </a:rPr>
              <a:t>Rozumí prvním slovům. Po zácviku je schopné reagovat na pokyn blízké osoby. </a:t>
            </a:r>
            <a:r>
              <a:rPr lang="cs-CZ" sz="2000" dirty="0">
                <a:solidFill>
                  <a:schemeClr val="accent1"/>
                </a:solidFill>
              </a:rPr>
              <a:t>8-15 měsíců: </a:t>
            </a:r>
            <a:r>
              <a:rPr lang="cs-CZ" sz="2000" dirty="0">
                <a:solidFill>
                  <a:srgbClr val="FFFFFF"/>
                </a:solidFill>
              </a:rPr>
              <a:t>Začíná používat první slova.</a:t>
            </a:r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AC0689E-0407-4974-AAFD-B87C98DC1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72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61451"/>
    </mc:Choice>
    <mc:Fallback>
      <p:transition spd="slow" advTm="361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10300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FCA567-CC3C-4452-A023-1E854F38A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Sociální a emoční vývoj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FCA1D0-F13E-425B-8E14-B0143B0C9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anchor="ctr">
            <a:normAutofit lnSpcReduction="10000"/>
          </a:bodyPr>
          <a:lstStyle/>
          <a:p>
            <a:r>
              <a:rPr lang="cs-CZ" sz="2000" dirty="0">
                <a:solidFill>
                  <a:srgbClr val="FF0000"/>
                </a:solidFill>
              </a:rPr>
              <a:t>SOCIÁLNÍ VÝVOJ</a:t>
            </a:r>
          </a:p>
          <a:p>
            <a:r>
              <a:rPr lang="cs-CZ" sz="2000" dirty="0" err="1">
                <a:solidFill>
                  <a:srgbClr val="FFFFFF"/>
                </a:solidFill>
              </a:rPr>
              <a:t>Protosociální</a:t>
            </a:r>
            <a:r>
              <a:rPr lang="cs-CZ" sz="2000" dirty="0">
                <a:solidFill>
                  <a:srgbClr val="FFFFFF"/>
                </a:solidFill>
              </a:rPr>
              <a:t> chování: 0-2 měsíce: Náznak úsměvu.</a:t>
            </a:r>
          </a:p>
          <a:p>
            <a:r>
              <a:rPr lang="cs-CZ" sz="2000" dirty="0">
                <a:solidFill>
                  <a:srgbClr val="FFFFFF"/>
                </a:solidFill>
              </a:rPr>
              <a:t>3-5 měsíců: Reciproční sociální úsměv, sleduje se zaujetím obličej druhé osoby,  Vokalizace jako odpověď na řeč.</a:t>
            </a:r>
          </a:p>
          <a:p>
            <a:r>
              <a:rPr lang="cs-CZ" sz="2000" dirty="0">
                <a:solidFill>
                  <a:srgbClr val="FFFFFF"/>
                </a:solidFill>
              </a:rPr>
              <a:t>6-8 měsíců: Reciproční kontakt.</a:t>
            </a:r>
          </a:p>
          <a:p>
            <a:r>
              <a:rPr lang="cs-CZ" sz="2000" dirty="0">
                <a:solidFill>
                  <a:srgbClr val="FFFFFF"/>
                </a:solidFill>
              </a:rPr>
              <a:t>Schopnost předstírat:6-11 měsíců</a:t>
            </a:r>
          </a:p>
          <a:p>
            <a:r>
              <a:rPr lang="cs-CZ" sz="2000" dirty="0">
                <a:solidFill>
                  <a:srgbClr val="FFFFFF"/>
                </a:solidFill>
              </a:rPr>
              <a:t>Schopnost sdílené pozornosti: 9 měsíců</a:t>
            </a:r>
          </a:p>
          <a:p>
            <a:r>
              <a:rPr lang="cs-CZ" sz="2000" dirty="0">
                <a:solidFill>
                  <a:srgbClr val="FFFFFF"/>
                </a:solidFill>
              </a:rPr>
              <a:t>Emulace – Schopnost za druhého dokončit jeho cíl: 9-12 měsíců</a:t>
            </a:r>
          </a:p>
          <a:p>
            <a:r>
              <a:rPr lang="cs-CZ" sz="2000" dirty="0">
                <a:solidFill>
                  <a:srgbClr val="FF0000"/>
                </a:solidFill>
              </a:rPr>
              <a:t>EMOČNÍ VÝVOJ</a:t>
            </a:r>
          </a:p>
          <a:p>
            <a:r>
              <a:rPr lang="cs-CZ" sz="2000" dirty="0"/>
              <a:t>Strach z cizích lidí (7-9 měsíců)</a:t>
            </a:r>
          </a:p>
          <a:p>
            <a:r>
              <a:rPr lang="cs-CZ" sz="2000" dirty="0"/>
              <a:t>Strach z výšek (6-8 měsíců)</a:t>
            </a:r>
          </a:p>
          <a:p>
            <a:r>
              <a:rPr lang="cs-CZ" sz="2000" dirty="0"/>
              <a:t>Separační úzkost (od 8 měsíců)</a:t>
            </a:r>
          </a:p>
          <a:p>
            <a:r>
              <a:rPr lang="cs-CZ" sz="2000" dirty="0" err="1"/>
              <a:t>Erikson</a:t>
            </a:r>
            <a:r>
              <a:rPr lang="cs-CZ" sz="2000" dirty="0"/>
              <a:t> a psychoanalýza: Orální období. Důvěra proti nedůvěře</a:t>
            </a:r>
            <a:endParaRPr lang="en-GB" sz="20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DAA551BB-AA30-4CA7-AFDC-A74E43E0561B}"/>
                  </a:ext>
                </a:extLst>
              </p14:cNvPr>
              <p14:cNvContentPartPr/>
              <p14:nvPr/>
            </p14:nvContentPartPr>
            <p14:xfrm>
              <a:off x="6639120" y="5798880"/>
              <a:ext cx="360" cy="360"/>
            </p14:xfrm>
          </p:contentPart>
        </mc:Choice>
        <mc:Fallback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DAA551BB-AA30-4CA7-AFDC-A74E43E056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23280" y="5735520"/>
                <a:ext cx="3168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00CC426-EEBF-48AD-B88C-5632E6C36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33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32407"/>
    </mc:Choice>
    <mc:Fallback>
      <p:transition spd="slow" advTm="432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B57425-CB6E-4580-BA49-DF973F876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GB" sz="4600"/>
              <a:t>Erikson: Z</a:t>
            </a:r>
            <a:r>
              <a:rPr lang="cs-CZ" sz="4600"/>
              <a:t>ákladní důvěra proti základní nedůvěře</a:t>
            </a:r>
            <a:endParaRPr lang="en-GB" sz="4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2C529-F73D-4844-BC59-836A87031E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19" r="3058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31DACC-7758-4107-9BC9-998075BCA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0" y="2655918"/>
            <a:ext cx="7417043" cy="4135581"/>
          </a:xfrm>
        </p:spPr>
        <p:txBody>
          <a:bodyPr>
            <a:normAutofit fontScale="77500" lnSpcReduction="20000"/>
          </a:bodyPr>
          <a:lstStyle/>
          <a:p>
            <a:r>
              <a:rPr lang="cs-CZ" sz="2300" dirty="0"/>
              <a:t>Prvním projevem důvěry dítěte: Jak snadno se krmí, jak dobře spí a jak snadno se vyprazdňuje.</a:t>
            </a:r>
          </a:p>
          <a:p>
            <a:r>
              <a:rPr lang="cs-CZ" sz="2300" dirty="0"/>
              <a:t>Zkušenost vzájemné regulace v symbióze s matkou: Matka pomáhá dítěti regulovat nezralý nervový systém, emoce a popudy.</a:t>
            </a:r>
          </a:p>
          <a:p>
            <a:r>
              <a:rPr lang="cs-CZ" sz="2300" dirty="0"/>
              <a:t>Dítě poznáváním smyslů dorůstá do pocitu vnitřní intimity a zážitku vnitřního blaha</a:t>
            </a:r>
          </a:p>
          <a:p>
            <a:r>
              <a:rPr lang="cs-CZ" sz="2300" dirty="0"/>
              <a:t>Projev důvěry: Nechat matku zmizet bez nadměrného pocitu úzkosti – matka integrovaná jako vnitřní jistota i vnější předvídatelnost</a:t>
            </a:r>
          </a:p>
          <a:p>
            <a:r>
              <a:rPr lang="cs-CZ" sz="2300" dirty="0"/>
              <a:t>Proces diferenciace v raném stadiu mezi vnitřním a vnějším světem:</a:t>
            </a:r>
          </a:p>
          <a:p>
            <a:pPr marL="0" indent="0">
              <a:buNone/>
            </a:pPr>
            <a:r>
              <a:rPr lang="cs-CZ" sz="2300" dirty="0"/>
              <a:t>Introjekce a projekce</a:t>
            </a:r>
          </a:p>
          <a:p>
            <a:r>
              <a:rPr lang="cs-CZ" sz="2300" dirty="0"/>
              <a:t> Důvěra: Citlivá péče matky o potřeby dítěte spojená s pevným pocitem osobní integrity a sounáležitosti s vnější společností a kulturou.</a:t>
            </a:r>
          </a:p>
          <a:p>
            <a:r>
              <a:rPr lang="cs-CZ" sz="2300" dirty="0"/>
              <a:t>Nedůvěra: Stesk po ztraceném ráji. Míra diferenciace indiferentní nezralé osobnosti dítěte s oporou matky a její péče, stability a integrace, její zralosti.</a:t>
            </a:r>
          </a:p>
          <a:p>
            <a:endParaRPr lang="cs-CZ" sz="1000" dirty="0"/>
          </a:p>
          <a:p>
            <a:endParaRPr lang="cs-CZ" sz="1000" dirty="0"/>
          </a:p>
          <a:p>
            <a:endParaRPr lang="en-GB" sz="10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0A41535-AAFD-4867-B443-E0FF686EB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44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854"/>
    </mc:Choice>
    <mc:Fallback>
      <p:transition spd="slow" advTm="563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10300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24EB6F-BF6B-4361-8EBC-0CA5EB3D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Důležitost primární pečující osoby v prvním roce života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CA895B-8DE1-461B-AC63-443C2FE52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Pomáhá, doplňuje, uklidňuje, reguluje, učí, dává podněty, poskytuje zpětnou vazbu, péči, naplňuje potřeby. </a:t>
            </a: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B30988F-965A-4CA1-86F3-38AD323F4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52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1541"/>
    </mc:Choice>
    <mc:Fallback>
      <p:transition spd="slow" advTm="51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1044</Words>
  <Application>Microsoft Office PowerPoint</Application>
  <PresentationFormat>Širokoúhlá obrazovka</PresentationFormat>
  <Paragraphs>73</Paragraphs>
  <Slides>10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Anivers-Regular</vt:lpstr>
      <vt:lpstr>Arial</vt:lpstr>
      <vt:lpstr>Calibri</vt:lpstr>
      <vt:lpstr>Calibri Light</vt:lpstr>
      <vt:lpstr>Motiv Office</vt:lpstr>
      <vt:lpstr>Vývoj kojence</vt:lpstr>
      <vt:lpstr>6 týdnů – 1 rok: Období nejpřevratnějších a nejrychlejších změn</vt:lpstr>
      <vt:lpstr>Vývojové oblasti</vt:lpstr>
      <vt:lpstr>Hrubá a jemná motorika</vt:lpstr>
      <vt:lpstr>Vnímání, kognitivní dovednosti</vt:lpstr>
      <vt:lpstr>Vývoj jazyka: Vokalizace a řeč, komunikace</vt:lpstr>
      <vt:lpstr>Sociální a emoční vývoj</vt:lpstr>
      <vt:lpstr>Erikson: Základní důvěra proti základní nedůvěře</vt:lpstr>
      <vt:lpstr>Důležitost primární pečující osoby v prvním roce života</vt:lpstr>
      <vt:lpstr>Dotazy, komentáře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novorozence</dc:title>
  <dc:creator>Tereza Tereza</dc:creator>
  <cp:lastModifiedBy>Tereza Tereza</cp:lastModifiedBy>
  <cp:revision>31</cp:revision>
  <dcterms:created xsi:type="dcterms:W3CDTF">2020-11-23T21:24:16Z</dcterms:created>
  <dcterms:modified xsi:type="dcterms:W3CDTF">2020-11-24T13:05:37Z</dcterms:modified>
</cp:coreProperties>
</file>