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80" r:id="rId24"/>
    <p:sldId id="279" r:id="rId25"/>
    <p:sldId id="287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73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outlineViewPr>
    <p:cViewPr>
      <p:scale>
        <a:sx n="33" d="100"/>
        <a:sy n="33" d="100"/>
      </p:scale>
      <p:origin x="0" y="-610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5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85216-4961-4F32-AA67-9B3F3BAD4DED}" type="datetimeFigureOut">
              <a:rPr lang="cs-CZ" smtClean="0"/>
              <a:t>3.12.2015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107DA-E380-4D5C-98C8-3307B9C43C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63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 když smrtelnost otravou tisu není stoprocentní, většina otrav skončí smrtí. K usmrcení člověka dochází po rozkousání již několika málo semen nebo hrsti jehličí. Neexistuje totiž žádný protilék a lékařská pomoc musí být provedena co nejdříve. Příznaky otravy u člověka se dostavují za 30-90 minut po požití. Dochází ke křečím svalstva, kůže zbledne, zornice nereagují na osvit, puls je slabý, dostavuje se nevolnost a zvracení, nastávají poruchy vidění a poruchy kardiovaskulárního systému. Do 2 hodin po požití nastává smrt. Smrt nastává zástavou srdce a obrnou.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107DA-E380-4D5C-98C8-3307B9C43C3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70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Vybrané kapitoly z biologie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Jedovaté </a:t>
            </a:r>
            <a:r>
              <a:rPr lang="cs-CZ" dirty="0"/>
              <a:t>rostliny</a:t>
            </a:r>
          </a:p>
        </p:txBody>
      </p:sp>
    </p:spTree>
    <p:extLst>
      <p:ext uri="{BB962C8B-B14F-4D97-AF65-F5344CB8AC3E}">
        <p14:creationId xmlns:p14="http://schemas.microsoft.com/office/powerpoint/2010/main" val="27408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Brslen evropský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39" r="259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cs-CZ" dirty="0" smtClean="0"/>
              <a:t>Zejména </a:t>
            </a:r>
            <a:r>
              <a:rPr lang="cs-CZ" dirty="0"/>
              <a:t>červené plody mohou lákat děti k </a:t>
            </a:r>
            <a:r>
              <a:rPr lang="cs-CZ" dirty="0" smtClean="0"/>
              <a:t>ochutnání</a:t>
            </a:r>
          </a:p>
          <a:p>
            <a:pPr algn="l"/>
            <a:r>
              <a:rPr lang="cs-CZ" dirty="0" smtClean="0"/>
              <a:t>Obsahuje </a:t>
            </a:r>
            <a:r>
              <a:rPr lang="cs-CZ" dirty="0"/>
              <a:t>mimo jiné jedovatý glykosid </a:t>
            </a:r>
            <a:r>
              <a:rPr lang="cs-CZ" dirty="0" err="1"/>
              <a:t>evonymin</a:t>
            </a:r>
            <a:r>
              <a:rPr lang="cs-CZ" dirty="0"/>
              <a:t>, kterého je nejvíce přítomno v kůře, plodech a </a:t>
            </a:r>
            <a:r>
              <a:rPr lang="cs-CZ" dirty="0" smtClean="0"/>
              <a:t>větvích</a:t>
            </a:r>
          </a:p>
          <a:p>
            <a:pPr algn="l"/>
            <a:r>
              <a:rPr lang="cs-CZ" dirty="0" smtClean="0"/>
              <a:t>Otravy se </a:t>
            </a:r>
            <a:r>
              <a:rPr lang="cs-CZ" dirty="0"/>
              <a:t>projevují podrážděním zažívacího ústrojí, zvracením, studeným potem a </a:t>
            </a:r>
            <a:r>
              <a:rPr lang="cs-CZ" dirty="0" smtClean="0"/>
              <a:t>průjmem.</a:t>
            </a:r>
          </a:p>
          <a:p>
            <a:pPr algn="l"/>
            <a:r>
              <a:rPr lang="cs-CZ" dirty="0" smtClean="0"/>
              <a:t>Byly pozorovány </a:t>
            </a:r>
            <a:r>
              <a:rPr lang="cs-CZ" dirty="0"/>
              <a:t>zejména u dětí a u </a:t>
            </a:r>
            <a:r>
              <a:rPr lang="cs-CZ" dirty="0" smtClean="0"/>
              <a:t>zvěře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01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100" dirty="0" smtClean="0"/>
              <a:t>Oměj šalamounek</a:t>
            </a:r>
            <a:endParaRPr lang="cs-CZ" sz="3100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987" r="1898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25611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dirty="0" smtClean="0"/>
              <a:t>Protože </a:t>
            </a:r>
            <a:r>
              <a:rPr lang="cs-CZ" dirty="0"/>
              <a:t>je tato rostlina prudce </a:t>
            </a:r>
            <a:r>
              <a:rPr lang="cs-CZ" dirty="0" smtClean="0"/>
              <a:t>jedovatá (akonitin), </a:t>
            </a:r>
            <a:r>
              <a:rPr lang="cs-CZ" dirty="0"/>
              <a:t>není vhodné ji vysazovat v zahradách, po jakékoli manipulaci s rostlinou si pečlivě umyjeme ruce nebo raději pracujeme v </a:t>
            </a:r>
            <a:r>
              <a:rPr lang="cs-CZ" dirty="0" smtClean="0"/>
              <a:t>rukavicích</a:t>
            </a:r>
          </a:p>
          <a:p>
            <a:pPr algn="l"/>
            <a:r>
              <a:rPr lang="cs-CZ" dirty="0"/>
              <a:t>J</a:t>
            </a:r>
            <a:r>
              <a:rPr lang="cs-CZ" dirty="0" smtClean="0"/>
              <a:t>ed </a:t>
            </a:r>
            <a:r>
              <a:rPr lang="cs-CZ" dirty="0"/>
              <a:t>zpočátku stimuluje, později ale paralyzuje </a:t>
            </a:r>
            <a:r>
              <a:rPr lang="cs-CZ" dirty="0" smtClean="0"/>
              <a:t>NS</a:t>
            </a:r>
          </a:p>
          <a:p>
            <a:pPr algn="l"/>
            <a:r>
              <a:rPr lang="cs-CZ" dirty="0" smtClean="0"/>
              <a:t>Působí </a:t>
            </a:r>
            <a:r>
              <a:rPr lang="cs-CZ" dirty="0"/>
              <a:t>palčivé pocity na jazyku, zvracení, bolesti žaludku a průjmy, požití může skončit až celkovým ochrnutím a </a:t>
            </a:r>
            <a:r>
              <a:rPr lang="cs-CZ" dirty="0" smtClean="0"/>
              <a:t>úmrtím</a:t>
            </a:r>
          </a:p>
          <a:p>
            <a:pPr algn="l"/>
            <a:r>
              <a:rPr lang="cs-CZ" dirty="0"/>
              <a:t>Při otravě je zachováno vědomí, někdy se dostavují poruchy zraku. Smrt nastává po 2-6 hodinách, někdy I po 15-30 </a:t>
            </a:r>
            <a:r>
              <a:rPr lang="cs-CZ" dirty="0" smtClean="0"/>
              <a:t>minutách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046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Bolehlav plamatý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76" r="617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Plody </a:t>
            </a:r>
            <a:r>
              <a:rPr lang="cs-CZ" dirty="0"/>
              <a:t>jsou prudce jedovaté a ve starověku se jejich odvar podával odsouzeným k smrti – údajně tak zemřel i filosof </a:t>
            </a:r>
            <a:r>
              <a:rPr lang="cs-CZ" dirty="0" smtClean="0"/>
              <a:t>Sokrates</a:t>
            </a:r>
          </a:p>
          <a:p>
            <a:pPr algn="l"/>
            <a:r>
              <a:rPr lang="cs-CZ" dirty="0" smtClean="0"/>
              <a:t>Alkaloid koniin – prudce jedovatý</a:t>
            </a:r>
          </a:p>
          <a:p>
            <a:pPr algn="l"/>
            <a:r>
              <a:rPr lang="cs-CZ" dirty="0" smtClean="0"/>
              <a:t>Hrozí záměna např. s petrželí nebo anýzem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158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Tis červený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10" b="81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cs-CZ" dirty="0" smtClean="0"/>
              <a:t>Jedovatý </a:t>
            </a:r>
            <a:r>
              <a:rPr lang="cs-CZ" dirty="0"/>
              <a:t>celý, kromě červeného </a:t>
            </a:r>
            <a:r>
              <a:rPr lang="cs-CZ" dirty="0" err="1"/>
              <a:t>míšku</a:t>
            </a:r>
            <a:r>
              <a:rPr lang="cs-CZ" dirty="0"/>
              <a:t>, který obklopuje </a:t>
            </a:r>
            <a:r>
              <a:rPr lang="cs-CZ" dirty="0" smtClean="0"/>
              <a:t>semeno</a:t>
            </a:r>
          </a:p>
          <a:p>
            <a:pPr algn="l"/>
            <a:r>
              <a:rPr lang="cs-CZ" dirty="0" smtClean="0"/>
              <a:t>Alkaloid </a:t>
            </a:r>
            <a:r>
              <a:rPr lang="cs-CZ" dirty="0" err="1" smtClean="0"/>
              <a:t>taxin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 err="1"/>
              <a:t>milosin</a:t>
            </a:r>
            <a:r>
              <a:rPr lang="cs-CZ" dirty="0"/>
              <a:t> a </a:t>
            </a:r>
            <a:r>
              <a:rPr lang="cs-CZ" dirty="0" smtClean="0"/>
              <a:t>efedrin; </a:t>
            </a:r>
            <a:r>
              <a:rPr lang="cs-CZ" dirty="0" err="1" smtClean="0"/>
              <a:t>taxin</a:t>
            </a:r>
            <a:r>
              <a:rPr lang="cs-CZ" dirty="0" smtClean="0"/>
              <a:t> </a:t>
            </a:r>
            <a:r>
              <a:rPr lang="cs-CZ" dirty="0"/>
              <a:t>je nebezpečný tím, že se rychle vstřebává v trávícím traktu a tím urychluje intoxikaci.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Po požití semen nebo jehličí je třeba ihned přivolat lékařskou </a:t>
            </a:r>
            <a:r>
              <a:rPr lang="cs-CZ" dirty="0" smtClean="0"/>
              <a:t>pomoc</a:t>
            </a:r>
          </a:p>
          <a:p>
            <a:pPr algn="l"/>
            <a:r>
              <a:rPr lang="cs-CZ" dirty="0" smtClean="0"/>
              <a:t>Prognóza </a:t>
            </a:r>
            <a:r>
              <a:rPr lang="cs-CZ" dirty="0"/>
              <a:t>otrav je většinou </a:t>
            </a:r>
            <a:r>
              <a:rPr lang="cs-CZ" dirty="0" smtClean="0"/>
              <a:t>nepříznivá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13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Bolševník velkolepý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49" r="259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cs-CZ" b="1" dirty="0" smtClean="0"/>
              <a:t>Velmi nebezpečný</a:t>
            </a:r>
          </a:p>
          <a:p>
            <a:pPr algn="l"/>
            <a:r>
              <a:rPr lang="cs-CZ" dirty="0"/>
              <a:t>P</a:t>
            </a:r>
            <a:r>
              <a:rPr lang="cs-CZ" dirty="0" smtClean="0"/>
              <a:t>opáleniny </a:t>
            </a:r>
            <a:r>
              <a:rPr lang="cs-CZ" dirty="0"/>
              <a:t>– fotoaktivní látky, stačí se i nadýchat šťáv rozptýlených do </a:t>
            </a:r>
            <a:r>
              <a:rPr lang="cs-CZ" dirty="0" smtClean="0"/>
              <a:t>vzduchu</a:t>
            </a:r>
          </a:p>
          <a:p>
            <a:pPr algn="l"/>
            <a:r>
              <a:rPr lang="cs-CZ" dirty="0" smtClean="0"/>
              <a:t>Invazivní rostlina</a:t>
            </a:r>
          </a:p>
          <a:p>
            <a:pPr algn="l"/>
            <a:r>
              <a:rPr lang="cs-CZ" dirty="0" smtClean="0"/>
              <a:t>Chemická likvidace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http://zena-in.cz/media/2009/06/11/p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29" y="754711"/>
            <a:ext cx="1619794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Rulík zlomocný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968" r="289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Celá </a:t>
            </a:r>
            <a:r>
              <a:rPr lang="cs-CZ" dirty="0"/>
              <a:t>rostlina je prudce jedovatá, způsobuje těžké otravy, zvláště u </a:t>
            </a:r>
            <a:r>
              <a:rPr lang="cs-CZ" dirty="0" smtClean="0"/>
              <a:t>dětí</a:t>
            </a:r>
          </a:p>
          <a:p>
            <a:pPr algn="l"/>
            <a:r>
              <a:rPr lang="cs-CZ" dirty="0" smtClean="0"/>
              <a:t>Alkaloid atropin a další</a:t>
            </a:r>
            <a:endParaRPr lang="cs-CZ" dirty="0" smtClean="0"/>
          </a:p>
          <a:p>
            <a:pPr algn="l"/>
            <a:r>
              <a:rPr lang="cs-CZ" dirty="0" smtClean="0"/>
              <a:t>Smrtelná </a:t>
            </a:r>
            <a:r>
              <a:rPr lang="cs-CZ" dirty="0"/>
              <a:t>dávka pro dítě 3-4 </a:t>
            </a:r>
            <a:r>
              <a:rPr lang="cs-CZ" dirty="0" smtClean="0"/>
              <a:t>bobule, </a:t>
            </a:r>
            <a:r>
              <a:rPr lang="pl-PL" dirty="0"/>
              <a:t>u dospělých 10 až 12 bobulí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46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Blín černý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Celá </a:t>
            </a:r>
            <a:r>
              <a:rPr lang="cs-CZ" dirty="0"/>
              <a:t>rostlina – alkaloidy (atropin, </a:t>
            </a:r>
            <a:r>
              <a:rPr lang="cs-CZ" dirty="0" smtClean="0"/>
              <a:t>skopolamin)</a:t>
            </a:r>
          </a:p>
          <a:p>
            <a:pPr algn="l"/>
            <a:r>
              <a:rPr lang="cs-CZ" dirty="0" smtClean="0"/>
              <a:t>Nejjedovatější </a:t>
            </a:r>
            <a:r>
              <a:rPr lang="cs-CZ" dirty="0"/>
              <a:t>bývají kořeny</a:t>
            </a:r>
          </a:p>
        </p:txBody>
      </p:sp>
      <p:pic>
        <p:nvPicPr>
          <p:cNvPr id="5" name="Picture 9" descr="1668-plant_main-xjnyo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18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9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Ocún jesenní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096" r="160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Celá </a:t>
            </a:r>
            <a:r>
              <a:rPr lang="cs-CZ" dirty="0"/>
              <a:t>rostlina je prudce jedovatá – alkaloid </a:t>
            </a:r>
            <a:r>
              <a:rPr lang="cs-CZ" dirty="0" smtClean="0"/>
              <a:t>kolchicin</a:t>
            </a:r>
          </a:p>
          <a:p>
            <a:pPr algn="l"/>
            <a:r>
              <a:rPr lang="cs-CZ" dirty="0"/>
              <a:t>Kolchicin patří mezi mitotické jedy, zastavuje dělení buněčných jader v </a:t>
            </a:r>
            <a:r>
              <a:rPr lang="cs-CZ" dirty="0" smtClean="0"/>
              <a:t>metafázi</a:t>
            </a:r>
          </a:p>
          <a:p>
            <a:pPr algn="l"/>
            <a:r>
              <a:rPr lang="cs-CZ" dirty="0" smtClean="0"/>
              <a:t>Ovce </a:t>
            </a:r>
            <a:r>
              <a:rPr lang="cs-CZ" dirty="0"/>
              <a:t>a kozy jsou vůči kolchicinu značně </a:t>
            </a:r>
            <a:r>
              <a:rPr lang="cs-CZ" dirty="0" smtClean="0"/>
              <a:t>odolné – přechází však do jejich mléka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944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Konvalinka vonná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25" r="72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Jed </a:t>
            </a:r>
            <a:r>
              <a:rPr lang="cs-CZ" dirty="0"/>
              <a:t>z řezaných květů se vylučuje do vody ve </a:t>
            </a:r>
            <a:r>
              <a:rPr lang="cs-CZ" dirty="0" smtClean="0"/>
              <a:t>váze – </a:t>
            </a:r>
            <a:r>
              <a:rPr lang="cs-CZ" dirty="0" err="1" smtClean="0"/>
              <a:t>konvalatoxin</a:t>
            </a:r>
            <a:r>
              <a:rPr lang="cs-CZ" dirty="0" smtClean="0"/>
              <a:t> je částečně rozpustný</a:t>
            </a:r>
          </a:p>
          <a:p>
            <a:pPr algn="l"/>
            <a:r>
              <a:rPr lang="cs-CZ" dirty="0"/>
              <a:t>Nejvyšší obsah toxických látek je v čerstvých květech, dále v čerstvých listech, méně v oddenku.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398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Vraní oko čtyřlisté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19" r="179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223096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dirty="0" smtClean="0"/>
              <a:t>Celá </a:t>
            </a:r>
            <a:r>
              <a:rPr lang="cs-CZ" dirty="0"/>
              <a:t>rostlina je prudce </a:t>
            </a:r>
            <a:r>
              <a:rPr lang="cs-CZ" dirty="0" smtClean="0"/>
              <a:t>jedovatá</a:t>
            </a:r>
          </a:p>
          <a:p>
            <a:pPr algn="l"/>
            <a:r>
              <a:rPr lang="cs-CZ" dirty="0"/>
              <a:t>Obsahuje jedovaté saponiny (především bobule a </a:t>
            </a:r>
            <a:r>
              <a:rPr lang="cs-CZ" dirty="0" smtClean="0"/>
              <a:t>oddenek)</a:t>
            </a:r>
          </a:p>
          <a:p>
            <a:pPr algn="l"/>
            <a:r>
              <a:rPr lang="cs-CZ" dirty="0" smtClean="0"/>
              <a:t>Otrava </a:t>
            </a:r>
            <a:r>
              <a:rPr lang="cs-CZ" dirty="0"/>
              <a:t>se projevuje zvracením, průjmem, bolestmi hlavy, zúžením </a:t>
            </a:r>
            <a:r>
              <a:rPr lang="cs-CZ" dirty="0" smtClean="0"/>
              <a:t>zorniček</a:t>
            </a:r>
          </a:p>
          <a:p>
            <a:pPr algn="l"/>
            <a:r>
              <a:rPr lang="cs-CZ" dirty="0" smtClean="0"/>
              <a:t>Nejčastěji </a:t>
            </a:r>
            <a:r>
              <a:rPr lang="cs-CZ" dirty="0"/>
              <a:t>se setkáváme s otravami u dětí, které jedovaté plody zamění za plody </a:t>
            </a:r>
            <a:r>
              <a:rPr lang="cs-CZ" dirty="0" smtClean="0"/>
              <a:t>jedlé, k </a:t>
            </a:r>
            <a:r>
              <a:rPr lang="cs-CZ" dirty="0"/>
              <a:t>otravě u dětí stačí </a:t>
            </a:r>
            <a:r>
              <a:rPr lang="cs-CZ" dirty="0" smtClean="0"/>
              <a:t>pozření </a:t>
            </a:r>
            <a:r>
              <a:rPr lang="cs-CZ" dirty="0"/>
              <a:t>již 2 </a:t>
            </a:r>
            <a:r>
              <a:rPr lang="cs-CZ" dirty="0" smtClean="0"/>
              <a:t>bobulí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255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Pryskyřník prudký</a:t>
            </a:r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70" r="10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 smtClean="0"/>
              <a:t>Čerstvé </a:t>
            </a:r>
            <a:r>
              <a:rPr lang="cs-CZ" dirty="0"/>
              <a:t>rostliny nemají být zkrmovány </a:t>
            </a:r>
            <a:r>
              <a:rPr lang="cs-CZ" dirty="0" smtClean="0"/>
              <a:t>dobytkem</a:t>
            </a:r>
          </a:p>
          <a:p>
            <a:pPr algn="l"/>
            <a:r>
              <a:rPr lang="cs-CZ" dirty="0" smtClean="0"/>
              <a:t>Čerstvý </a:t>
            </a:r>
            <a:r>
              <a:rPr lang="cs-CZ" dirty="0"/>
              <a:t>je pro domácí zvířata prudce jedovatý, sušením ztrácí toxicitu, ale i přes to není vítanou rostlinou v </a:t>
            </a:r>
            <a:r>
              <a:rPr lang="cs-CZ" dirty="0" smtClean="0"/>
              <a:t>seně</a:t>
            </a:r>
            <a:endParaRPr lang="cs-CZ" dirty="0"/>
          </a:p>
          <a:p>
            <a:pPr algn="l"/>
            <a:r>
              <a:rPr lang="cs-CZ" dirty="0" smtClean="0"/>
              <a:t>Jméno </a:t>
            </a:r>
            <a:r>
              <a:rPr lang="cs-CZ" dirty="0"/>
              <a:t>pryskyřník vzniklo z toho, že šťáva této jedovaté rostliny způsobuje na kůži puchýře - pryskýře.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027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 černý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83" r="259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Otravy </a:t>
            </a:r>
            <a:r>
              <a:rPr lang="cs-CZ" dirty="0"/>
              <a:t>při požití většího množství zralých či nezralých plodů přímo z keře</a:t>
            </a:r>
          </a:p>
        </p:txBody>
      </p:sp>
    </p:spTree>
    <p:extLst>
      <p:ext uri="{BB962C8B-B14F-4D97-AF65-F5344CB8AC3E}">
        <p14:creationId xmlns:p14="http://schemas.microsoft.com/office/powerpoint/2010/main" val="141176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Pámelník bílý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63" r="259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Plody </a:t>
            </a:r>
            <a:r>
              <a:rPr lang="cs-CZ" dirty="0"/>
              <a:t>(větší dávka než 4 bobule může být nebezpečná), šťáva z rozmačkaných plodů může dráždit kůži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302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Ptačí zob obecný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270" r="252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Jed </a:t>
            </a:r>
            <a:r>
              <a:rPr lang="cs-CZ" dirty="0"/>
              <a:t>v tmavých bobulích, u dětí – i smrtelné </a:t>
            </a:r>
            <a:r>
              <a:rPr lang="cs-CZ" dirty="0" smtClean="0"/>
              <a:t>otravy</a:t>
            </a:r>
          </a:p>
          <a:p>
            <a:pPr algn="l"/>
            <a:r>
              <a:rPr lang="cs-CZ" dirty="0" smtClean="0"/>
              <a:t>Plody nechutnají dobře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548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Vlaštovičník větší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734" r="237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Mléčná </a:t>
            </a:r>
            <a:r>
              <a:rPr lang="cs-CZ" dirty="0"/>
              <a:t>šťáva vlaštovičníku obsahuje jedovaté substance, které vyvolávají podráždění kůže a sliznic, při požití listů může dojít k nevolnosti, nervovým poruchám a poruchám srdce – proto smí být vlaštovičník používán pouze v malém množství a vždy pod lékařským dohledem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239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Štědřenec odvislý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61" r="259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/>
              <a:t>Z</a:t>
            </a:r>
            <a:r>
              <a:rPr lang="cs-CZ" dirty="0" smtClean="0"/>
              <a:t>ejména </a:t>
            </a:r>
            <a:r>
              <a:rPr lang="cs-CZ" dirty="0"/>
              <a:t>semena, ale i kůra; může dojít k ochrnutí dýchacích </a:t>
            </a:r>
            <a:r>
              <a:rPr lang="cs-CZ" dirty="0" smtClean="0"/>
              <a:t>svalů</a:t>
            </a:r>
          </a:p>
          <a:p>
            <a:pPr algn="l"/>
            <a:r>
              <a:rPr lang="cs-CZ" dirty="0" smtClean="0"/>
              <a:t>Alkaloid </a:t>
            </a:r>
            <a:r>
              <a:rPr lang="cs-CZ" dirty="0" err="1" smtClean="0"/>
              <a:t>cytisin</a:t>
            </a:r>
            <a:endParaRPr lang="cs-CZ" dirty="0" smtClean="0"/>
          </a:p>
          <a:p>
            <a:pPr algn="l"/>
            <a:r>
              <a:rPr lang="cs-CZ" dirty="0"/>
              <a:t>Uvádí se, že pro dítě tvoří smrtelnou dávku pouhá 2 semena (nebo 5 květů)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1638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Brambořík nachový</a:t>
            </a:r>
            <a:endParaRPr lang="cs-CZ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554" r="255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cs-CZ" dirty="0"/>
              <a:t/>
            </a:r>
            <a:br>
              <a:rPr lang="cs-CZ" dirty="0"/>
            </a:br>
            <a:r>
              <a:rPr lang="cs-CZ" dirty="0"/>
              <a:t>Hlízy a celá rostlina obsahuje jedovatý glykosid </a:t>
            </a:r>
            <a:r>
              <a:rPr lang="cs-CZ" dirty="0" err="1"/>
              <a:t>cyklamin</a:t>
            </a:r>
            <a:r>
              <a:rPr lang="cs-CZ" dirty="0"/>
              <a:t>, který působí </a:t>
            </a:r>
            <a:r>
              <a:rPr lang="cs-CZ" dirty="0" smtClean="0"/>
              <a:t>hemolyticky</a:t>
            </a:r>
          </a:p>
          <a:p>
            <a:pPr algn="l"/>
            <a:r>
              <a:rPr lang="cs-CZ" dirty="0" smtClean="0"/>
              <a:t>Způsobuje </a:t>
            </a:r>
            <a:r>
              <a:rPr lang="cs-CZ" dirty="0"/>
              <a:t>záněty žaludku a střev, průjmy a vzácněji </a:t>
            </a:r>
            <a:r>
              <a:rPr lang="cs-CZ" dirty="0" smtClean="0"/>
              <a:t>křeče</a:t>
            </a:r>
          </a:p>
          <a:p>
            <a:pPr algn="l"/>
            <a:r>
              <a:rPr lang="cs-CZ" dirty="0" smtClean="0"/>
              <a:t>Otravy </a:t>
            </a:r>
            <a:r>
              <a:rPr lang="cs-CZ" dirty="0"/>
              <a:t>byly pozorovány u člověka, projevují se zvracením, průjmem, malátností, </a:t>
            </a:r>
            <a:r>
              <a:rPr lang="cs-CZ" dirty="0" smtClean="0"/>
              <a:t>pocením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48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Monstera nádherná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08" r="7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Celá </a:t>
            </a:r>
            <a:r>
              <a:rPr lang="cs-CZ" dirty="0" smtClean="0"/>
              <a:t>rostlina je jedovatá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4904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Klívie rumělková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35" r="139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Celá </a:t>
            </a:r>
            <a:r>
              <a:rPr lang="cs-CZ" dirty="0"/>
              <a:t>rostlina, zvláště plody</a:t>
            </a:r>
          </a:p>
        </p:txBody>
      </p:sp>
    </p:spTree>
    <p:extLst>
      <p:ext uri="{BB962C8B-B14F-4D97-AF65-F5344CB8AC3E}">
        <p14:creationId xmlns:p14="http://schemas.microsoft.com/office/powerpoint/2010/main" val="2396777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Vánoční hvězda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016" r="190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Mléčná </a:t>
            </a:r>
            <a:r>
              <a:rPr lang="cs-CZ" dirty="0"/>
              <a:t>tekutina je jedovatá – dráždí kůži i sliznice</a:t>
            </a:r>
          </a:p>
        </p:txBody>
      </p:sp>
    </p:spTree>
    <p:extLst>
      <p:ext uri="{BB962C8B-B14F-4D97-AF65-F5344CB8AC3E}">
        <p14:creationId xmlns:p14="http://schemas.microsoft.com/office/powerpoint/2010/main" val="3144298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Brambořík perský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998" r="109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Jedovatá je celá rostlina, hlavně pak hlíza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630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Jeřáb obecný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/>
              <a:t>Konzumace čerstvých jeřabin může přivodit lehčí otravu (nevolnost, bolesti hlavy, dávení), kterou zřejmě vyvolává přítomná kyselina </a:t>
            </a:r>
            <a:r>
              <a:rPr lang="cs-CZ" dirty="0" err="1"/>
              <a:t>parasorbinová</a:t>
            </a:r>
            <a:r>
              <a:rPr lang="cs-CZ" dirty="0"/>
              <a:t> a snad i </a:t>
            </a:r>
            <a:r>
              <a:rPr lang="cs-CZ" dirty="0" smtClean="0"/>
              <a:t>kyanovodík</a:t>
            </a:r>
          </a:p>
          <a:p>
            <a:pPr algn="l"/>
            <a:r>
              <a:rPr lang="cs-CZ" dirty="0" smtClean="0"/>
              <a:t>Sušením </a:t>
            </a:r>
            <a:r>
              <a:rPr lang="cs-CZ" dirty="0"/>
              <a:t>nebo vařením však jejich toxicita zcela </a:t>
            </a:r>
            <a:r>
              <a:rPr lang="cs-CZ" dirty="0" smtClean="0"/>
              <a:t>mizí</a:t>
            </a:r>
            <a:endParaRPr lang="cs-CZ" dirty="0"/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887" r="2588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5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Oleandr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39" r="259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Jedovatá celá rostlina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4014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Fikus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699" r="1069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Dráždivá míza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66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Mandloň obecná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399" y="3255431"/>
            <a:ext cx="6241816" cy="2248385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 smtClean="0"/>
              <a:t>Glykosidy </a:t>
            </a:r>
            <a:r>
              <a:rPr lang="cs-CZ" dirty="0"/>
              <a:t>v hořkých </a:t>
            </a:r>
            <a:r>
              <a:rPr lang="cs-CZ" dirty="0" smtClean="0"/>
              <a:t>mandlích</a:t>
            </a:r>
          </a:p>
          <a:p>
            <a:pPr algn="l"/>
            <a:r>
              <a:rPr lang="cs-CZ" dirty="0" smtClean="0"/>
              <a:t>Amygdalin</a:t>
            </a:r>
            <a:r>
              <a:rPr lang="cs-CZ" dirty="0"/>
              <a:t>, jehož hořké mandle obsahují 2-3%, sladké mandle však mnohem méně, jest uzavřen ve zvláštních </a:t>
            </a:r>
            <a:r>
              <a:rPr lang="cs-CZ" dirty="0" smtClean="0"/>
              <a:t>buňkách</a:t>
            </a:r>
          </a:p>
          <a:p>
            <a:pPr algn="l"/>
            <a:r>
              <a:rPr lang="cs-CZ" dirty="0" smtClean="0"/>
              <a:t>Rozruší-li </a:t>
            </a:r>
            <a:r>
              <a:rPr lang="cs-CZ" dirty="0"/>
              <a:t>se tyto buňky nějakým </a:t>
            </a:r>
            <a:r>
              <a:rPr lang="cs-CZ" dirty="0" smtClean="0"/>
              <a:t>způsobem - např. strouháním </a:t>
            </a:r>
            <a:r>
              <a:rPr lang="cs-CZ" dirty="0"/>
              <a:t>nebo působením kyseliny žaludeční, amygdalin se uvolní a sloučí se s emulsinem; to však má za následek, že se amygdalin rozštěpí </a:t>
            </a:r>
            <a:r>
              <a:rPr lang="cs-CZ" dirty="0" smtClean="0"/>
              <a:t>na kyanovodík</a:t>
            </a:r>
            <a:endParaRPr lang="cs-CZ" dirty="0"/>
          </a:p>
          <a:p>
            <a:pPr algn="l"/>
            <a:endParaRPr lang="cs-CZ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19" r="1791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6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Trnovník akát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570" r="85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cs-CZ" dirty="0"/>
              <a:t>J</a:t>
            </a:r>
            <a:r>
              <a:rPr lang="cs-CZ" dirty="0" smtClean="0"/>
              <a:t>edovatá </a:t>
            </a:r>
            <a:r>
              <a:rPr lang="cs-CZ" dirty="0"/>
              <a:t>je především kůra, méně listy a </a:t>
            </a:r>
            <a:r>
              <a:rPr lang="cs-CZ" dirty="0" smtClean="0"/>
              <a:t>plody (alkaloidy, glykosidy)</a:t>
            </a:r>
          </a:p>
          <a:p>
            <a:pPr algn="l"/>
            <a:r>
              <a:rPr lang="cs-CZ" dirty="0"/>
              <a:t>Otravy </a:t>
            </a:r>
            <a:r>
              <a:rPr lang="cs-CZ" dirty="0" smtClean="0"/>
              <a:t>– bolesti břicha</a:t>
            </a:r>
            <a:r>
              <a:rPr lang="cs-CZ" dirty="0"/>
              <a:t>, </a:t>
            </a:r>
            <a:r>
              <a:rPr lang="cs-CZ" dirty="0" smtClean="0"/>
              <a:t>průjem, ztížený dech, slabost </a:t>
            </a:r>
            <a:r>
              <a:rPr lang="cs-CZ" dirty="0"/>
              <a:t>srdce, </a:t>
            </a:r>
            <a:r>
              <a:rPr lang="cs-CZ" dirty="0" smtClean="0"/>
              <a:t>křeče, </a:t>
            </a:r>
            <a:r>
              <a:rPr lang="cs-CZ" dirty="0"/>
              <a:t>v těžších případech dochází k ochrnutí a následné </a:t>
            </a:r>
            <a:r>
              <a:rPr lang="cs-CZ" dirty="0" smtClean="0"/>
              <a:t>smrti</a:t>
            </a:r>
          </a:p>
          <a:p>
            <a:pPr algn="l"/>
            <a:r>
              <a:rPr lang="cs-CZ" dirty="0" smtClean="0"/>
              <a:t>Otravy </a:t>
            </a:r>
            <a:r>
              <a:rPr lang="cs-CZ" dirty="0"/>
              <a:t>byly pozorovány u zvířat (kůň, skot), ale i u dětí po okusování sladkých kořenů </a:t>
            </a:r>
            <a:r>
              <a:rPr lang="cs-CZ" dirty="0" smtClean="0"/>
              <a:t>trnovníku</a:t>
            </a:r>
            <a:endParaRPr lang="cs-CZ" dirty="0" smtClean="0"/>
          </a:p>
          <a:p>
            <a:pPr algn="l"/>
            <a:r>
              <a:rPr lang="cs-CZ" dirty="0" smtClean="0"/>
              <a:t>Invazivní rostlina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90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Orsej jarní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731" r="287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28161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dirty="0" smtClean="0"/>
              <a:t>Obsahuje </a:t>
            </a:r>
            <a:r>
              <a:rPr lang="cs-CZ" dirty="0"/>
              <a:t>hodně vitamínu C, ale sbírá se ještě před květem, po vykvetení je </a:t>
            </a:r>
            <a:r>
              <a:rPr lang="cs-CZ" dirty="0" smtClean="0"/>
              <a:t>jedovatá, pojídání se však nedoporučuje</a:t>
            </a:r>
          </a:p>
          <a:p>
            <a:pPr algn="l"/>
            <a:r>
              <a:rPr lang="cs-CZ" dirty="0" smtClean="0"/>
              <a:t>Obsahuje </a:t>
            </a:r>
            <a:r>
              <a:rPr lang="cs-CZ" dirty="0"/>
              <a:t>glykosid </a:t>
            </a:r>
            <a:r>
              <a:rPr lang="cs-CZ" dirty="0" err="1"/>
              <a:t>ranunkulin</a:t>
            </a:r>
            <a:r>
              <a:rPr lang="cs-CZ" dirty="0"/>
              <a:t>, který se štěpí na </a:t>
            </a:r>
            <a:r>
              <a:rPr lang="cs-CZ" dirty="0" err="1" smtClean="0"/>
              <a:t>protoanemonin</a:t>
            </a:r>
            <a:r>
              <a:rPr lang="cs-CZ" dirty="0" smtClean="0"/>
              <a:t> - je </a:t>
            </a:r>
            <a:r>
              <a:rPr lang="cs-CZ" dirty="0"/>
              <a:t>dráždivý a při dlouhodobějším působení na pokožku způsobuje zánět až tvorbu </a:t>
            </a:r>
            <a:r>
              <a:rPr lang="cs-CZ" dirty="0" smtClean="0"/>
              <a:t>puchýřů</a:t>
            </a:r>
          </a:p>
          <a:p>
            <a:pPr algn="l"/>
            <a:r>
              <a:rPr lang="cs-CZ" dirty="0" smtClean="0"/>
              <a:t>Po </a:t>
            </a:r>
            <a:r>
              <a:rPr lang="cs-CZ" dirty="0"/>
              <a:t>požití se dostavuje zánět ústní dutiny, žaludku a </a:t>
            </a:r>
            <a:r>
              <a:rPr lang="cs-CZ" dirty="0" smtClean="0"/>
              <a:t>střev</a:t>
            </a:r>
          </a:p>
          <a:p>
            <a:pPr algn="l"/>
            <a:r>
              <a:rPr lang="cs-CZ" dirty="0" smtClean="0"/>
              <a:t>Symptomy </a:t>
            </a:r>
            <a:r>
              <a:rPr lang="cs-CZ" dirty="0"/>
              <a:t>jsou nevolnost, zvracení, kolikové bolesti </a:t>
            </a:r>
            <a:r>
              <a:rPr lang="cs-CZ" dirty="0" smtClean="0"/>
              <a:t>břicha, v </a:t>
            </a:r>
            <a:r>
              <a:rPr lang="cs-CZ" dirty="0"/>
              <a:t>těžkých případech se otrava projeví závratěmi, bezvědomím až zástavou dechu. </a:t>
            </a:r>
            <a:br>
              <a:rPr lang="cs-CZ" dirty="0"/>
            </a:b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559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Sasanka hajní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39" r="259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Jedovatá </a:t>
            </a:r>
            <a:r>
              <a:rPr lang="cs-CZ" dirty="0"/>
              <a:t>i léčivá </a:t>
            </a:r>
            <a:r>
              <a:rPr lang="cs-CZ" dirty="0" smtClean="0"/>
              <a:t>rostlina</a:t>
            </a:r>
          </a:p>
          <a:p>
            <a:pPr algn="l"/>
            <a:r>
              <a:rPr lang="cs-CZ" dirty="0" smtClean="0"/>
              <a:t>Mezi </a:t>
            </a:r>
            <a:r>
              <a:rPr lang="cs-CZ" dirty="0"/>
              <a:t>nejvýznamnější jedovaté látky patří </a:t>
            </a:r>
            <a:r>
              <a:rPr lang="cs-CZ" dirty="0" err="1"/>
              <a:t>ranunkulin</a:t>
            </a:r>
            <a:r>
              <a:rPr lang="cs-CZ" dirty="0"/>
              <a:t> a </a:t>
            </a:r>
            <a:r>
              <a:rPr lang="cs-CZ" dirty="0" err="1" smtClean="0"/>
              <a:t>protoanemonin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80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Cesmína ostrolistá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14" r="259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Všechny </a:t>
            </a:r>
            <a:r>
              <a:rPr lang="cs-CZ" dirty="0"/>
              <a:t>části cesmíny jsou </a:t>
            </a:r>
            <a:r>
              <a:rPr lang="cs-CZ" dirty="0" smtClean="0"/>
              <a:t>jedovaté</a:t>
            </a:r>
          </a:p>
          <a:p>
            <a:pPr algn="l"/>
            <a:r>
              <a:rPr lang="cs-CZ" dirty="0" smtClean="0"/>
              <a:t>Pro </a:t>
            </a:r>
            <a:r>
              <a:rPr lang="cs-CZ" dirty="0"/>
              <a:t>dospělého člověka je smrtelná dávka 20 -30 plodů, u dětí postačuje několik málo požitých </a:t>
            </a:r>
            <a:r>
              <a:rPr lang="cs-CZ" dirty="0" smtClean="0"/>
              <a:t>plodů</a:t>
            </a:r>
          </a:p>
          <a:p>
            <a:pPr algn="l"/>
            <a:r>
              <a:rPr lang="cs-CZ" dirty="0" smtClean="0"/>
              <a:t>Při </a:t>
            </a:r>
            <a:r>
              <a:rPr lang="cs-CZ" dirty="0"/>
              <a:t>otravách se objevuje nevolnost, zvracení, horečka, ochrnutí, poškození ledvin, průjem a ospalost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04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Břečťan popínavý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17" r="259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cs-CZ" dirty="0" smtClean="0"/>
              <a:t>Modročerné </a:t>
            </a:r>
            <a:r>
              <a:rPr lang="cs-CZ" dirty="0"/>
              <a:t>bobule – až smrtelné otravy u </a:t>
            </a:r>
            <a:r>
              <a:rPr lang="cs-CZ" dirty="0" smtClean="0"/>
              <a:t>dětí (údajně zaznamenána otrava po požití 5 bobulí)</a:t>
            </a:r>
          </a:p>
          <a:p>
            <a:pPr algn="l"/>
            <a:r>
              <a:rPr lang="cs-CZ" dirty="0" smtClean="0"/>
              <a:t>Glykosidy, saponiny, kyseliny,…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5134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106</TotalTime>
  <Words>822</Words>
  <Application>Microsoft Office PowerPoint</Application>
  <PresentationFormat>Širokoúhlá obrazovka</PresentationFormat>
  <Paragraphs>106</Paragraphs>
  <Slides>31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Garamond</vt:lpstr>
      <vt:lpstr>Organický</vt:lpstr>
      <vt:lpstr>Vybrané kapitoly z biologie</vt:lpstr>
      <vt:lpstr>Pryskyřník prudký</vt:lpstr>
      <vt:lpstr>Jeřáb obecný</vt:lpstr>
      <vt:lpstr>Mandloň obecná</vt:lpstr>
      <vt:lpstr>Trnovník akát</vt:lpstr>
      <vt:lpstr>Orsej jarní</vt:lpstr>
      <vt:lpstr>Sasanka hajní</vt:lpstr>
      <vt:lpstr>Cesmína ostrolistá</vt:lpstr>
      <vt:lpstr>Břečťan popínavý</vt:lpstr>
      <vt:lpstr>Brslen evropský</vt:lpstr>
      <vt:lpstr>     Oměj šalamounek</vt:lpstr>
      <vt:lpstr>Bolehlav plamatý</vt:lpstr>
      <vt:lpstr>Tis červený</vt:lpstr>
      <vt:lpstr>Bolševník velkolepý</vt:lpstr>
      <vt:lpstr>Rulík zlomocný</vt:lpstr>
      <vt:lpstr>Blín černý</vt:lpstr>
      <vt:lpstr>Ocún jesenní</vt:lpstr>
      <vt:lpstr>Konvalinka vonná</vt:lpstr>
      <vt:lpstr>Vraní oko čtyřlisté</vt:lpstr>
      <vt:lpstr>Bez černý</vt:lpstr>
      <vt:lpstr>Pámelník bílý</vt:lpstr>
      <vt:lpstr>Ptačí zob obecný</vt:lpstr>
      <vt:lpstr>Vlaštovičník větší</vt:lpstr>
      <vt:lpstr>Štědřenec odvislý</vt:lpstr>
      <vt:lpstr>Brambořík nachový</vt:lpstr>
      <vt:lpstr>Monstera nádherná</vt:lpstr>
      <vt:lpstr>Klívie rumělková</vt:lpstr>
      <vt:lpstr>Vánoční hvězda</vt:lpstr>
      <vt:lpstr>Brambořík perský</vt:lpstr>
      <vt:lpstr>Oleandr</vt:lpstr>
      <vt:lpstr>Fikus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Vybrané kapitoly z biologie</dc:title>
  <dc:creator>Doug</dc:creator>
  <cp:lastModifiedBy>uzivatel</cp:lastModifiedBy>
  <cp:revision>12</cp:revision>
  <dcterms:created xsi:type="dcterms:W3CDTF">2015-11-30T18:35:01Z</dcterms:created>
  <dcterms:modified xsi:type="dcterms:W3CDTF">2015-12-03T13:17:17Z</dcterms:modified>
</cp:coreProperties>
</file>