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A82F19-8A9B-4FE9-A5E5-5BBC6466E9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A68C73-F41F-4FC1-8047-153D74EAB3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A34248-61F6-4354-85C4-266A2F84C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BC55-4FED-42B1-9823-FA59250F54F1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C9C13-53DF-4D97-B4AC-BED6046B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47B79D-D248-4D21-B3FB-91EEC42F8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FD41-651D-447F-8C90-D27911028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254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D320B4-7F3B-4BF2-9CD1-E709C45FC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4ACC40A-19D8-4CF5-B182-CD3FCBDAA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E6C588-D5D7-42CE-92B9-6E2EAFEE4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BC55-4FED-42B1-9823-FA59250F54F1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3924E1-1816-4C19-B1B3-6DD8392F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C0D05B-98B8-469A-8DBF-93A4ABFDE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FD41-651D-447F-8C90-D27911028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862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0B0BE48-D3B2-4A6D-BCD9-981FE96E93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C076451-3321-4F58-BE4E-34D0E3676A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BF6CFF0-370D-442E-93BE-A5A4CB1D5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BC55-4FED-42B1-9823-FA59250F54F1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217002-EF17-483C-962F-788630D08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EC43F7-142E-4591-903A-CB36E6B4E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FD41-651D-447F-8C90-D27911028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195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C142B5-FEEC-46F5-A16D-2EEEF86F0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A48E17-DBCB-4095-B465-684564192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B3980F-8C06-4630-9F29-3D95FB22B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BC55-4FED-42B1-9823-FA59250F54F1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6243A2-096E-4756-925B-3EF170958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7ED6F1-6481-44B7-A925-2A052F81F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FD41-651D-447F-8C90-D27911028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074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6A4491-C3D3-4C90-902C-EF449B7BE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CD0C7A4-E3B8-4BDA-A669-467D65780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A846DC-5B88-4FFC-83FC-9212DA555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BC55-4FED-42B1-9823-FA59250F54F1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CA0BA4-AF74-4EA5-85D1-688190B45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0DECD-25F9-4592-BCDF-F6C20A132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FD41-651D-447F-8C90-D27911028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466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7A17EC-2400-4609-A815-541D9171E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665315-87AB-49ED-95B0-158577C12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0B8C21-C3EA-4F37-901F-35E1A14A8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AB216EA-7982-456E-B165-44DAC1C63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BC55-4FED-42B1-9823-FA59250F54F1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434561-75B9-4A25-8097-EB88B486F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4E2982-3A4E-474A-BA86-1C829EBAF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FD41-651D-447F-8C90-D27911028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1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FED91B-24C3-4E22-BAA5-32ADB5FF6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8DFD7D-3C6F-4B42-9A6B-F407AFC86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1F84D3C-7E88-45F6-979A-B26480635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1FFB5C2-390A-4521-A2E1-58079523C8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9D6610C-BB6A-405A-9760-1CD3BD3191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22BF88E-63A8-4149-902F-D2BB162F8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BC55-4FED-42B1-9823-FA59250F54F1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EF64682-419A-45A0-AC4F-F6AFAABA2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36FFD67-652A-4714-9DB9-5919121C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FD41-651D-447F-8C90-D27911028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83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2A5F29-EB9A-4A44-ACDD-254C4438A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45E3240-F9F6-498B-9E88-C3711DEBE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BC55-4FED-42B1-9823-FA59250F54F1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D3A61D3-3EE6-4E25-8306-B70FF69D8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2D49A67-55B4-4207-B082-60265EB48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FD41-651D-447F-8C90-D27911028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25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99063DF-C5E4-40FE-BCEB-09E4A0A46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BC55-4FED-42B1-9823-FA59250F54F1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4656321-9ACE-4232-87A5-F18623280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792B1D0-B9BF-4832-8F2E-F074E54B7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FD41-651D-447F-8C90-D27911028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24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B3666-F722-48A1-93E2-66B2379B1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6BA83C-FBA6-49A7-B2E4-0CBA4D4B9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F6EAFE5-23AB-432B-851B-FBD801268E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A531870-BFA0-44EE-83A0-8511BB6BF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BC55-4FED-42B1-9823-FA59250F54F1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26F5A2-4DF5-4ABA-91CB-3B0EA8FD1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221A8D-51B3-4384-94B1-4B0AA9210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FD41-651D-447F-8C90-D27911028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2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BDB95E-9F11-43B1-9A2B-DAB9CED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3D37638-D183-403A-997D-D0FEF0C2FA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770056E-1D77-475D-BE03-AA0B8E391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417D90-4A24-46E2-AF0E-6D59255A1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BC55-4FED-42B1-9823-FA59250F54F1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EFC579E-4F8F-4B25-B4DB-C03F03821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D73CEE-560F-43BB-8FA9-ADD6B1DFD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CFD41-651D-447F-8C90-D27911028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76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21885A1-9EBB-4567-9FA2-6B0392487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D6C9AF-92D8-44A8-A3EE-09A0518D4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0EC8B2E-F39C-4481-8B25-883E4BFBE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FBC55-4FED-42B1-9823-FA59250F54F1}" type="datetimeFigureOut">
              <a:rPr lang="en-GB" smtClean="0"/>
              <a:t>04/11/2020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C7BE83-D210-4E36-BAC6-F8F2569ADF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E28766-8F98-433E-A97C-36A9EB623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CFD41-651D-447F-8C90-D279110281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06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A855DE-3A99-47FA-B659-DEFB43D3C1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V</a:t>
            </a:r>
            <a:r>
              <a:rPr lang="cs-CZ" dirty="0" err="1"/>
              <a:t>ývojová</a:t>
            </a:r>
            <a:r>
              <a:rPr lang="cs-CZ" dirty="0"/>
              <a:t> stadia člověka podle E. </a:t>
            </a:r>
            <a:r>
              <a:rPr lang="cs-CZ" dirty="0" err="1"/>
              <a:t>Eriksona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247D63-B285-4E46-98A2-596BC9BED8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02138"/>
            <a:ext cx="9144000" cy="588962"/>
          </a:xfrm>
        </p:spPr>
        <p:txBody>
          <a:bodyPr/>
          <a:lstStyle/>
          <a:p>
            <a:r>
              <a:rPr lang="en-GB" dirty="0"/>
              <a:t>10.11.2020</a:t>
            </a:r>
          </a:p>
        </p:txBody>
      </p:sp>
    </p:spTree>
    <p:extLst>
      <p:ext uri="{BB962C8B-B14F-4D97-AF65-F5344CB8AC3E}">
        <p14:creationId xmlns:p14="http://schemas.microsoft.com/office/powerpoint/2010/main" val="270034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9407E1-428A-4B14-8102-6575DD016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 </a:t>
            </a:r>
            <a:r>
              <a:rPr lang="cs-CZ" dirty="0" err="1"/>
              <a:t>Generativita</a:t>
            </a:r>
            <a:r>
              <a:rPr lang="cs-CZ" dirty="0"/>
              <a:t> proti stagnaci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D59533-B18A-499A-853F-D9242AA84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Člověk jako tvor vyučující, předávající a uvádějící, nejenom učící se</a:t>
            </a:r>
          </a:p>
          <a:p>
            <a:r>
              <a:rPr lang="cs-CZ" dirty="0"/>
              <a:t>Produkce a kreativita.</a:t>
            </a:r>
          </a:p>
          <a:p>
            <a:r>
              <a:rPr lang="cs-CZ" dirty="0"/>
              <a:t>Plození a produkování (Láska a práce)</a:t>
            </a:r>
          </a:p>
          <a:p>
            <a:r>
              <a:rPr lang="cs-CZ" dirty="0"/>
              <a:t>Stagnace: ´neschopnost ztratit sebe sama v setkání těl a duší´, což nevede k rozšiřování osobnosti, ale ke stagnaci, </a:t>
            </a:r>
            <a:r>
              <a:rPr lang="cs-CZ" dirty="0" err="1"/>
              <a:t>pseudo</a:t>
            </a:r>
            <a:r>
              <a:rPr lang="cs-CZ" dirty="0"/>
              <a:t>-intimitě, regresi,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487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88B46E-3491-4260-90D0-63F103AFC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8. Ego-integrita proti zoufalství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429CBB-5D21-4051-BDCF-7E9FC4392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Integrita – výsledek předchozích stadií</a:t>
            </a:r>
          </a:p>
          <a:p>
            <a:r>
              <a:rPr lang="cs-CZ" dirty="0"/>
              <a:t>Smíření se s vlastní životní cestou</a:t>
            </a:r>
          </a:p>
          <a:p>
            <a:r>
              <a:rPr lang="cs-CZ" dirty="0"/>
              <a:t>Pokora</a:t>
            </a:r>
          </a:p>
          <a:p>
            <a:r>
              <a:rPr lang="cs-CZ" dirty="0"/>
              <a:t>Přijetí vlastní konečnosti a smrtelnosti</a:t>
            </a:r>
          </a:p>
          <a:p>
            <a:r>
              <a:rPr lang="cs-CZ" dirty="0"/>
              <a:t>Zoufalství – urputná snaha ještě změnit chod věcí v čase, který zbývá</a:t>
            </a:r>
          </a:p>
        </p:txBody>
      </p:sp>
    </p:spTree>
    <p:extLst>
      <p:ext uri="{BB962C8B-B14F-4D97-AF65-F5344CB8AC3E}">
        <p14:creationId xmlns:p14="http://schemas.microsoft.com/office/powerpoint/2010/main" val="66272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A2B1CF-5E2E-471A-B6C2-E45CD9154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77875"/>
          </a:xfrm>
        </p:spPr>
        <p:txBody>
          <a:bodyPr/>
          <a:lstStyle/>
          <a:p>
            <a:pPr algn="ctr"/>
            <a:r>
              <a:rPr lang="en-GB" dirty="0"/>
              <a:t>Background E. </a:t>
            </a:r>
            <a:r>
              <a:rPr lang="en-GB" dirty="0" err="1"/>
              <a:t>Eriksona</a:t>
            </a:r>
            <a:r>
              <a:rPr lang="en-GB" dirty="0"/>
              <a:t> a </a:t>
            </a:r>
            <a:r>
              <a:rPr lang="en-GB" dirty="0" err="1"/>
              <a:t>jeho</a:t>
            </a:r>
            <a:r>
              <a:rPr lang="en-GB" dirty="0"/>
              <a:t> </a:t>
            </a:r>
            <a:r>
              <a:rPr lang="en-GB" dirty="0" err="1"/>
              <a:t>teorie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0FC750-DC89-4976-996E-43DAA133B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6775"/>
            <a:ext cx="10515600" cy="5715000"/>
          </a:xfrm>
        </p:spPr>
        <p:txBody>
          <a:bodyPr>
            <a:normAutofit lnSpcReduction="10000"/>
          </a:bodyPr>
          <a:lstStyle/>
          <a:p>
            <a:r>
              <a:rPr lang="en-GB" dirty="0" err="1"/>
              <a:t>Navazuje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S. </a:t>
            </a:r>
            <a:r>
              <a:rPr lang="en-GB" dirty="0" err="1"/>
              <a:t>Freuda</a:t>
            </a:r>
            <a:r>
              <a:rPr lang="en-GB" dirty="0"/>
              <a:t> a </a:t>
            </a:r>
            <a:r>
              <a:rPr lang="en-GB" dirty="0" err="1"/>
              <a:t>psychoanal</a:t>
            </a:r>
            <a:r>
              <a:rPr lang="cs-CZ" dirty="0"/>
              <a:t>ý</a:t>
            </a:r>
            <a:r>
              <a:rPr lang="en-GB" dirty="0" err="1"/>
              <a:t>zu</a:t>
            </a:r>
            <a:endParaRPr lang="en-GB" dirty="0"/>
          </a:p>
          <a:p>
            <a:r>
              <a:rPr lang="en-GB" dirty="0"/>
              <a:t>Zab</a:t>
            </a:r>
            <a:r>
              <a:rPr lang="cs-CZ" dirty="0"/>
              <a:t>ý</a:t>
            </a:r>
            <a:r>
              <a:rPr lang="en-GB" dirty="0"/>
              <a:t>v</a:t>
            </a:r>
            <a:r>
              <a:rPr lang="cs-CZ" dirty="0"/>
              <a:t>á</a:t>
            </a:r>
            <a:r>
              <a:rPr lang="en-GB" dirty="0"/>
              <a:t> se v</a:t>
            </a:r>
            <a:r>
              <a:rPr lang="cs-CZ" dirty="0"/>
              <a:t>ý</a:t>
            </a:r>
            <a:r>
              <a:rPr lang="en-GB" dirty="0" err="1"/>
              <a:t>vojem</a:t>
            </a:r>
            <a:r>
              <a:rPr lang="en-GB" dirty="0"/>
              <a:t> identity od ran</a:t>
            </a:r>
            <a:r>
              <a:rPr lang="cs-CZ" dirty="0"/>
              <a:t>é</a:t>
            </a:r>
            <a:r>
              <a:rPr lang="en-GB" dirty="0"/>
              <a:t>ho d</a:t>
            </a:r>
            <a:r>
              <a:rPr lang="cs-CZ" dirty="0"/>
              <a:t>ě</a:t>
            </a:r>
            <a:r>
              <a:rPr lang="en-GB" dirty="0" err="1"/>
              <a:t>tstv</a:t>
            </a:r>
            <a:r>
              <a:rPr lang="cs-CZ" dirty="0"/>
              <a:t>í</a:t>
            </a:r>
          </a:p>
          <a:p>
            <a:r>
              <a:rPr lang="cs-CZ" dirty="0"/>
              <a:t>Psychoanalytik, klinický psycholog, pracuje s dětmi v USA</a:t>
            </a:r>
          </a:p>
          <a:p>
            <a:r>
              <a:rPr lang="cs-CZ" dirty="0"/>
              <a:t>Jeho teorie mapuje vývoj identity od raného dětství až do smrti v 8 stadiích. </a:t>
            </a:r>
          </a:p>
          <a:p>
            <a:r>
              <a:rPr lang="cs-CZ" dirty="0"/>
              <a:t>Psychoanalytický přístup: Mapuje hlubinné, nevědomé a často rozporné, konfliktní emoce a instinkty, které ovlivňují emoční a sociální vývoj člověka</a:t>
            </a:r>
          </a:p>
          <a:p>
            <a:r>
              <a:rPr lang="cs-CZ" dirty="0"/>
              <a:t>Zdůrazňuje vliv společnosti a kultury na socializaci – vývoj člověka v sociálním kontextu</a:t>
            </a:r>
          </a:p>
          <a:p>
            <a:r>
              <a:rPr lang="cs-CZ" dirty="0"/>
              <a:t>Některé koncepty zastaralé – malý ohled na rovnoprávnost </a:t>
            </a:r>
            <a:r>
              <a:rPr lang="cs-CZ" dirty="0" err="1"/>
              <a:t>gendru</a:t>
            </a:r>
            <a:r>
              <a:rPr lang="cs-CZ" dirty="0"/>
              <a:t>, rovnoprávnost ve společnosti, rovnoprávnost etnik a kultur vs. Rovnoprávnost jako sociální konstrukt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940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E05620-BA1A-4772-9DEA-8F74C96F7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6676"/>
            <a:ext cx="12192000" cy="609601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Background </a:t>
            </a:r>
            <a:r>
              <a:rPr lang="en-GB" dirty="0"/>
              <a:t>8 </a:t>
            </a:r>
            <a:r>
              <a:rPr lang="cs-CZ" dirty="0"/>
              <a:t>vývojových stádií člověka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5E7196-18E8-4043-A251-CFA51143F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" y="542925"/>
            <a:ext cx="11982450" cy="6153150"/>
          </a:xfrm>
        </p:spPr>
        <p:txBody>
          <a:bodyPr>
            <a:normAutofit fontScale="47500" lnSpcReduction="20000"/>
          </a:bodyPr>
          <a:lstStyle/>
          <a:p>
            <a:r>
              <a:rPr lang="cs-CZ" sz="4200" dirty="0"/>
              <a:t>Vychází z psychoanalýzy: zajímá se o témata ´jen částečně zapamatovaná, snově zahalená, příkře odmítnutá, bezostyšně přenesená na druhé, žertem zlehčovaná, vyhýbaná…témata, po nichž následují tiché pauzy.´ tj. Témata měnící se kvality a kvantity vědomí, vyjádřená jazykem.</a:t>
            </a:r>
          </a:p>
          <a:p>
            <a:r>
              <a:rPr lang="cs-CZ" sz="4200" dirty="0"/>
              <a:t>Rozlišuje stavy vědomí a části osobnosti: (Id, instinktivní složka našeho </a:t>
            </a:r>
            <a:r>
              <a:rPr lang="cs-CZ" sz="4200" dirty="0" err="1"/>
              <a:t>self</a:t>
            </a:r>
            <a:r>
              <a:rPr lang="cs-CZ" sz="4200" dirty="0"/>
              <a:t>, nejstarší instinkty od předků, impulsy, projevuje se tlakem fantazie o nesplněných přáních a chtíčích (superego, </a:t>
            </a:r>
            <a:r>
              <a:rPr lang="cs-CZ" sz="4200" dirty="0" err="1"/>
              <a:t>ínternalizovaná</a:t>
            </a:r>
            <a:r>
              <a:rPr lang="cs-CZ" sz="4200" dirty="0"/>
              <a:t> suma všech společenských omezení´, projevuje se přemítáním nad tím, co by se mělo a jak´, svědomí) a činnosti, ve kterých člověk aktivně koná, bez cenzury a přílišného tlaku impulsů, soustředění v přítomnosti, uvědomění tady a teď a jeho náplně ´</a:t>
            </a:r>
            <a:r>
              <a:rPr lang="cs-CZ" sz="4200" dirty="0" err="1"/>
              <a:t>Flow</a:t>
            </a:r>
            <a:r>
              <a:rPr lang="cs-CZ" sz="4200" dirty="0"/>
              <a:t>, ´</a:t>
            </a:r>
            <a:r>
              <a:rPr lang="cs-CZ" sz="4200" dirty="0" err="1"/>
              <a:t>Self</a:t>
            </a:r>
            <a:r>
              <a:rPr lang="cs-CZ" sz="4200" dirty="0"/>
              <a:t>´ (Ego podle Freuda a </a:t>
            </a:r>
            <a:r>
              <a:rPr lang="cs-CZ" sz="4200" dirty="0" err="1"/>
              <a:t>Eriksona</a:t>
            </a:r>
            <a:r>
              <a:rPr lang="cs-CZ" sz="4200" dirty="0"/>
              <a:t>). </a:t>
            </a:r>
            <a:r>
              <a:rPr lang="cs-CZ" sz="4200" dirty="0" err="1"/>
              <a:t>Midfulness</a:t>
            </a:r>
            <a:r>
              <a:rPr lang="cs-CZ" sz="4200" dirty="0"/>
              <a:t>. </a:t>
            </a:r>
            <a:r>
              <a:rPr lang="en-GB" sz="4200" dirty="0"/>
              <a:t>(</a:t>
            </a:r>
            <a:r>
              <a:rPr lang="cs-CZ" sz="4200" dirty="0" err="1"/>
              <a:t>Erikson</a:t>
            </a:r>
            <a:r>
              <a:rPr lang="cs-CZ" sz="4200" dirty="0"/>
              <a:t>, pp</a:t>
            </a:r>
            <a:r>
              <a:rPr lang="en-GB" sz="4200" dirty="0"/>
              <a:t> 173-77).</a:t>
            </a:r>
            <a:endParaRPr lang="cs-CZ" sz="4200" dirty="0"/>
          </a:p>
          <a:p>
            <a:pPr marL="0" indent="0">
              <a:buNone/>
            </a:pPr>
            <a:r>
              <a:rPr lang="en-GB" sz="3800" dirty="0"/>
              <a:t> </a:t>
            </a:r>
            <a:endParaRPr lang="cs-CZ" sz="3800" dirty="0"/>
          </a:p>
          <a:p>
            <a:r>
              <a:rPr lang="en-GB" sz="3800" dirty="0"/>
              <a:t>S </a:t>
            </a:r>
            <a:r>
              <a:rPr lang="cs-CZ" sz="3800" dirty="0"/>
              <a:t>návazností na Freuda rozlišuje vývojové Orální, Anální a </a:t>
            </a:r>
            <a:r>
              <a:rPr lang="cs-CZ" sz="3800" dirty="0" err="1"/>
              <a:t>pre</a:t>
            </a:r>
            <a:r>
              <a:rPr lang="cs-CZ" sz="3800" dirty="0"/>
              <a:t>-Genitální a Genitální období v socio-emocionálním vývoji dítěte od jeho narození</a:t>
            </a:r>
          </a:p>
          <a:p>
            <a:pPr marL="0" indent="0">
              <a:buNone/>
            </a:pPr>
            <a:endParaRPr lang="cs-CZ" sz="3800" dirty="0"/>
          </a:p>
          <a:p>
            <a:r>
              <a:rPr lang="cs-CZ" sz="3800" dirty="0"/>
              <a:t>Zároveň diskutuje roli společnosti a kultury ve vývoji dítěte – kolektivní chování dané skupiny: orální historie, mytologie, rituál, hra, vtip, tabu ve společnosti. </a:t>
            </a:r>
          </a:p>
          <a:p>
            <a:pPr marL="0" indent="0">
              <a:buNone/>
            </a:pPr>
            <a:endParaRPr lang="cs-CZ" sz="3800" dirty="0"/>
          </a:p>
          <a:p>
            <a:r>
              <a:rPr lang="cs-CZ" sz="3800" dirty="0"/>
              <a:t>Zaměřuje se na americkou kulturu, včetně Indiánů a Afro-Američanů. Popisuje vliv kultury na výchovu u těchto různých skupin. </a:t>
            </a:r>
          </a:p>
          <a:p>
            <a:pPr marL="0" indent="0">
              <a:buNone/>
            </a:pPr>
            <a:endParaRPr lang="cs-CZ" sz="3800" dirty="0"/>
          </a:p>
          <a:p>
            <a:r>
              <a:rPr lang="cs-CZ" sz="3800" dirty="0"/>
              <a:t>Svojí analýzu shrnuje do 8 stádií vývoje člověka – s řešením vývojových konfliktů v každém období</a:t>
            </a:r>
          </a:p>
          <a:p>
            <a:pPr marL="0" indent="0">
              <a:buNone/>
            </a:pPr>
            <a:endParaRPr lang="cs-CZ" sz="3800" dirty="0"/>
          </a:p>
          <a:p>
            <a:r>
              <a:rPr lang="cs-CZ" sz="4200" dirty="0"/>
              <a:t>Věk batolete začíná svalově-análním obdobím vývoje.</a:t>
            </a:r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2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57425-CB6E-4580-BA49-DF973F876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7400"/>
          </a:xfrm>
        </p:spPr>
        <p:txBody>
          <a:bodyPr/>
          <a:lstStyle/>
          <a:p>
            <a:r>
              <a:rPr lang="cs-CZ" dirty="0"/>
              <a:t>1. </a:t>
            </a:r>
            <a:r>
              <a:rPr lang="en-GB" dirty="0"/>
              <a:t>Z</a:t>
            </a:r>
            <a:r>
              <a:rPr lang="cs-CZ" dirty="0" err="1"/>
              <a:t>ákladní</a:t>
            </a:r>
            <a:r>
              <a:rPr lang="cs-CZ" dirty="0"/>
              <a:t> důvěra proti základní nedůvěře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31DACC-7758-4107-9BC9-998075BCA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49" y="914400"/>
            <a:ext cx="11915775" cy="59436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Prvním projevem důvěry dítěte: Jak snadno se krmí, jak dobře spí a jak snadno se vyprazdňuje.</a:t>
            </a:r>
          </a:p>
          <a:p>
            <a:r>
              <a:rPr lang="cs-CZ" dirty="0"/>
              <a:t>Zkušenost vzájemné regulace v symbióze s matkou: Matka pomáhá dítěti regulovat nezralý nervový systém, emoce a popudy.</a:t>
            </a:r>
          </a:p>
          <a:p>
            <a:r>
              <a:rPr lang="cs-CZ" dirty="0"/>
              <a:t>Dítě poznáváním smyslů dorůstá do pocitu vnitřní intimity a zážitku vnitřního blaha</a:t>
            </a:r>
          </a:p>
          <a:p>
            <a:r>
              <a:rPr lang="cs-CZ" dirty="0"/>
              <a:t>Projev důvěry: Nechat matku zmizet bez nadměrného pocitu úzkosti – matka integrovaná jako vnitřní jistota i vnější předvídatelnost</a:t>
            </a:r>
          </a:p>
          <a:p>
            <a:r>
              <a:rPr lang="cs-CZ" dirty="0"/>
              <a:t>Proces diferenciace v raném stadiu mezi vnitřním a vnějším světem:</a:t>
            </a:r>
          </a:p>
          <a:p>
            <a:pPr marL="0" indent="0">
              <a:buNone/>
            </a:pPr>
            <a:r>
              <a:rPr lang="cs-CZ" dirty="0"/>
              <a:t>Introjekce a projekce</a:t>
            </a:r>
          </a:p>
          <a:p>
            <a:r>
              <a:rPr lang="cs-CZ" dirty="0"/>
              <a:t> Důvěra: Citlivá péče matky o potřeby dítěte spojená s pevným pocitem osobní integrity a sounáležitosti s vnější společností a kulturou.</a:t>
            </a:r>
          </a:p>
          <a:p>
            <a:r>
              <a:rPr lang="cs-CZ" dirty="0"/>
              <a:t>Nedůvěra: Stesk po ztraceném ráji. Míra diferenciace indiferentní nezralé osobnosti dítěte s oporou matky a její péče, stability a integrace, její zralosti.</a:t>
            </a:r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444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B5DA07-5E76-42E2-BBE3-FB774BB2E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638"/>
            <a:ext cx="10515600" cy="701675"/>
          </a:xfrm>
        </p:spPr>
        <p:txBody>
          <a:bodyPr/>
          <a:lstStyle/>
          <a:p>
            <a:pPr algn="ctr"/>
            <a:r>
              <a:rPr lang="cs-CZ" dirty="0"/>
              <a:t>2. </a:t>
            </a:r>
            <a:r>
              <a:rPr lang="en-GB" dirty="0" err="1"/>
              <a:t>Autonomie</a:t>
            </a:r>
            <a:r>
              <a:rPr lang="en-GB" dirty="0"/>
              <a:t> </a:t>
            </a:r>
            <a:r>
              <a:rPr lang="en-GB" dirty="0" err="1"/>
              <a:t>proti</a:t>
            </a:r>
            <a:r>
              <a:rPr lang="en-GB" dirty="0"/>
              <a:t> </a:t>
            </a:r>
            <a:r>
              <a:rPr lang="en-GB" dirty="0" err="1"/>
              <a:t>studu</a:t>
            </a:r>
            <a:r>
              <a:rPr lang="en-GB" dirty="0"/>
              <a:t> a </a:t>
            </a:r>
            <a:r>
              <a:rPr lang="en-GB" dirty="0" err="1"/>
              <a:t>pochyb</a:t>
            </a:r>
            <a:r>
              <a:rPr lang="cs-CZ" dirty="0"/>
              <a:t>á</a:t>
            </a:r>
            <a:r>
              <a:rPr lang="en-GB" dirty="0"/>
              <a:t>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12E19A-FE72-459B-8C99-EB56C2CB5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828674"/>
            <a:ext cx="11449049" cy="5876926"/>
          </a:xfrm>
        </p:spPr>
        <p:txBody>
          <a:bodyPr/>
          <a:lstStyle/>
          <a:p>
            <a:r>
              <a:rPr lang="cs-CZ" dirty="0"/>
              <a:t>Svalově-anální období dítěte (batole)</a:t>
            </a:r>
          </a:p>
          <a:p>
            <a:r>
              <a:rPr lang="cs-CZ" dirty="0"/>
              <a:t>Rozvoj svalstva – Nová zkušenost Držení a Pouštění</a:t>
            </a:r>
          </a:p>
          <a:p>
            <a:r>
              <a:rPr lang="cs-CZ" dirty="0"/>
              <a:t>-) rozvoj přátelských a nepřátelských postojů a očekávání (Držení: zadržování a omezování vs. Pečující mít a držet. Pouštění: vypouštění destruktivních sil vs. Uvolnění, ´nechat být´)</a:t>
            </a:r>
          </a:p>
          <a:p>
            <a:r>
              <a:rPr lang="cs-CZ" dirty="0"/>
              <a:t>Vnější pevná a ujišťující kontrola rodiče (Pevná: rozlišit držení a pouštění v pravý čas, Ujišťující: Autonomie svobodné volby)</a:t>
            </a:r>
          </a:p>
          <a:p>
            <a:r>
              <a:rPr lang="cs-CZ" dirty="0"/>
              <a:t>Přílišná dominance rodiče: pocit pochybností a studu vs. Sebeovládání bez ztráty sebeúcty: Pocit dobré vůle a hrdosti</a:t>
            </a:r>
          </a:p>
          <a:p>
            <a:r>
              <a:rPr lang="cs-CZ" dirty="0"/>
              <a:t>Vývoj autonomie – vyjednání, potvrzování a vymezování autonomie dítěte s mírou rodičovského dozoru a vnější dominance</a:t>
            </a:r>
          </a:p>
          <a:p>
            <a:r>
              <a:rPr lang="cs-CZ" dirty="0"/>
              <a:t>-) smysl pro zákon a řád, pro spravedlnost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11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3CE1C2-EB31-4DF4-890C-5192A357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088"/>
            <a:ext cx="10515600" cy="592137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3. Iniciativa proti vině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942A06-D563-4AB7-B3FC-4694E2020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699" y="590550"/>
            <a:ext cx="11630025" cy="611505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Dítě se stává víc ´sebou samým´, je uvolněnější a bystřejší ve svých úsudcích, aktivnější a aktivující, energičtější a více v pohybu tam, kde dříve spíše vzdorovalo</a:t>
            </a:r>
          </a:p>
          <a:p>
            <a:r>
              <a:rPr lang="cs-CZ" dirty="0"/>
              <a:t>Fáze infantilní </a:t>
            </a:r>
            <a:r>
              <a:rPr lang="cs-CZ" dirty="0" err="1"/>
              <a:t>genitality</a:t>
            </a:r>
            <a:r>
              <a:rPr lang="cs-CZ" dirty="0"/>
              <a:t> a pohybové stadium: snaha dělat a ´být při tom´</a:t>
            </a:r>
          </a:p>
          <a:p>
            <a:r>
              <a:rPr lang="cs-CZ" dirty="0"/>
              <a:t>Pocit viny: vyplývá z uvažovaných cílů a výkonů dítěte jako výsledek nové mentální a pohybové síly -) projevy manipulace a vynucování</a:t>
            </a:r>
          </a:p>
          <a:p>
            <a:r>
              <a:rPr lang="cs-CZ" dirty="0"/>
              <a:t>Anticipační žárlivost a rivalita vůči teritoriu a těm, kteří byli dříve tam, kde nyní dítě zaměřuje pozornost a energii -) soupeření se sourozenci o pozornost matky/primárního pečovatele</a:t>
            </a:r>
          </a:p>
          <a:p>
            <a:r>
              <a:rPr lang="cs-CZ" dirty="0"/>
              <a:t>Neúspěch: Pocity viny a úzkosti, rezignace</a:t>
            </a:r>
          </a:p>
          <a:p>
            <a:r>
              <a:rPr lang="cs-CZ" dirty="0"/>
              <a:t>Dětská sexualita: Oidipovský komplex. Kastrační úzkost</a:t>
            </a:r>
          </a:p>
          <a:p>
            <a:r>
              <a:rPr lang="cs-CZ" dirty="0"/>
              <a:t>Rozvoj superega – svědomí a </a:t>
            </a:r>
            <a:r>
              <a:rPr lang="cs-CZ" dirty="0" err="1"/>
              <a:t>internalizovaného</a:t>
            </a:r>
            <a:r>
              <a:rPr lang="cs-CZ" dirty="0"/>
              <a:t> rodiče – schopnost reflexe a autocenzury skrze rodičovi oči. Potlačení přání a fantazií. </a:t>
            </a:r>
          </a:p>
          <a:p>
            <a:r>
              <a:rPr lang="cs-CZ" dirty="0"/>
              <a:t>-) Někdy naopak rozvoj moralizování, dohledu nad druhými a zakazování spíše, než aktivita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933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ABB0EF-6454-4A46-9D70-2C2C67C93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Přičinlivost proti inferioritě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CCB291-20E8-471B-A6E8-AF2524158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" y="1476376"/>
            <a:ext cx="11944350" cy="5381624"/>
          </a:xfrm>
        </p:spPr>
        <p:txBody>
          <a:bodyPr/>
          <a:lstStyle/>
          <a:p>
            <a:r>
              <a:rPr lang="cs-CZ" dirty="0"/>
              <a:t>Období latence: Racionální období vývoje dovedností dítěte, zacházení s předměty, učení se rolí ve společnosti, orientování se ve vnějším kulturním a společenském řádu</a:t>
            </a:r>
          </a:p>
          <a:p>
            <a:r>
              <a:rPr lang="cs-CZ" dirty="0"/>
              <a:t>Po zvládnutí činnosti vlastních orgánů a pohybu se nyní seznamuje s vnějším světem</a:t>
            </a:r>
          </a:p>
          <a:p>
            <a:r>
              <a:rPr lang="cs-CZ" dirty="0"/>
              <a:t>Čas základního vzdělání</a:t>
            </a:r>
          </a:p>
          <a:p>
            <a:r>
              <a:rPr lang="cs-CZ" dirty="0"/>
              <a:t>´Jak získat uznání produkcí, výrobou věcí</a:t>
            </a:r>
            <a:r>
              <a:rPr lang="en-GB" dirty="0"/>
              <a:t>’</a:t>
            </a:r>
            <a:r>
              <a:rPr lang="cs-CZ" dirty="0"/>
              <a:t>.</a:t>
            </a:r>
          </a:p>
          <a:p>
            <a:r>
              <a:rPr lang="cs-CZ" dirty="0"/>
              <a:t>Rozvoj pozornosti a píle</a:t>
            </a:r>
          </a:p>
          <a:p>
            <a:r>
              <a:rPr lang="cs-CZ" dirty="0"/>
              <a:t>Vliv dalších významných dospělých</a:t>
            </a:r>
          </a:p>
          <a:p>
            <a:r>
              <a:rPr lang="cs-CZ" dirty="0"/>
              <a:t>Vnější a vnitřní zábrany – nebezpečí pocitu vlastní nedostatečnosti a méněcennosti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005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314920-E1C9-408C-98ED-0F0E29F28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Identita proti konfúzi rolí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105D9B-6F35-413C-B2D1-E460ABDEE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Dospívání. Konec dětství</a:t>
            </a:r>
          </a:p>
          <a:p>
            <a:r>
              <a:rPr lang="cs-CZ" dirty="0"/>
              <a:t>Rozpad dosavadních zaběhlých rolí v důsledku hormonálního vývoje</a:t>
            </a:r>
          </a:p>
          <a:p>
            <a:r>
              <a:rPr lang="cs-CZ" dirty="0"/>
              <a:t>Identifikace se stejným – ve skupinách</a:t>
            </a:r>
          </a:p>
          <a:p>
            <a:r>
              <a:rPr lang="cs-CZ" dirty="0"/>
              <a:t>Identifikace s vnějším pevným – uctívání idolů pro vnitřní chaos</a:t>
            </a:r>
          </a:p>
          <a:p>
            <a:r>
              <a:rPr lang="cs-CZ" dirty="0"/>
              <a:t>Integrace: Soubor nahromaděných zkušeností a rozvinutá schopnost ´</a:t>
            </a:r>
            <a:r>
              <a:rPr lang="cs-CZ" dirty="0" err="1"/>
              <a:t>self´regulovat</a:t>
            </a:r>
            <a:r>
              <a:rPr lang="cs-CZ" dirty="0"/>
              <a:t> a integrovat emoce a využívat schopnosti  a příležitosti v rámci daných sociálních rolí</a:t>
            </a:r>
          </a:p>
          <a:p>
            <a:r>
              <a:rPr lang="cs-CZ" dirty="0"/>
              <a:t>Adolescentní moratorium – mezi dětskou morálkou a budoucí rozvinutým smyslem pro etiku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894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8DDAB1-1311-4D93-8BCB-B92C0FAC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Intimita proti izolaci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E4573C-96C5-4BA4-9DA9-861520A56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Dospělost.</a:t>
            </a:r>
          </a:p>
          <a:p>
            <a:r>
              <a:rPr lang="cs-CZ" dirty="0"/>
              <a:t>Ukončení hledání vlastní identity a její zdůrazňování</a:t>
            </a:r>
          </a:p>
          <a:p>
            <a:r>
              <a:rPr lang="cs-CZ" dirty="0"/>
              <a:t>Ochota spojit svou identitu s identitou druhých</a:t>
            </a:r>
          </a:p>
          <a:p>
            <a:r>
              <a:rPr lang="cs-CZ" dirty="0"/>
              <a:t>Intimita: Schopnost vstoupit  do spojení a partnerství se závazky i za cenu obětí a kompromisů</a:t>
            </a:r>
          </a:p>
          <a:p>
            <a:r>
              <a:rPr lang="cs-CZ" dirty="0"/>
              <a:t>Vyhýbání se intimitě může vést k pocitu izolace a hluboké introverze – ponoření se do sebe</a:t>
            </a:r>
          </a:p>
          <a:p>
            <a:r>
              <a:rPr lang="cs-CZ" dirty="0"/>
              <a:t>Distancování: Intimní soupeřivé a bojovné vztahy s druhými i proti nim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9073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8676</TotalTime>
  <Words>1109</Words>
  <Application>Microsoft Office PowerPoint</Application>
  <PresentationFormat>Širokoúhlá obrazovka</PresentationFormat>
  <Paragraphs>94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Vývojová stadia člověka podle E. Eriksona</vt:lpstr>
      <vt:lpstr>Background E. Eriksona a jeho teorie</vt:lpstr>
      <vt:lpstr>Background 8 vývojových stádií člověka</vt:lpstr>
      <vt:lpstr>1. Základní důvěra proti základní nedůvěře</vt:lpstr>
      <vt:lpstr>2. Autonomie proti studu a pochybám</vt:lpstr>
      <vt:lpstr>3. Iniciativa proti vině </vt:lpstr>
      <vt:lpstr>4. Přičinlivost proti inferioritě</vt:lpstr>
      <vt:lpstr>5. Identita proti konfúzi rolí </vt:lpstr>
      <vt:lpstr>6. Intimita proti izolaci </vt:lpstr>
      <vt:lpstr>7. Generativita proti stagnaci </vt:lpstr>
      <vt:lpstr>8. Ego-integrita proti zoufalství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Vývojová stadia člověka podle E. Eriksona</dc:title>
  <dc:creator>Tereza Tereza</dc:creator>
  <cp:lastModifiedBy>Tereza Tereza</cp:lastModifiedBy>
  <cp:revision>32</cp:revision>
  <dcterms:created xsi:type="dcterms:W3CDTF">2020-11-04T12:20:16Z</dcterms:created>
  <dcterms:modified xsi:type="dcterms:W3CDTF">2020-11-10T12:56:23Z</dcterms:modified>
</cp:coreProperties>
</file>