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5" r:id="rId10"/>
    <p:sldId id="263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22838-75A9-4A6D-86CE-999E5E57DEB5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FD4A-D564-467B-8957-0B6DC50C4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9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27DA948-88A0-40E1-AB80-DDA8EBFE0A5E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118019-3602-4FF7-BCDD-CC07C2414D79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8813FC-9997-46E9-87E0-BFEB95871E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21BAA3-3A09-40F1-A464-CBF72DB426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AA3E9-46EF-4341-A3AB-6E551FB2B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E0CB00-A323-4C75-998C-57C6CEBA4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3FEDF3-D9EF-4655-AEFE-5EF0CE8B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26106-AD7A-4EE1-935B-EBC52114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209E44-3DBB-4658-86A2-01E857DB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23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C4C99-3AB3-4266-9CD5-BF88B2AF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89C8BA-7519-4234-AA70-6547E33EE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2AE420-F291-43A1-9E01-2D51F35B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200250-5E99-4D8F-BF5E-A6B48098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409C5-8810-4423-94DA-8ED8CA1F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3B08454-47CB-4226-84DB-6F9040065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14BBF4-04F1-4BFD-8F7A-31C83F109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DCD4E-A19B-48DB-A20D-4E6F9F86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BB01B9-AA04-4D65-948A-744EFFC6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00E7F3-410F-4111-85A4-6944E1EC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0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D4243-AD07-477E-8822-3656F12C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A27EA-217D-4A79-A6A7-1A73D7BB0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2C5BB7-4307-4C51-A49C-4E6DCD88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0E1828-D909-4C28-B9C7-4F940844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406D36-CF0E-4BA3-A0CD-2ACD6D02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9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BEB2E-341E-4BC6-9B81-CC978975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1A238B-6D27-4285-A590-523EB0044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47DE1-77BD-43E8-9445-FC8930AA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1D7F10-1A9A-449C-949A-0767FF12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87A69-59FA-468F-A6BF-AD51D3AB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6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9FB5A-4902-46BA-9092-605D54E6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B4B5F-9D80-4E00-9453-8EDE29928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04AECB-4301-4088-82F2-AE579CB8F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52DB4-3E9B-4A09-A60E-143AC969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9CBBD3-4249-4749-8256-C2B1D882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195418-262E-4587-B482-27C385D6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4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2BF4C-6116-4128-B789-2AFE5DA9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738681-09B5-4EB0-B507-D50555CEC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7E1F95-31FC-429C-8D15-8376A749B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3B595EB-3C37-4A73-B33B-70F6DF04B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E85943-1803-40C4-BFBD-4F19ADA03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90FF61-9F93-4F4B-B545-D547ABA1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32629D-39FC-4B2F-A27A-3CFB3747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0EA3F6-1BF2-44CA-930D-027509C9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2EDA5-F047-4713-BC74-C2564205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A1C4C5-DB79-4AE0-9EE3-76FD842B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6DA56C-0D61-431C-954A-ACCDF727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18E71B-0F6B-4586-94F0-DD150C18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5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9E2CC9-6956-40C4-8C2A-08810EA7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7BD373-D802-4CE2-83F5-5E7A457A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1491824-ACBC-45B1-87F4-976DB2BD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EEA5C-5C78-4A07-9363-6E7DC959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D0585-8758-493C-B6DD-37427F9A1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8E6C88-1EB1-46BF-AD4A-15658550A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E6C35F-24A4-4149-9A20-610AEEE1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477C1F-3BC0-4E74-84D4-C454538D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11B537-38AB-41B3-8542-1C0432FB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9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51726-4BC1-4FF3-82ED-F00459E3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E5CB9F-9CF2-4C78-88B0-B3EF413D3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8C39F0-9E96-4A5D-82A5-5DFFF5A71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B51B12-A362-4626-B83F-88F50BC5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BC1C27-43B5-4891-9491-6BA12761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49F955-26B0-4DA0-90CA-477D7B64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1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B9A9BC-F0F5-4CD1-A6E3-4B02A89C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11951B-74E0-479A-BCF1-8C2D5AAD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CA038A-0F98-43EE-B92F-73084EB2E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096F-5FB7-41E3-88C1-B22472FB8CBF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2F9BB8-6BDB-4D03-9CB6-72CB19EB2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2A3306-3D00-449C-8A32-EBF1BBB7A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FB61-3DB2-4759-BC0E-5CA85668C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11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E5556-7CCA-423A-AC38-060C046B6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Činitelé socializace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BC60C4-353C-4C52-9254-29095AAEB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</a:t>
            </a:r>
            <a:r>
              <a:rPr lang="cs-CZ" dirty="0" err="1"/>
              <a:t>Brumovska</a:t>
            </a:r>
            <a:r>
              <a:rPr lang="cs-CZ" dirty="0"/>
              <a:t>, PhD.</a:t>
            </a:r>
          </a:p>
          <a:p>
            <a:r>
              <a:rPr lang="cs-CZ" dirty="0"/>
              <a:t>2.11.2020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02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4B367-CD6A-4773-BAAA-5967B4CE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jesli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v </a:t>
            </a:r>
            <a:r>
              <a:rPr lang="en-GB" dirty="0" err="1"/>
              <a:t>obdobi</a:t>
            </a:r>
            <a:r>
              <a:rPr lang="en-GB" dirty="0"/>
              <a:t> 1-3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CB16A-82D2-402A-BCDC-FEBAA9D3C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Kompenzace</a:t>
            </a:r>
            <a:r>
              <a:rPr lang="en-GB" dirty="0"/>
              <a:t> </a:t>
            </a:r>
            <a:r>
              <a:rPr lang="en-GB" dirty="0" err="1"/>
              <a:t>socialniho</a:t>
            </a:r>
            <a:r>
              <a:rPr lang="en-GB" dirty="0"/>
              <a:t> </a:t>
            </a:r>
            <a:r>
              <a:rPr lang="en-GB" dirty="0" err="1"/>
              <a:t>znevyhodneni</a:t>
            </a:r>
            <a:r>
              <a:rPr lang="en-GB" dirty="0"/>
              <a:t> a </a:t>
            </a:r>
            <a:r>
              <a:rPr lang="en-GB" dirty="0" err="1"/>
              <a:t>nizsiho</a:t>
            </a:r>
            <a:r>
              <a:rPr lang="en-GB" dirty="0"/>
              <a:t> </a:t>
            </a:r>
            <a:r>
              <a:rPr lang="en-GB" dirty="0" err="1"/>
              <a:t>vzdelani</a:t>
            </a:r>
            <a:r>
              <a:rPr lang="en-GB" dirty="0"/>
              <a:t> </a:t>
            </a:r>
            <a:r>
              <a:rPr lang="en-GB" dirty="0" err="1"/>
              <a:t>rodicu</a:t>
            </a:r>
            <a:r>
              <a:rPr lang="en-GB" dirty="0"/>
              <a:t>, </a:t>
            </a:r>
            <a:r>
              <a:rPr lang="en-GB" dirty="0" err="1"/>
              <a:t>nizsi</a:t>
            </a:r>
            <a:r>
              <a:rPr lang="en-GB" dirty="0"/>
              <a:t> </a:t>
            </a:r>
            <a:r>
              <a:rPr lang="en-GB" dirty="0" err="1"/>
              <a:t>podpory</a:t>
            </a:r>
            <a:r>
              <a:rPr lang="en-GB" dirty="0"/>
              <a:t> a </a:t>
            </a:r>
            <a:r>
              <a:rPr lang="en-GB" dirty="0" err="1"/>
              <a:t>stimulace</a:t>
            </a:r>
            <a:r>
              <a:rPr lang="en-GB" dirty="0"/>
              <a:t> </a:t>
            </a:r>
            <a:r>
              <a:rPr lang="en-GB" dirty="0" err="1"/>
              <a:t>deti</a:t>
            </a:r>
            <a:r>
              <a:rPr lang="en-GB" dirty="0"/>
              <a:t> od </a:t>
            </a:r>
            <a:r>
              <a:rPr lang="en-GB" dirty="0" err="1"/>
              <a:t>rodicu</a:t>
            </a:r>
            <a:endParaRPr lang="en-GB" dirty="0"/>
          </a:p>
          <a:p>
            <a:r>
              <a:rPr lang="en-GB" dirty="0" err="1"/>
              <a:t>Proti</a:t>
            </a:r>
            <a:r>
              <a:rPr lang="en-GB" dirty="0"/>
              <a:t>: </a:t>
            </a:r>
            <a:r>
              <a:rPr lang="en-GB" dirty="0" err="1"/>
              <a:t>Citova</a:t>
            </a:r>
            <a:r>
              <a:rPr lang="en-GB" dirty="0"/>
              <a:t> </a:t>
            </a:r>
            <a:r>
              <a:rPr lang="en-GB" dirty="0" err="1"/>
              <a:t>deprivace</a:t>
            </a:r>
            <a:r>
              <a:rPr lang="en-GB" dirty="0"/>
              <a:t> z </a:t>
            </a:r>
            <a:r>
              <a:rPr lang="en-GB" dirty="0" err="1"/>
              <a:t>hlediska</a:t>
            </a:r>
            <a:r>
              <a:rPr lang="en-GB" dirty="0"/>
              <a:t> </a:t>
            </a:r>
            <a:r>
              <a:rPr lang="en-GB" dirty="0" err="1"/>
              <a:t>vazby</a:t>
            </a:r>
            <a:r>
              <a:rPr lang="en-GB" dirty="0"/>
              <a:t> s </a:t>
            </a:r>
            <a:r>
              <a:rPr lang="en-GB" dirty="0" err="1"/>
              <a:t>vyznamnym</a:t>
            </a:r>
            <a:r>
              <a:rPr lang="en-GB" dirty="0"/>
              <a:t> </a:t>
            </a:r>
            <a:r>
              <a:rPr lang="en-GB" dirty="0" err="1"/>
              <a:t>dospelym</a:t>
            </a:r>
            <a:r>
              <a:rPr lang="en-GB" dirty="0"/>
              <a:t>, </a:t>
            </a:r>
            <a:r>
              <a:rPr lang="en-GB" dirty="0" err="1"/>
              <a:t>primarni</a:t>
            </a:r>
            <a:r>
              <a:rPr lang="en-GB" dirty="0"/>
              <a:t> </a:t>
            </a:r>
            <a:r>
              <a:rPr lang="en-GB" dirty="0" err="1"/>
              <a:t>vazby</a:t>
            </a:r>
            <a:r>
              <a:rPr lang="en-GB" dirty="0"/>
              <a:t> s </a:t>
            </a:r>
            <a:r>
              <a:rPr lang="en-GB" dirty="0" err="1"/>
              <a:t>rodicem</a:t>
            </a:r>
            <a:endParaRPr lang="en-GB" dirty="0"/>
          </a:p>
          <a:p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politika</a:t>
            </a:r>
            <a:r>
              <a:rPr lang="en-GB" dirty="0"/>
              <a:t> –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materske</a:t>
            </a:r>
            <a:r>
              <a:rPr lang="en-GB" dirty="0"/>
              <a:t> </a:t>
            </a:r>
            <a:r>
              <a:rPr lang="en-GB" dirty="0" err="1"/>
              <a:t>dovolene</a:t>
            </a:r>
            <a:r>
              <a:rPr lang="en-GB" dirty="0"/>
              <a:t> vs.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zamestnanosti</a:t>
            </a:r>
            <a:r>
              <a:rPr lang="en-GB" dirty="0"/>
              <a:t> </a:t>
            </a:r>
            <a:r>
              <a:rPr lang="en-GB" dirty="0" err="1"/>
              <a:t>matek</a:t>
            </a:r>
            <a:r>
              <a:rPr lang="en-GB" dirty="0"/>
              <a:t> s </a:t>
            </a:r>
            <a:r>
              <a:rPr lang="en-GB" dirty="0" err="1"/>
              <a:t>institucemi</a:t>
            </a:r>
            <a:r>
              <a:rPr lang="en-GB" dirty="0"/>
              <a:t> pro </a:t>
            </a:r>
            <a:r>
              <a:rPr lang="en-GB" dirty="0" err="1"/>
              <a:t>peci</a:t>
            </a:r>
            <a:r>
              <a:rPr lang="en-GB" dirty="0"/>
              <a:t> o male </a:t>
            </a:r>
            <a:r>
              <a:rPr lang="en-GB" dirty="0" err="1"/>
              <a:t>deti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9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CF987-DF35-4462-B59B-53B44DAD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Shrnuti</a:t>
            </a:r>
            <a:r>
              <a:rPr lang="en-GB" dirty="0"/>
              <a:t>. </a:t>
            </a:r>
            <a:r>
              <a:rPr lang="en-GB" dirty="0" err="1"/>
              <a:t>Zaver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/>
              <a:t>Vase </a:t>
            </a:r>
            <a:r>
              <a:rPr lang="en-GB" dirty="0" err="1"/>
              <a:t>otazky</a:t>
            </a:r>
            <a:r>
              <a:rPr lang="en-GB" dirty="0"/>
              <a:t> a </a:t>
            </a:r>
            <a:r>
              <a:rPr lang="en-GB" dirty="0" err="1"/>
              <a:t>komentare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AB3FE-8EB3-4E28-A45E-519561E6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77095"/>
          </a:xfrm>
        </p:spPr>
        <p:txBody>
          <a:bodyPr/>
          <a:lstStyle/>
          <a:p>
            <a:pPr algn="ctr"/>
            <a:r>
              <a:rPr lang="en-GB" dirty="0" err="1"/>
              <a:t>Definice</a:t>
            </a:r>
            <a:r>
              <a:rPr lang="en-GB" dirty="0"/>
              <a:t> </a:t>
            </a:r>
            <a:r>
              <a:rPr lang="en-GB" dirty="0" err="1"/>
              <a:t>socializace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2B21C-B428-402C-9F75-12B7B30D6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konstrukce</a:t>
            </a:r>
            <a:r>
              <a:rPr lang="en-GB" dirty="0"/>
              <a:t> reality (Berger, Luckman, 1966; Vygotsky, 1979)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Socializace</a:t>
            </a:r>
            <a:r>
              <a:rPr lang="en-GB" dirty="0"/>
              <a:t>: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faktoru</a:t>
            </a:r>
            <a:r>
              <a:rPr lang="en-GB" dirty="0"/>
              <a:t> </a:t>
            </a:r>
            <a:r>
              <a:rPr lang="en-GB" dirty="0" err="1"/>
              <a:t>prostredi</a:t>
            </a:r>
            <a:r>
              <a:rPr lang="en-GB" dirty="0"/>
              <a:t> a </a:t>
            </a:r>
            <a:r>
              <a:rPr lang="en-GB" dirty="0" err="1"/>
              <a:t>socialnich</a:t>
            </a:r>
            <a:r>
              <a:rPr lang="en-GB" dirty="0"/>
              <a:t> </a:t>
            </a:r>
            <a:r>
              <a:rPr lang="en-GB" dirty="0" err="1"/>
              <a:t>interakci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vyvoj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Diskuse</a:t>
            </a:r>
            <a:r>
              <a:rPr lang="en-GB" dirty="0"/>
              <a:t>:  </a:t>
            </a:r>
            <a:r>
              <a:rPr lang="en-GB" dirty="0" err="1"/>
              <a:t>Vychova</a:t>
            </a:r>
            <a:r>
              <a:rPr lang="en-GB" dirty="0"/>
              <a:t> vs. </a:t>
            </a:r>
            <a:r>
              <a:rPr lang="en-GB" dirty="0" err="1"/>
              <a:t>Vrozenost</a:t>
            </a:r>
            <a:r>
              <a:rPr lang="en-GB" dirty="0"/>
              <a:t> (Nurture vs. Nature)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konstruktivismus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vyvojove</a:t>
            </a:r>
            <a:r>
              <a:rPr lang="en-GB" dirty="0"/>
              <a:t> </a:t>
            </a:r>
            <a:r>
              <a:rPr lang="en-GB" dirty="0" err="1"/>
              <a:t>psychologii</a:t>
            </a:r>
            <a:r>
              <a:rPr lang="en-GB" dirty="0"/>
              <a:t> –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jazyka</a:t>
            </a:r>
            <a:r>
              <a:rPr lang="en-GB" dirty="0"/>
              <a:t>, </a:t>
            </a:r>
            <a:r>
              <a:rPr lang="en-GB" dirty="0" err="1"/>
              <a:t>kultury</a:t>
            </a:r>
            <a:r>
              <a:rPr lang="en-GB" dirty="0"/>
              <a:t>, activity </a:t>
            </a:r>
            <a:r>
              <a:rPr lang="en-GB" dirty="0" err="1"/>
              <a:t>cloveka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cinitele</a:t>
            </a:r>
            <a:r>
              <a:rPr lang="en-GB" dirty="0"/>
              <a:t> – </a:t>
            </a:r>
            <a:r>
              <a:rPr lang="en-GB" dirty="0" err="1"/>
              <a:t>spoluvytvari</a:t>
            </a:r>
            <a:r>
              <a:rPr lang="en-GB" dirty="0"/>
              <a:t> </a:t>
            </a:r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realitu</a:t>
            </a:r>
            <a:r>
              <a:rPr lang="en-GB" dirty="0"/>
              <a:t> v </a:t>
            </a:r>
            <a:r>
              <a:rPr lang="en-GB" dirty="0" err="1"/>
              <a:t>interakcich</a:t>
            </a:r>
            <a:r>
              <a:rPr lang="en-GB" dirty="0"/>
              <a:t> a </a:t>
            </a:r>
            <a:r>
              <a:rPr lang="en-GB" dirty="0" err="1"/>
              <a:t>komunikaci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, </a:t>
            </a:r>
            <a:r>
              <a:rPr lang="en-GB" dirty="0" err="1"/>
              <a:t>soucast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, </a:t>
            </a:r>
            <a:r>
              <a:rPr lang="en-GB" dirty="0" err="1"/>
              <a:t>skupin</a:t>
            </a:r>
            <a:r>
              <a:rPr lang="en-GB" dirty="0"/>
              <a:t>, do </a:t>
            </a:r>
            <a:r>
              <a:rPr lang="en-GB" dirty="0" err="1"/>
              <a:t>kterych</a:t>
            </a:r>
            <a:r>
              <a:rPr lang="en-GB" dirty="0"/>
              <a:t> </a:t>
            </a:r>
            <a:r>
              <a:rPr lang="en-GB" dirty="0" err="1"/>
              <a:t>patrime</a:t>
            </a:r>
            <a:r>
              <a:rPr lang="en-GB" dirty="0"/>
              <a:t>, </a:t>
            </a:r>
            <a:r>
              <a:rPr lang="en-GB" dirty="0" err="1"/>
              <a:t>instituci</a:t>
            </a:r>
            <a:r>
              <a:rPr lang="en-GB" dirty="0"/>
              <a:t>, </a:t>
            </a:r>
            <a:r>
              <a:rPr lang="en-GB" dirty="0" err="1"/>
              <a:t>kterych</a:t>
            </a:r>
            <a:r>
              <a:rPr lang="en-GB" dirty="0"/>
              <a:t> </a:t>
            </a:r>
            <a:r>
              <a:rPr lang="en-GB" dirty="0" err="1"/>
              <a:t>jsme</a:t>
            </a:r>
            <a:r>
              <a:rPr lang="en-GB" dirty="0"/>
              <a:t> </a:t>
            </a:r>
            <a:r>
              <a:rPr lang="en-GB" dirty="0" err="1"/>
              <a:t>soucasti</a:t>
            </a:r>
            <a:r>
              <a:rPr lang="en-GB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7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A6E35-3552-4ED1-BB3C-60603D71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U. Bronfenbrenner (1979): Bioecological perspectives on Human Development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EDFFC-9ADD-4BE6-97AF-18EA80CEA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Teorie</a:t>
            </a:r>
            <a:r>
              <a:rPr lang="en-GB" dirty="0"/>
              <a:t> </a:t>
            </a:r>
            <a:r>
              <a:rPr lang="en-GB" dirty="0" err="1"/>
              <a:t>bioekologickych</a:t>
            </a:r>
            <a:r>
              <a:rPr lang="en-GB" dirty="0"/>
              <a:t> </a:t>
            </a:r>
            <a:r>
              <a:rPr lang="en-GB" dirty="0" err="1"/>
              <a:t>faktoru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vyvoji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komplexni</a:t>
            </a:r>
            <a:r>
              <a:rPr lang="en-GB" dirty="0"/>
              <a:t> </a:t>
            </a:r>
            <a:r>
              <a:rPr lang="en-GB" dirty="0" err="1"/>
              <a:t>socialne-ekologicky</a:t>
            </a:r>
            <a:r>
              <a:rPr lang="en-GB" dirty="0"/>
              <a:t> system,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Popisuje</a:t>
            </a:r>
            <a:r>
              <a:rPr lang="en-GB" dirty="0"/>
              <a:t>, jak </a:t>
            </a:r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kontext</a:t>
            </a:r>
            <a:r>
              <a:rPr lang="en-GB" dirty="0"/>
              <a:t> a </a:t>
            </a:r>
            <a:r>
              <a:rPr lang="en-GB" dirty="0" err="1"/>
              <a:t>interakce</a:t>
            </a:r>
            <a:r>
              <a:rPr lang="en-GB" dirty="0"/>
              <a:t> s </a:t>
            </a:r>
            <a:r>
              <a:rPr lang="en-GB" dirty="0" err="1"/>
              <a:t>prostredim</a:t>
            </a:r>
            <a:r>
              <a:rPr lang="en-GB" dirty="0"/>
              <a:t> </a:t>
            </a:r>
            <a:r>
              <a:rPr lang="en-GB" dirty="0" err="1"/>
              <a:t>cloveka</a:t>
            </a:r>
            <a:r>
              <a:rPr lang="en-GB" dirty="0"/>
              <a:t> </a:t>
            </a:r>
            <a:r>
              <a:rPr lang="en-GB" dirty="0" err="1"/>
              <a:t>utvari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Zduraznuje</a:t>
            </a:r>
            <a:r>
              <a:rPr lang="en-GB" dirty="0"/>
              <a:t> </a:t>
            </a:r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interakce</a:t>
            </a:r>
            <a:r>
              <a:rPr lang="en-GB" dirty="0"/>
              <a:t>, </a:t>
            </a:r>
            <a:r>
              <a:rPr lang="en-GB" dirty="0" err="1"/>
              <a:t>vazby</a:t>
            </a:r>
            <a:r>
              <a:rPr lang="en-GB" dirty="0"/>
              <a:t> a </a:t>
            </a:r>
            <a:r>
              <a:rPr lang="en-GB" dirty="0" err="1"/>
              <a:t>vztahy</a:t>
            </a:r>
            <a:r>
              <a:rPr lang="en-GB" dirty="0"/>
              <a:t>, </a:t>
            </a:r>
            <a:r>
              <a:rPr lang="en-GB" dirty="0" err="1"/>
              <a:t>jazyk</a:t>
            </a:r>
            <a:r>
              <a:rPr lang="en-GB" dirty="0"/>
              <a:t> a </a:t>
            </a:r>
            <a:r>
              <a:rPr lang="en-GB" dirty="0" err="1"/>
              <a:t>kulturu</a:t>
            </a:r>
            <a:r>
              <a:rPr lang="en-GB" dirty="0"/>
              <a:t>,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formovani</a:t>
            </a:r>
            <a:r>
              <a:rPr lang="en-GB" dirty="0"/>
              <a:t> </a:t>
            </a:r>
            <a:r>
              <a:rPr lang="en-GB" dirty="0" err="1"/>
              <a:t>osobnosti</a:t>
            </a:r>
            <a:r>
              <a:rPr lang="en-GB" dirty="0"/>
              <a:t> – </a:t>
            </a:r>
            <a:r>
              <a:rPr lang="en-GB" dirty="0" err="1"/>
              <a:t>clovek</a:t>
            </a:r>
            <a:r>
              <a:rPr lang="en-GB" dirty="0"/>
              <a:t> je </a:t>
            </a:r>
            <a:r>
              <a:rPr lang="en-GB" dirty="0" err="1"/>
              <a:t>tvor</a:t>
            </a:r>
            <a:r>
              <a:rPr lang="en-GB" dirty="0"/>
              <a:t> </a:t>
            </a:r>
            <a:r>
              <a:rPr lang="en-GB" dirty="0" err="1"/>
              <a:t>socialni</a:t>
            </a:r>
            <a:r>
              <a:rPr lang="en-GB" dirty="0"/>
              <a:t>, </a:t>
            </a:r>
            <a:r>
              <a:rPr lang="en-GB" dirty="0" err="1"/>
              <a:t>zije</a:t>
            </a:r>
            <a:r>
              <a:rPr lang="en-GB" dirty="0"/>
              <a:t> v </a:t>
            </a:r>
            <a:r>
              <a:rPr lang="en-GB" dirty="0" err="1"/>
              <a:t>kontextu</a:t>
            </a:r>
            <a:r>
              <a:rPr lang="en-GB" dirty="0"/>
              <a:t> </a:t>
            </a:r>
            <a:r>
              <a:rPr lang="en-GB" dirty="0" err="1"/>
              <a:t>vazeb</a:t>
            </a:r>
            <a:r>
              <a:rPr lang="en-GB" dirty="0"/>
              <a:t>, </a:t>
            </a:r>
            <a:r>
              <a:rPr lang="en-GB" dirty="0" err="1"/>
              <a:t>kultury</a:t>
            </a:r>
            <a:r>
              <a:rPr lang="en-GB" dirty="0"/>
              <a:t> a </a:t>
            </a:r>
            <a:r>
              <a:rPr lang="en-GB" dirty="0" err="1"/>
              <a:t>spolecnosti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7D6182C-7295-4591-8852-C4970BE374F7}"/>
              </a:ext>
            </a:extLst>
          </p:cNvPr>
          <p:cNvSpPr/>
          <p:nvPr/>
        </p:nvSpPr>
        <p:spPr>
          <a:xfrm>
            <a:off x="1581150" y="-1909760"/>
            <a:ext cx="9144000" cy="457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>
              <a:solidFill>
                <a:srgbClr val="000000"/>
              </a:solidFill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3844B5E-4395-42A8-A3E3-20B589F85138}"/>
              </a:ext>
            </a:extLst>
          </p:cNvPr>
          <p:cNvSpPr/>
          <p:nvPr/>
        </p:nvSpPr>
        <p:spPr>
          <a:xfrm>
            <a:off x="1581150" y="1638303"/>
            <a:ext cx="9144000" cy="22313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1400">
                <a:solidFill>
                  <a:srgbClr val="000000"/>
                </a:solidFill>
                <a:latin typeface="Calibri"/>
              </a:rPr>
            </a:br>
            <a:endParaRPr lang="en-GB" sz="2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6AE0AC-3D5C-4CAA-A4C1-D480E40EB57D}"/>
              </a:ext>
            </a:extLst>
          </p:cNvPr>
          <p:cNvSpPr/>
          <p:nvPr/>
        </p:nvSpPr>
        <p:spPr>
          <a:xfrm>
            <a:off x="1581150" y="3630616"/>
            <a:ext cx="9144000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E130D8-2287-41DA-87BB-8EFEEB9F1220}"/>
              </a:ext>
            </a:extLst>
          </p:cNvPr>
          <p:cNvSpPr/>
          <p:nvPr/>
        </p:nvSpPr>
        <p:spPr>
          <a:xfrm>
            <a:off x="1581150" y="5665282"/>
            <a:ext cx="9144000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 dirty="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rgbClr val="000000"/>
                </a:solidFill>
                <a:latin typeface="Calibri"/>
              </a:rPr>
              <a:t>Cas – </a:t>
            </a:r>
            <a:r>
              <a:rPr lang="en-GB" sz="2400" b="1" dirty="0" err="1">
                <a:solidFill>
                  <a:srgbClr val="000000"/>
                </a:solidFill>
                <a:latin typeface="Calibri"/>
              </a:rPr>
              <a:t>Aktualni</a:t>
            </a:r>
            <a:r>
              <a:rPr lang="en-GB" sz="24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alibri"/>
              </a:rPr>
              <a:t>doba</a:t>
            </a:r>
            <a:r>
              <a:rPr lang="en-GB" sz="2400" b="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GB" sz="2400" b="1" dirty="0" err="1">
                <a:solidFill>
                  <a:srgbClr val="000000"/>
                </a:solidFill>
                <a:latin typeface="Calibri"/>
              </a:rPr>
              <a:t>historicke</a:t>
            </a:r>
            <a:r>
              <a:rPr lang="en-GB" sz="24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alibri"/>
              </a:rPr>
              <a:t>obdobi</a:t>
            </a:r>
            <a:endParaRPr lang="en-GB" sz="24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C2A0BA-DF9E-42AD-A281-58AE06F54D0E}"/>
              </a:ext>
            </a:extLst>
          </p:cNvPr>
          <p:cNvSpPr/>
          <p:nvPr/>
        </p:nvSpPr>
        <p:spPr>
          <a:xfrm>
            <a:off x="1581150" y="9153528"/>
            <a:ext cx="9144000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>
                <a:solidFill>
                  <a:srgbClr val="000000"/>
                </a:solidFill>
                <a:latin typeface="Calibri"/>
                <a:cs typeface="Times New Roman" pitchFamily="18"/>
              </a:rPr>
              <a:t> </a:t>
            </a:r>
            <a:endParaRPr lang="en-GB" sz="120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5E066AFD-D50D-4EC3-A2D1-9C0B4F01E1B8}"/>
              </a:ext>
            </a:extLst>
          </p:cNvPr>
          <p:cNvSpPr txBox="1"/>
          <p:nvPr/>
        </p:nvSpPr>
        <p:spPr>
          <a:xfrm>
            <a:off x="0" y="0"/>
            <a:ext cx="12192000" cy="51167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u="sng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U. Bronfenbrenner: Model </a:t>
            </a:r>
            <a:r>
              <a:rPr lang="en-GB" sz="1600" b="1" u="sng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vyvoje</a:t>
            </a:r>
            <a:r>
              <a:rPr lang="en-GB" sz="1600" b="1" u="sng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v </a:t>
            </a:r>
            <a:r>
              <a:rPr lang="en-GB" sz="1600" b="1" u="sng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socialnim</a:t>
            </a:r>
            <a:r>
              <a:rPr lang="en-GB" sz="1600" b="1" u="sng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u="sng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kontextu</a:t>
            </a:r>
            <a:r>
              <a:rPr lang="en-GB" sz="1600" b="1" u="sng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– </a:t>
            </a:r>
            <a:r>
              <a:rPr lang="en-GB" sz="1600" b="1" u="sng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cinitele</a:t>
            </a:r>
            <a:r>
              <a:rPr lang="en-GB" sz="1600" b="1" u="sng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u="sng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vyvoje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    </a:t>
            </a:r>
            <a:r>
              <a:rPr lang="en-GB" b="1" dirty="0" err="1">
                <a:solidFill>
                  <a:srgbClr val="FF0000"/>
                </a:solidFill>
                <a:highlight>
                  <a:srgbClr val="FFFF00"/>
                </a:highlight>
                <a:latin typeface="Tahoma" pitchFamily="34"/>
                <a:cs typeface="Times New Roman" pitchFamily="18"/>
              </a:rPr>
              <a:t>Dite</a:t>
            </a:r>
            <a:endParaRPr lang="en-GB" b="1" dirty="0">
              <a:solidFill>
                <a:srgbClr val="FF0000"/>
              </a:solidFill>
              <a:highlight>
                <a:srgbClr val="FFFF00"/>
              </a:highlight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NAPLNOVANI PRAV DITETE/VYPLNOVANI POTREB </a:t>
            </a: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Primarni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rodina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2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   </a:t>
            </a: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Sirsi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rodina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/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Pratele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,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znamy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Skupiny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: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Skola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Komunita-Sousedstvi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Volnocasove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aktivity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Dalsi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clenove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rodiny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.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Clenove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instituci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a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socialnich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a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vzdelavacich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sluzeb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 </a:t>
            </a:r>
            <a:endParaRPr lang="en-IE" sz="12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Komunitni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Dobrovolnicke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Statni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Organizace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Sluzby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Instituce</a:t>
            </a:r>
            <a:endParaRPr lang="en-IE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  <a:p>
            <a:pPr algn="ctr"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 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Narodni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politika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 a 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vlada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Legislativa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Kultura</a:t>
            </a:r>
            <a:r>
              <a:rPr lang="en-GB" sz="1600" b="1" dirty="0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/</a:t>
            </a:r>
            <a:r>
              <a:rPr lang="en-GB" sz="1600" b="1" dirty="0" err="1">
                <a:solidFill>
                  <a:srgbClr val="000000"/>
                </a:solidFill>
                <a:latin typeface="Tahoma" pitchFamily="34"/>
                <a:cs typeface="Times New Roman" pitchFamily="18"/>
              </a:rPr>
              <a:t>Doba</a:t>
            </a:r>
            <a:endParaRPr lang="en-GB" sz="1600" b="1" dirty="0">
              <a:solidFill>
                <a:srgbClr val="000000"/>
              </a:solidFill>
              <a:latin typeface="Tahoma" pitchFamily="34"/>
              <a:cs typeface="Times New Roman" pitchFamily="18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B5C387CD-55E5-4794-83A3-F9F993E416E3}"/>
              </a:ext>
            </a:extLst>
          </p:cNvPr>
          <p:cNvSpPr/>
          <p:nvPr/>
        </p:nvSpPr>
        <p:spPr>
          <a:xfrm rot="10799991">
            <a:off x="5067298" y="979524"/>
            <a:ext cx="2057400" cy="81451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5400"/>
              <a:gd name="f8" fmla="val 10800"/>
              <a:gd name="f9" fmla="val 7817"/>
              <a:gd name="f10" fmla="val 13782"/>
              <a:gd name="f11" fmla="val 5399"/>
              <a:gd name="f12" fmla="val 16199"/>
              <a:gd name="f13" fmla="val 16200"/>
              <a:gd name="f14" fmla="val 10799"/>
              <a:gd name="f15" fmla="val 4835"/>
              <a:gd name="f16" fmla="val 16764"/>
              <a:gd name="f17" fmla="+- 0 0 -90"/>
              <a:gd name="f18" fmla="*/ f3 1 21600"/>
              <a:gd name="f19" fmla="*/ f4 1 21600"/>
              <a:gd name="f20" fmla="+- f6 0 f5"/>
              <a:gd name="f21" fmla="*/ f17 f0 1"/>
              <a:gd name="f22" fmla="*/ f20 1 21600"/>
              <a:gd name="f23" fmla="*/ 2147483647 f20 1"/>
              <a:gd name="f24" fmla="*/ 0 f20 1"/>
              <a:gd name="f25" fmla="*/ 1083935803 f20 1"/>
              <a:gd name="f26" fmla="*/ 21600 f20 1"/>
              <a:gd name="f27" fmla="*/ 7713 f20 1"/>
              <a:gd name="f28" fmla="*/ f21 1 f2"/>
              <a:gd name="f29" fmla="*/ f23 1 21600"/>
              <a:gd name="f30" fmla="*/ f24 1 21600"/>
              <a:gd name="f31" fmla="*/ f25 1 21600"/>
              <a:gd name="f32" fmla="*/ f26 1 21600"/>
              <a:gd name="f33" fmla="*/ f27 1 21600"/>
              <a:gd name="f34" fmla="+- f28 0 f1"/>
              <a:gd name="f35" fmla="*/ f29 1 f22"/>
              <a:gd name="f36" fmla="*/ f30 1 f22"/>
              <a:gd name="f37" fmla="*/ f31 1 f22"/>
              <a:gd name="f38" fmla="*/ f32 1 f22"/>
              <a:gd name="f39" fmla="*/ f33 1 f22"/>
              <a:gd name="f40" fmla="*/ f36 f18 1"/>
              <a:gd name="f41" fmla="*/ f38 f18 1"/>
              <a:gd name="f42" fmla="*/ f39 f19 1"/>
              <a:gd name="f43" fmla="*/ f36 f19 1"/>
              <a:gd name="f44" fmla="*/ f35 f18 1"/>
              <a:gd name="f45" fmla="*/ f35 f19 1"/>
              <a:gd name="f46" fmla="*/ f3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3"/>
              </a:cxn>
              <a:cxn ang="f34">
                <a:pos x="f44" y="f45"/>
              </a:cxn>
              <a:cxn ang="f34">
                <a:pos x="f44" y="f46"/>
              </a:cxn>
              <a:cxn ang="f34">
                <a:pos x="f44" y="f45"/>
              </a:cxn>
            </a:cxnLst>
            <a:rect l="f40" t="f43" r="f41" b="f42"/>
            <a:pathLst>
              <a:path w="21600" h="21600">
                <a:moveTo>
                  <a:pt x="f7" y="f8"/>
                </a:moveTo>
                <a:cubicBezTo>
                  <a:pt x="f7" y="f9"/>
                  <a:pt x="f9" y="f7"/>
                  <a:pt x="f8" y="f7"/>
                </a:cubicBezTo>
                <a:cubicBezTo>
                  <a:pt x="f10" y="f11"/>
                  <a:pt x="f12" y="f9"/>
                  <a:pt x="f13" y="f14"/>
                </a:cubicBezTo>
                <a:lnTo>
                  <a:pt x="f6" y="f8"/>
                </a:lnTo>
                <a:cubicBezTo>
                  <a:pt x="f6" y="f15"/>
                  <a:pt x="f16" y="f5"/>
                  <a:pt x="f8" y="f5"/>
                </a:cubicBezTo>
                <a:cubicBezTo>
                  <a:pt x="f15" y="f5"/>
                  <a:pt x="f5" y="f15"/>
                  <a:pt x="f5" y="f8"/>
                </a:cubicBezTo>
                <a:close/>
              </a:path>
            </a:pathLst>
          </a:custGeom>
          <a:solidFill>
            <a:srgbClr val="FF00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FBADF97C-01FE-45DA-ADD5-87A18F811241}"/>
              </a:ext>
            </a:extLst>
          </p:cNvPr>
          <p:cNvSpPr/>
          <p:nvPr/>
        </p:nvSpPr>
        <p:spPr>
          <a:xfrm rot="10799991">
            <a:off x="4648195" y="2186804"/>
            <a:ext cx="2895603" cy="76378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5400"/>
              <a:gd name="f8" fmla="val 10800"/>
              <a:gd name="f9" fmla="val 7817"/>
              <a:gd name="f10" fmla="val 13782"/>
              <a:gd name="f11" fmla="val 5399"/>
              <a:gd name="f12" fmla="val 16199"/>
              <a:gd name="f13" fmla="val 16200"/>
              <a:gd name="f14" fmla="val 10799"/>
              <a:gd name="f15" fmla="val 4835"/>
              <a:gd name="f16" fmla="val 16764"/>
              <a:gd name="f17" fmla="+- 0 0 -90"/>
              <a:gd name="f18" fmla="*/ f3 1 21600"/>
              <a:gd name="f19" fmla="*/ f4 1 21600"/>
              <a:gd name="f20" fmla="+- f6 0 f5"/>
              <a:gd name="f21" fmla="*/ f17 f0 1"/>
              <a:gd name="f22" fmla="*/ f20 1 21600"/>
              <a:gd name="f23" fmla="*/ 2147483647 f20 1"/>
              <a:gd name="f24" fmla="*/ 0 f20 1"/>
              <a:gd name="f25" fmla="*/ 1083935803 f20 1"/>
              <a:gd name="f26" fmla="*/ 21600 f20 1"/>
              <a:gd name="f27" fmla="*/ 7713 f20 1"/>
              <a:gd name="f28" fmla="*/ f21 1 f2"/>
              <a:gd name="f29" fmla="*/ f23 1 21600"/>
              <a:gd name="f30" fmla="*/ f24 1 21600"/>
              <a:gd name="f31" fmla="*/ f25 1 21600"/>
              <a:gd name="f32" fmla="*/ f26 1 21600"/>
              <a:gd name="f33" fmla="*/ f27 1 21600"/>
              <a:gd name="f34" fmla="+- f28 0 f1"/>
              <a:gd name="f35" fmla="*/ f29 1 f22"/>
              <a:gd name="f36" fmla="*/ f30 1 f22"/>
              <a:gd name="f37" fmla="*/ f31 1 f22"/>
              <a:gd name="f38" fmla="*/ f32 1 f22"/>
              <a:gd name="f39" fmla="*/ f33 1 f22"/>
              <a:gd name="f40" fmla="*/ f36 f18 1"/>
              <a:gd name="f41" fmla="*/ f38 f18 1"/>
              <a:gd name="f42" fmla="*/ f39 f19 1"/>
              <a:gd name="f43" fmla="*/ f36 f19 1"/>
              <a:gd name="f44" fmla="*/ f35 f18 1"/>
              <a:gd name="f45" fmla="*/ f35 f19 1"/>
              <a:gd name="f46" fmla="*/ f3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3"/>
              </a:cxn>
              <a:cxn ang="f34">
                <a:pos x="f44" y="f45"/>
              </a:cxn>
              <a:cxn ang="f34">
                <a:pos x="f44" y="f46"/>
              </a:cxn>
              <a:cxn ang="f34">
                <a:pos x="f44" y="f45"/>
              </a:cxn>
            </a:cxnLst>
            <a:rect l="f40" t="f43" r="f41" b="f42"/>
            <a:pathLst>
              <a:path w="21600" h="21600">
                <a:moveTo>
                  <a:pt x="f7" y="f8"/>
                </a:moveTo>
                <a:cubicBezTo>
                  <a:pt x="f7" y="f9"/>
                  <a:pt x="f9" y="f7"/>
                  <a:pt x="f8" y="f7"/>
                </a:cubicBezTo>
                <a:cubicBezTo>
                  <a:pt x="f10" y="f11"/>
                  <a:pt x="f12" y="f9"/>
                  <a:pt x="f13" y="f14"/>
                </a:cubicBezTo>
                <a:lnTo>
                  <a:pt x="f6" y="f8"/>
                </a:lnTo>
                <a:cubicBezTo>
                  <a:pt x="f6" y="f15"/>
                  <a:pt x="f16" y="f5"/>
                  <a:pt x="f8" y="f5"/>
                </a:cubicBezTo>
                <a:cubicBezTo>
                  <a:pt x="f15" y="f5"/>
                  <a:pt x="f5" y="f15"/>
                  <a:pt x="f5" y="f8"/>
                </a:cubicBezTo>
                <a:close/>
              </a:path>
            </a:pathLst>
          </a:custGeom>
          <a:solidFill>
            <a:srgbClr val="FF00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4CEDF7D3-6350-4FAB-B1F3-E21C6C75ACB1}"/>
              </a:ext>
            </a:extLst>
          </p:cNvPr>
          <p:cNvSpPr/>
          <p:nvPr/>
        </p:nvSpPr>
        <p:spPr>
          <a:xfrm rot="10799991">
            <a:off x="4314823" y="3058067"/>
            <a:ext cx="3562350" cy="54202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5400"/>
              <a:gd name="f8" fmla="val 10800"/>
              <a:gd name="f9" fmla="val 7817"/>
              <a:gd name="f10" fmla="val 13782"/>
              <a:gd name="f11" fmla="val 5399"/>
              <a:gd name="f12" fmla="val 16199"/>
              <a:gd name="f13" fmla="val 16200"/>
              <a:gd name="f14" fmla="val 10799"/>
              <a:gd name="f15" fmla="val 4835"/>
              <a:gd name="f16" fmla="val 16764"/>
              <a:gd name="f17" fmla="+- 0 0 -90"/>
              <a:gd name="f18" fmla="*/ f3 1 21600"/>
              <a:gd name="f19" fmla="*/ f4 1 21600"/>
              <a:gd name="f20" fmla="+- f6 0 f5"/>
              <a:gd name="f21" fmla="*/ f17 f0 1"/>
              <a:gd name="f22" fmla="*/ f20 1 21600"/>
              <a:gd name="f23" fmla="*/ 2147483647 f20 1"/>
              <a:gd name="f24" fmla="*/ 0 f20 1"/>
              <a:gd name="f25" fmla="*/ 1083935803 f20 1"/>
              <a:gd name="f26" fmla="*/ 21600 f20 1"/>
              <a:gd name="f27" fmla="*/ 7713 f20 1"/>
              <a:gd name="f28" fmla="*/ f21 1 f2"/>
              <a:gd name="f29" fmla="*/ f23 1 21600"/>
              <a:gd name="f30" fmla="*/ f24 1 21600"/>
              <a:gd name="f31" fmla="*/ f25 1 21600"/>
              <a:gd name="f32" fmla="*/ f26 1 21600"/>
              <a:gd name="f33" fmla="*/ f27 1 21600"/>
              <a:gd name="f34" fmla="+- f28 0 f1"/>
              <a:gd name="f35" fmla="*/ f29 1 f22"/>
              <a:gd name="f36" fmla="*/ f30 1 f22"/>
              <a:gd name="f37" fmla="*/ f31 1 f22"/>
              <a:gd name="f38" fmla="*/ f32 1 f22"/>
              <a:gd name="f39" fmla="*/ f33 1 f22"/>
              <a:gd name="f40" fmla="*/ f36 f18 1"/>
              <a:gd name="f41" fmla="*/ f38 f18 1"/>
              <a:gd name="f42" fmla="*/ f39 f19 1"/>
              <a:gd name="f43" fmla="*/ f36 f19 1"/>
              <a:gd name="f44" fmla="*/ f35 f18 1"/>
              <a:gd name="f45" fmla="*/ f35 f19 1"/>
              <a:gd name="f46" fmla="*/ f3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3"/>
              </a:cxn>
              <a:cxn ang="f34">
                <a:pos x="f44" y="f45"/>
              </a:cxn>
              <a:cxn ang="f34">
                <a:pos x="f44" y="f46"/>
              </a:cxn>
              <a:cxn ang="f34">
                <a:pos x="f44" y="f45"/>
              </a:cxn>
            </a:cxnLst>
            <a:rect l="f40" t="f43" r="f41" b="f42"/>
            <a:pathLst>
              <a:path w="21600" h="21600">
                <a:moveTo>
                  <a:pt x="f7" y="f8"/>
                </a:moveTo>
                <a:cubicBezTo>
                  <a:pt x="f7" y="f9"/>
                  <a:pt x="f9" y="f7"/>
                  <a:pt x="f8" y="f7"/>
                </a:cubicBezTo>
                <a:cubicBezTo>
                  <a:pt x="f10" y="f11"/>
                  <a:pt x="f12" y="f9"/>
                  <a:pt x="f13" y="f14"/>
                </a:cubicBezTo>
                <a:lnTo>
                  <a:pt x="f6" y="f8"/>
                </a:lnTo>
                <a:cubicBezTo>
                  <a:pt x="f6" y="f15"/>
                  <a:pt x="f16" y="f5"/>
                  <a:pt x="f8" y="f5"/>
                </a:cubicBezTo>
                <a:cubicBezTo>
                  <a:pt x="f15" y="f5"/>
                  <a:pt x="f5" y="f15"/>
                  <a:pt x="f5" y="f8"/>
                </a:cubicBezTo>
                <a:close/>
              </a:path>
            </a:pathLst>
          </a:custGeom>
          <a:solidFill>
            <a:srgbClr val="FF00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43DC9D79-BA65-473A-B9D0-BAF8AB12CEA8}"/>
              </a:ext>
            </a:extLst>
          </p:cNvPr>
          <p:cNvSpPr/>
          <p:nvPr/>
        </p:nvSpPr>
        <p:spPr>
          <a:xfrm rot="10800000">
            <a:off x="3771901" y="3900203"/>
            <a:ext cx="4467224" cy="7238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5400"/>
              <a:gd name="f8" fmla="val 10800"/>
              <a:gd name="f9" fmla="val 7817"/>
              <a:gd name="f10" fmla="val 13782"/>
              <a:gd name="f11" fmla="val 5399"/>
              <a:gd name="f12" fmla="val 16199"/>
              <a:gd name="f13" fmla="val 16200"/>
              <a:gd name="f14" fmla="val 10799"/>
              <a:gd name="f15" fmla="val 4835"/>
              <a:gd name="f16" fmla="val 16764"/>
              <a:gd name="f17" fmla="+- 0 0 -90"/>
              <a:gd name="f18" fmla="*/ f3 1 21600"/>
              <a:gd name="f19" fmla="*/ f4 1 21600"/>
              <a:gd name="f20" fmla="+- f6 0 f5"/>
              <a:gd name="f21" fmla="*/ f17 f0 1"/>
              <a:gd name="f22" fmla="*/ f20 1 21600"/>
              <a:gd name="f23" fmla="*/ 2147483647 f20 1"/>
              <a:gd name="f24" fmla="*/ 0 f20 1"/>
              <a:gd name="f25" fmla="*/ 1083935803 f20 1"/>
              <a:gd name="f26" fmla="*/ 21600 f20 1"/>
              <a:gd name="f27" fmla="*/ 7713 f20 1"/>
              <a:gd name="f28" fmla="*/ f21 1 f2"/>
              <a:gd name="f29" fmla="*/ f23 1 21600"/>
              <a:gd name="f30" fmla="*/ f24 1 21600"/>
              <a:gd name="f31" fmla="*/ f25 1 21600"/>
              <a:gd name="f32" fmla="*/ f26 1 21600"/>
              <a:gd name="f33" fmla="*/ f27 1 21600"/>
              <a:gd name="f34" fmla="+- f28 0 f1"/>
              <a:gd name="f35" fmla="*/ f29 1 f22"/>
              <a:gd name="f36" fmla="*/ f30 1 f22"/>
              <a:gd name="f37" fmla="*/ f31 1 f22"/>
              <a:gd name="f38" fmla="*/ f32 1 f22"/>
              <a:gd name="f39" fmla="*/ f33 1 f22"/>
              <a:gd name="f40" fmla="*/ f36 f18 1"/>
              <a:gd name="f41" fmla="*/ f38 f18 1"/>
              <a:gd name="f42" fmla="*/ f39 f19 1"/>
              <a:gd name="f43" fmla="*/ f36 f19 1"/>
              <a:gd name="f44" fmla="*/ f35 f18 1"/>
              <a:gd name="f45" fmla="*/ f35 f19 1"/>
              <a:gd name="f46" fmla="*/ f37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3"/>
              </a:cxn>
              <a:cxn ang="f34">
                <a:pos x="f44" y="f45"/>
              </a:cxn>
              <a:cxn ang="f34">
                <a:pos x="f44" y="f46"/>
              </a:cxn>
              <a:cxn ang="f34">
                <a:pos x="f44" y="f45"/>
              </a:cxn>
            </a:cxnLst>
            <a:rect l="f40" t="f43" r="f41" b="f42"/>
            <a:pathLst>
              <a:path w="21600" h="21600">
                <a:moveTo>
                  <a:pt x="f7" y="f8"/>
                </a:moveTo>
                <a:cubicBezTo>
                  <a:pt x="f7" y="f9"/>
                  <a:pt x="f9" y="f7"/>
                  <a:pt x="f8" y="f7"/>
                </a:cubicBezTo>
                <a:cubicBezTo>
                  <a:pt x="f10" y="f11"/>
                  <a:pt x="f12" y="f9"/>
                  <a:pt x="f13" y="f14"/>
                </a:cubicBezTo>
                <a:lnTo>
                  <a:pt x="f6" y="f8"/>
                </a:lnTo>
                <a:cubicBezTo>
                  <a:pt x="f6" y="f15"/>
                  <a:pt x="f16" y="f5"/>
                  <a:pt x="f8" y="f5"/>
                </a:cubicBezTo>
                <a:cubicBezTo>
                  <a:pt x="f15" y="f5"/>
                  <a:pt x="f5" y="f15"/>
                  <a:pt x="f5" y="f8"/>
                </a:cubicBezTo>
                <a:close/>
              </a:path>
            </a:pathLst>
          </a:custGeom>
          <a:solidFill>
            <a:srgbClr val="FF00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1AECA3F6-3054-466E-9BC7-32A330A16336}"/>
              </a:ext>
            </a:extLst>
          </p:cNvPr>
          <p:cNvSpPr/>
          <p:nvPr/>
        </p:nvSpPr>
        <p:spPr>
          <a:xfrm rot="10799991">
            <a:off x="3124200" y="4471350"/>
            <a:ext cx="5943600" cy="119393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5400"/>
              <a:gd name="f8" fmla="val 10800"/>
              <a:gd name="f9" fmla="val 7817"/>
              <a:gd name="f10" fmla="val 13782"/>
              <a:gd name="f11" fmla="val 5399"/>
              <a:gd name="f12" fmla="val 16199"/>
              <a:gd name="f13" fmla="val 16200"/>
              <a:gd name="f14" fmla="val 10799"/>
              <a:gd name="f15" fmla="val 4835"/>
              <a:gd name="f16" fmla="val 16764"/>
              <a:gd name="f17" fmla="+- 0 0 -90"/>
              <a:gd name="f18" fmla="*/ f3 1 21600"/>
              <a:gd name="f19" fmla="*/ f4 1 21600"/>
              <a:gd name="f20" fmla="+- f6 0 f5"/>
              <a:gd name="f21" fmla="*/ f17 f0 1"/>
              <a:gd name="f22" fmla="*/ f20 1 21600"/>
              <a:gd name="f23" fmla="*/ 2147483647 f20 1"/>
              <a:gd name="f24" fmla="*/ 0 f20 1"/>
              <a:gd name="f25" fmla="*/ 21600 f20 1"/>
              <a:gd name="f26" fmla="*/ 7713 f20 1"/>
              <a:gd name="f27" fmla="*/ f21 1 f2"/>
              <a:gd name="f28" fmla="*/ f23 1 21600"/>
              <a:gd name="f29" fmla="*/ f24 1 21600"/>
              <a:gd name="f30" fmla="*/ f25 1 21600"/>
              <a:gd name="f31" fmla="*/ f26 1 21600"/>
              <a:gd name="f32" fmla="+- f27 0 f1"/>
              <a:gd name="f33" fmla="*/ f28 1 f22"/>
              <a:gd name="f34" fmla="*/ f29 1 f22"/>
              <a:gd name="f35" fmla="*/ f30 1 f22"/>
              <a:gd name="f36" fmla="*/ f31 1 f22"/>
              <a:gd name="f37" fmla="*/ f34 f18 1"/>
              <a:gd name="f38" fmla="*/ f35 f18 1"/>
              <a:gd name="f39" fmla="*/ f36 f19 1"/>
              <a:gd name="f40" fmla="*/ f34 f19 1"/>
              <a:gd name="f41" fmla="*/ f33 f18 1"/>
              <a:gd name="f42" fmla="*/ f33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1" y="f40"/>
              </a:cxn>
              <a:cxn ang="f32">
                <a:pos x="f41" y="f42"/>
              </a:cxn>
              <a:cxn ang="f32">
                <a:pos x="f41" y="f42"/>
              </a:cxn>
              <a:cxn ang="f32">
                <a:pos x="f41" y="f42"/>
              </a:cxn>
            </a:cxnLst>
            <a:rect l="f37" t="f40" r="f38" b="f39"/>
            <a:pathLst>
              <a:path w="21600" h="21600">
                <a:moveTo>
                  <a:pt x="f7" y="f8"/>
                </a:moveTo>
                <a:cubicBezTo>
                  <a:pt x="f7" y="f9"/>
                  <a:pt x="f9" y="f7"/>
                  <a:pt x="f8" y="f7"/>
                </a:cubicBezTo>
                <a:cubicBezTo>
                  <a:pt x="f10" y="f11"/>
                  <a:pt x="f12" y="f9"/>
                  <a:pt x="f13" y="f14"/>
                </a:cubicBezTo>
                <a:lnTo>
                  <a:pt x="f6" y="f8"/>
                </a:lnTo>
                <a:cubicBezTo>
                  <a:pt x="f6" y="f15"/>
                  <a:pt x="f16" y="f5"/>
                  <a:pt x="f8" y="f5"/>
                </a:cubicBezTo>
                <a:cubicBezTo>
                  <a:pt x="f15" y="f5"/>
                  <a:pt x="f5" y="f15"/>
                  <a:pt x="f5" y="f8"/>
                </a:cubicBezTo>
                <a:close/>
              </a:path>
            </a:pathLst>
          </a:custGeom>
          <a:solidFill>
            <a:srgbClr val="FF0000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" name="Zvuk 17">
            <a:hlinkClick r:id="" action="ppaction://media"/>
            <a:extLst>
              <a:ext uri="{FF2B5EF4-FFF2-40B4-BE49-F238E27FC236}">
                <a16:creationId xmlns:a16="http://schemas.microsoft.com/office/drawing/2014/main" id="{D4CA0768-12A1-442B-A059-F1E5F41FBE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569700" y="6235700"/>
            <a:ext cx="406400" cy="40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"/>
    </mc:Choice>
    <mc:Fallback xmlns="">
      <p:transition spd="slow" advTm="5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25B56-21BE-4962-B543-D5537031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6" y="1"/>
            <a:ext cx="12106274" cy="914400"/>
          </a:xfrm>
        </p:spPr>
        <p:txBody>
          <a:bodyPr/>
          <a:lstStyle/>
          <a:p>
            <a:pPr algn="ctr"/>
            <a:r>
              <a:rPr lang="en-GB" dirty="0" err="1"/>
              <a:t>Soucasti</a:t>
            </a:r>
            <a:r>
              <a:rPr lang="en-GB" dirty="0"/>
              <a:t> bio-psycho-socio-</a:t>
            </a:r>
            <a:r>
              <a:rPr lang="en-GB" dirty="0" err="1"/>
              <a:t>ekologickeho</a:t>
            </a:r>
            <a:r>
              <a:rPr lang="en-GB" dirty="0"/>
              <a:t> </a:t>
            </a:r>
            <a:r>
              <a:rPr lang="en-GB" dirty="0" err="1"/>
              <a:t>systemu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A19008-0803-4F91-9D1A-985DFF52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847725"/>
            <a:ext cx="11934825" cy="6010275"/>
          </a:xfrm>
        </p:spPr>
        <p:txBody>
          <a:bodyPr/>
          <a:lstStyle/>
          <a:p>
            <a:r>
              <a:rPr lang="en-GB" b="1" dirty="0"/>
              <a:t>1. </a:t>
            </a:r>
            <a:r>
              <a:rPr lang="en-GB" b="1" dirty="0" err="1"/>
              <a:t>Individualni</a:t>
            </a:r>
            <a:r>
              <a:rPr lang="en-GB" b="1" dirty="0"/>
              <a:t> </a:t>
            </a:r>
            <a:r>
              <a:rPr lang="en-GB" b="1" dirty="0" err="1"/>
              <a:t>jedinec</a:t>
            </a:r>
            <a:r>
              <a:rPr lang="en-GB" dirty="0"/>
              <a:t>,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vrozene</a:t>
            </a:r>
            <a:r>
              <a:rPr lang="en-GB" dirty="0"/>
              <a:t> </a:t>
            </a:r>
            <a:r>
              <a:rPr lang="en-GB" dirty="0" err="1"/>
              <a:t>vlastnosti</a:t>
            </a:r>
            <a:r>
              <a:rPr lang="en-GB" dirty="0"/>
              <a:t>, </a:t>
            </a:r>
            <a:r>
              <a:rPr lang="en-GB" dirty="0" err="1"/>
              <a:t>zajmy</a:t>
            </a:r>
            <a:r>
              <a:rPr lang="en-GB" dirty="0"/>
              <a:t> a </a:t>
            </a:r>
            <a:r>
              <a:rPr lang="en-GB" dirty="0" err="1"/>
              <a:t>motivace</a:t>
            </a:r>
            <a:r>
              <a:rPr lang="en-GB" dirty="0"/>
              <a:t> a </a:t>
            </a:r>
            <a:r>
              <a:rPr lang="en-GB" dirty="0" err="1"/>
              <a:t>psychicke</a:t>
            </a:r>
            <a:r>
              <a:rPr lang="en-GB" dirty="0"/>
              <a:t> </a:t>
            </a:r>
            <a:r>
              <a:rPr lang="en-GB" dirty="0" err="1"/>
              <a:t>nastaveni</a:t>
            </a:r>
            <a:endParaRPr lang="en-GB" dirty="0"/>
          </a:p>
          <a:p>
            <a:r>
              <a:rPr lang="en-GB" b="1" dirty="0"/>
              <a:t>2. </a:t>
            </a:r>
            <a:r>
              <a:rPr lang="en-GB" b="1" dirty="0" err="1"/>
              <a:t>Mikrosystem</a:t>
            </a:r>
            <a:r>
              <a:rPr lang="en-GB" b="1" dirty="0"/>
              <a:t>: </a:t>
            </a:r>
            <a:r>
              <a:rPr lang="en-GB" dirty="0" err="1"/>
              <a:t>Nejblizsi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, </a:t>
            </a:r>
            <a:r>
              <a:rPr lang="en-GB" dirty="0" err="1"/>
              <a:t>nejintenzivnejsi</a:t>
            </a:r>
            <a:r>
              <a:rPr lang="en-GB" dirty="0"/>
              <a:t> </a:t>
            </a:r>
            <a:r>
              <a:rPr lang="en-GB" dirty="0" err="1"/>
              <a:t>interakce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Rodina, </a:t>
            </a:r>
            <a:r>
              <a:rPr lang="en-GB" dirty="0" err="1"/>
              <a:t>vrstevnici</a:t>
            </a:r>
            <a:r>
              <a:rPr lang="en-GB" dirty="0"/>
              <a:t>, </a:t>
            </a:r>
            <a:r>
              <a:rPr lang="en-GB" dirty="0" err="1"/>
              <a:t>sourozenci</a:t>
            </a:r>
            <a:r>
              <a:rPr lang="en-GB" dirty="0"/>
              <a:t> a </a:t>
            </a:r>
            <a:r>
              <a:rPr lang="en-GB" dirty="0" err="1"/>
              <a:t>rodice</a:t>
            </a:r>
            <a:r>
              <a:rPr lang="en-GB" dirty="0"/>
              <a:t>, </a:t>
            </a:r>
            <a:r>
              <a:rPr lang="en-GB" dirty="0" err="1"/>
              <a:t>sirsi</a:t>
            </a:r>
            <a:r>
              <a:rPr lang="en-GB" dirty="0"/>
              <a:t> Rodina, </a:t>
            </a:r>
            <a:r>
              <a:rPr lang="en-GB" dirty="0" err="1"/>
              <a:t>ucitele</a:t>
            </a:r>
            <a:r>
              <a:rPr lang="en-GB" dirty="0"/>
              <a:t> a </a:t>
            </a:r>
            <a:r>
              <a:rPr lang="en-GB" dirty="0" err="1"/>
              <a:t>vychovatele</a:t>
            </a:r>
            <a:r>
              <a:rPr lang="en-GB" dirty="0"/>
              <a:t>, </a:t>
            </a:r>
            <a:r>
              <a:rPr lang="en-GB" dirty="0" err="1"/>
              <a:t>dalsi</a:t>
            </a:r>
            <a:r>
              <a:rPr lang="en-GB" dirty="0"/>
              <a:t> </a:t>
            </a:r>
            <a:r>
              <a:rPr lang="en-GB" dirty="0" err="1"/>
              <a:t>lidi</a:t>
            </a:r>
            <a:r>
              <a:rPr lang="en-GB" dirty="0"/>
              <a:t> v </a:t>
            </a:r>
            <a:r>
              <a:rPr lang="en-GB" dirty="0" err="1"/>
              <a:t>nejuzsim</a:t>
            </a:r>
            <a:r>
              <a:rPr lang="en-GB" dirty="0"/>
              <a:t> </a:t>
            </a:r>
            <a:r>
              <a:rPr lang="en-GB" dirty="0" err="1"/>
              <a:t>okoli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/>
              <a:t>3. </a:t>
            </a:r>
            <a:r>
              <a:rPr lang="en-GB" b="1" dirty="0" err="1"/>
              <a:t>Mezosystem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Interakce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ruznymi</a:t>
            </a:r>
            <a:r>
              <a:rPr lang="en-GB" dirty="0"/>
              <a:t> </a:t>
            </a:r>
            <a:r>
              <a:rPr lang="en-GB" dirty="0" err="1"/>
              <a:t>spolecenskymi</a:t>
            </a:r>
            <a:r>
              <a:rPr lang="en-GB" dirty="0"/>
              <a:t> </a:t>
            </a:r>
            <a:r>
              <a:rPr lang="en-GB" dirty="0" err="1"/>
              <a:t>institucemi</a:t>
            </a:r>
            <a:r>
              <a:rPr lang="en-GB" dirty="0"/>
              <a:t> – Rodina-</a:t>
            </a:r>
            <a:r>
              <a:rPr lang="en-GB" dirty="0" err="1"/>
              <a:t>skola</a:t>
            </a:r>
            <a:r>
              <a:rPr lang="en-GB" dirty="0"/>
              <a:t> (</a:t>
            </a:r>
            <a:r>
              <a:rPr lang="en-GB" dirty="0" err="1"/>
              <a:t>Rodic-Ucitel</a:t>
            </a:r>
            <a:r>
              <a:rPr lang="en-GB" dirty="0"/>
              <a:t>), Rodina-</a:t>
            </a:r>
            <a:r>
              <a:rPr lang="en-GB" dirty="0" err="1"/>
              <a:t>vzdelavaci</a:t>
            </a:r>
            <a:r>
              <a:rPr lang="en-GB" dirty="0"/>
              <a:t> </a:t>
            </a:r>
            <a:r>
              <a:rPr lang="en-GB" dirty="0" err="1"/>
              <a:t>krouzky</a:t>
            </a:r>
            <a:r>
              <a:rPr lang="en-GB" dirty="0"/>
              <a:t> (</a:t>
            </a:r>
            <a:r>
              <a:rPr lang="en-GB" dirty="0" err="1"/>
              <a:t>Rodic-vychovatel</a:t>
            </a:r>
            <a:r>
              <a:rPr lang="en-GB" dirty="0"/>
              <a:t>, </a:t>
            </a:r>
            <a:r>
              <a:rPr lang="en-GB" dirty="0" err="1"/>
              <a:t>dite-vychovatel</a:t>
            </a:r>
            <a:r>
              <a:rPr lang="en-GB" dirty="0"/>
              <a:t> </a:t>
            </a:r>
            <a:r>
              <a:rPr lang="en-GB" dirty="0" err="1"/>
              <a:t>atd</a:t>
            </a:r>
            <a:r>
              <a:rPr lang="en-GB" dirty="0"/>
              <a:t>.)</a:t>
            </a:r>
          </a:p>
          <a:p>
            <a:pPr marL="0" indent="0">
              <a:buNone/>
            </a:pPr>
            <a:r>
              <a:rPr lang="en-GB" b="1" dirty="0"/>
              <a:t>4. </a:t>
            </a:r>
            <a:r>
              <a:rPr lang="en-GB" b="1" dirty="0" err="1"/>
              <a:t>Exosystem</a:t>
            </a:r>
            <a:r>
              <a:rPr lang="en-GB" b="1" dirty="0"/>
              <a:t>: </a:t>
            </a:r>
            <a:r>
              <a:rPr lang="en-GB" dirty="0" err="1"/>
              <a:t>Socialni</a:t>
            </a:r>
            <a:r>
              <a:rPr lang="en-GB" dirty="0"/>
              <a:t> system </a:t>
            </a:r>
            <a:r>
              <a:rPr lang="en-GB" dirty="0" err="1"/>
              <a:t>statu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kterem</a:t>
            </a:r>
            <a:r>
              <a:rPr lang="en-GB" dirty="0"/>
              <a:t> </a:t>
            </a:r>
            <a:r>
              <a:rPr lang="en-GB" dirty="0" err="1"/>
              <a:t>dite</a:t>
            </a:r>
            <a:r>
              <a:rPr lang="en-GB" dirty="0"/>
              <a:t> </a:t>
            </a:r>
            <a:r>
              <a:rPr lang="en-GB" dirty="0" err="1"/>
              <a:t>zije</a:t>
            </a:r>
            <a:r>
              <a:rPr lang="en-GB" dirty="0"/>
              <a:t> (</a:t>
            </a:r>
            <a:r>
              <a:rPr lang="en-GB" dirty="0" err="1"/>
              <a:t>socialni</a:t>
            </a:r>
            <a:r>
              <a:rPr lang="en-GB" dirty="0"/>
              <a:t> </a:t>
            </a:r>
            <a:r>
              <a:rPr lang="en-GB" dirty="0" err="1"/>
              <a:t>politika</a:t>
            </a:r>
            <a:r>
              <a:rPr lang="en-GB" dirty="0"/>
              <a:t> </a:t>
            </a:r>
            <a:r>
              <a:rPr lang="en-GB" dirty="0" err="1"/>
              <a:t>vzdelavani</a:t>
            </a:r>
            <a:r>
              <a:rPr lang="en-GB" dirty="0"/>
              <a:t> a </a:t>
            </a:r>
            <a:r>
              <a:rPr lang="en-GB" dirty="0" err="1"/>
              <a:t>sluzeb</a:t>
            </a:r>
            <a:r>
              <a:rPr lang="en-GB" dirty="0"/>
              <a:t>, </a:t>
            </a:r>
            <a:r>
              <a:rPr lang="en-GB" dirty="0" err="1"/>
              <a:t>vlada</a:t>
            </a:r>
            <a:r>
              <a:rPr lang="en-GB" dirty="0"/>
              <a:t>, </a:t>
            </a:r>
            <a:r>
              <a:rPr lang="en-GB" dirty="0" err="1"/>
              <a:t>zamestnanost</a:t>
            </a:r>
            <a:r>
              <a:rPr lang="en-GB" dirty="0"/>
              <a:t> a </a:t>
            </a:r>
            <a:r>
              <a:rPr lang="en-GB" dirty="0" err="1"/>
              <a:t>pracovni</a:t>
            </a:r>
            <a:r>
              <a:rPr lang="en-GB" dirty="0"/>
              <a:t> </a:t>
            </a:r>
            <a:r>
              <a:rPr lang="en-GB" dirty="0" err="1"/>
              <a:t>podminky</a:t>
            </a:r>
            <a:r>
              <a:rPr lang="en-GB" dirty="0"/>
              <a:t> </a:t>
            </a:r>
            <a:r>
              <a:rPr lang="en-GB" dirty="0" err="1"/>
              <a:t>rodicu</a:t>
            </a:r>
            <a:r>
              <a:rPr lang="en-GB" dirty="0"/>
              <a:t>, </a:t>
            </a:r>
            <a:r>
              <a:rPr lang="en-GB" dirty="0" err="1"/>
              <a:t>financni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, </a:t>
            </a:r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 </a:t>
            </a:r>
            <a:r>
              <a:rPr lang="en-GB" dirty="0" err="1"/>
              <a:t>atd</a:t>
            </a:r>
            <a:r>
              <a:rPr lang="en-GB" dirty="0"/>
              <a:t>.)</a:t>
            </a:r>
          </a:p>
          <a:p>
            <a:pPr marL="0" indent="0">
              <a:buNone/>
            </a:pPr>
            <a:r>
              <a:rPr lang="en-GB" b="1" dirty="0"/>
              <a:t>5. </a:t>
            </a:r>
            <a:r>
              <a:rPr lang="en-GB" b="1" dirty="0" err="1"/>
              <a:t>Makrosystem</a:t>
            </a:r>
            <a:r>
              <a:rPr lang="en-GB" b="1" dirty="0"/>
              <a:t>: </a:t>
            </a:r>
            <a:r>
              <a:rPr lang="en-GB" dirty="0" err="1"/>
              <a:t>Kultura</a:t>
            </a:r>
            <a:r>
              <a:rPr lang="en-GB" dirty="0"/>
              <a:t>, </a:t>
            </a:r>
            <a:r>
              <a:rPr lang="en-GB" dirty="0" err="1"/>
              <a:t>hodnoty</a:t>
            </a:r>
            <a:r>
              <a:rPr lang="en-GB" dirty="0"/>
              <a:t>, </a:t>
            </a:r>
            <a:r>
              <a:rPr lang="en-GB" dirty="0" err="1"/>
              <a:t>normy</a:t>
            </a:r>
            <a:r>
              <a:rPr lang="en-GB" dirty="0"/>
              <a:t>, </a:t>
            </a:r>
            <a:r>
              <a:rPr lang="en-GB" dirty="0" err="1"/>
              <a:t>jazyk</a:t>
            </a:r>
            <a:r>
              <a:rPr lang="en-GB" dirty="0"/>
              <a:t>, </a:t>
            </a:r>
            <a:r>
              <a:rPr lang="en-GB" dirty="0" err="1"/>
              <a:t>legislativa</a:t>
            </a:r>
            <a:r>
              <a:rPr lang="en-GB" dirty="0"/>
              <a:t>, </a:t>
            </a:r>
          </a:p>
          <a:p>
            <a:pPr marL="0" indent="0">
              <a:buNone/>
            </a:pPr>
            <a:r>
              <a:rPr lang="en-GB" b="1" dirty="0"/>
              <a:t>Chronosystem: </a:t>
            </a:r>
            <a:r>
              <a:rPr lang="en-GB" dirty="0"/>
              <a:t>Cas. </a:t>
            </a:r>
            <a:r>
              <a:rPr lang="en-GB" dirty="0" err="1"/>
              <a:t>Obdobi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kterem</a:t>
            </a:r>
            <a:r>
              <a:rPr lang="en-GB" dirty="0"/>
              <a:t> </a:t>
            </a:r>
            <a:r>
              <a:rPr lang="en-GB" dirty="0" err="1"/>
              <a:t>dite</a:t>
            </a:r>
            <a:r>
              <a:rPr lang="en-GB" dirty="0"/>
              <a:t> </a:t>
            </a:r>
            <a:r>
              <a:rPr lang="en-GB" dirty="0" err="1"/>
              <a:t>dospiva</a:t>
            </a:r>
            <a:r>
              <a:rPr lang="en-GB" dirty="0"/>
              <a:t>,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charakteristiky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14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8C920-5865-46F2-9C2E-70C69C8E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rodicovskych</a:t>
            </a:r>
            <a:r>
              <a:rPr lang="en-GB" dirty="0"/>
              <a:t> </a:t>
            </a:r>
            <a:r>
              <a:rPr lang="en-GB" dirty="0" err="1"/>
              <a:t>stylu</a:t>
            </a:r>
            <a:r>
              <a:rPr lang="en-GB" dirty="0"/>
              <a:t> </a:t>
            </a:r>
            <a:r>
              <a:rPr lang="en-GB" dirty="0" err="1"/>
              <a:t>vychovy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F2B90-B7FA-4949-8BA1-EFE860D1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Styly</a:t>
            </a:r>
            <a:r>
              <a:rPr lang="en-GB" dirty="0"/>
              <a:t> </a:t>
            </a:r>
            <a:r>
              <a:rPr lang="en-GB" dirty="0" err="1"/>
              <a:t>rodicovstvi</a:t>
            </a:r>
            <a:r>
              <a:rPr lang="en-GB" dirty="0"/>
              <a:t>:</a:t>
            </a:r>
          </a:p>
          <a:p>
            <a:r>
              <a:rPr lang="en-GB" dirty="0"/>
              <a:t>4 </a:t>
            </a:r>
            <a:r>
              <a:rPr lang="en-GB" dirty="0" err="1"/>
              <a:t>zakladni</a:t>
            </a:r>
            <a:r>
              <a:rPr lang="en-GB" dirty="0"/>
              <a:t> </a:t>
            </a:r>
            <a:r>
              <a:rPr lang="en-GB" dirty="0" err="1"/>
              <a:t>styly</a:t>
            </a:r>
            <a:r>
              <a:rPr lang="en-GB" dirty="0"/>
              <a:t> – </a:t>
            </a:r>
            <a:r>
              <a:rPr lang="en-GB" dirty="0" err="1"/>
              <a:t>demokraticky</a:t>
            </a:r>
            <a:r>
              <a:rPr lang="en-GB" dirty="0"/>
              <a:t>, </a:t>
            </a:r>
            <a:r>
              <a:rPr lang="en-GB" dirty="0" err="1"/>
              <a:t>autoritativni</a:t>
            </a:r>
            <a:r>
              <a:rPr lang="en-GB" dirty="0"/>
              <a:t>, </a:t>
            </a:r>
            <a:r>
              <a:rPr lang="en-GB" dirty="0" err="1"/>
              <a:t>liberalni</a:t>
            </a:r>
            <a:r>
              <a:rPr lang="en-GB" dirty="0"/>
              <a:t> a </a:t>
            </a:r>
            <a:r>
              <a:rPr lang="en-GB" dirty="0" err="1"/>
              <a:t>nedbaly</a:t>
            </a:r>
            <a:endParaRPr lang="en-GB" dirty="0"/>
          </a:p>
          <a:p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nastaveni</a:t>
            </a:r>
            <a:r>
              <a:rPr lang="en-GB" dirty="0"/>
              <a:t> </a:t>
            </a:r>
            <a:r>
              <a:rPr lang="en-GB" dirty="0" err="1"/>
              <a:t>hranic</a:t>
            </a:r>
            <a:r>
              <a:rPr lang="en-GB" dirty="0"/>
              <a:t>, </a:t>
            </a:r>
            <a:r>
              <a:rPr lang="en-GB" dirty="0" err="1"/>
              <a:t>komunikace</a:t>
            </a:r>
            <a:r>
              <a:rPr lang="en-GB" dirty="0"/>
              <a:t>, </a:t>
            </a:r>
            <a:r>
              <a:rPr lang="en-GB" dirty="0" err="1"/>
              <a:t>emocni</a:t>
            </a:r>
            <a:r>
              <a:rPr lang="en-GB" dirty="0"/>
              <a:t> </a:t>
            </a:r>
            <a:r>
              <a:rPr lang="en-GB" dirty="0" err="1"/>
              <a:t>blizkosti</a:t>
            </a:r>
            <a:r>
              <a:rPr lang="en-GB" dirty="0"/>
              <a:t>, </a:t>
            </a:r>
            <a:r>
              <a:rPr lang="en-GB" dirty="0" err="1"/>
              <a:t>kontroly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endParaRPr lang="en-GB" dirty="0"/>
          </a:p>
          <a:p>
            <a:r>
              <a:rPr lang="en-GB" dirty="0" err="1"/>
              <a:t>Dite</a:t>
            </a:r>
            <a:r>
              <a:rPr lang="en-GB" dirty="0"/>
              <a:t> </a:t>
            </a:r>
            <a:r>
              <a:rPr lang="en-GB" dirty="0" err="1"/>
              <a:t>neni</a:t>
            </a:r>
            <a:r>
              <a:rPr lang="en-GB" dirty="0"/>
              <a:t> tabula rasa</a:t>
            </a:r>
          </a:p>
          <a:p>
            <a:r>
              <a:rPr lang="en-GB" dirty="0" err="1"/>
              <a:t>Teoreticky</a:t>
            </a:r>
            <a:r>
              <a:rPr lang="en-GB" dirty="0"/>
              <a:t> </a:t>
            </a:r>
            <a:r>
              <a:rPr lang="en-GB" dirty="0" err="1"/>
              <a:t>demokraticky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nejlepsi</a:t>
            </a:r>
            <a:r>
              <a:rPr lang="en-GB" dirty="0"/>
              <a:t> pro </a:t>
            </a:r>
            <a:r>
              <a:rPr lang="en-GB" dirty="0" err="1"/>
              <a:t>vyvoj</a:t>
            </a:r>
            <a:r>
              <a:rPr lang="en-GB" dirty="0"/>
              <a:t>, ale </a:t>
            </a:r>
            <a:r>
              <a:rPr lang="en-GB" dirty="0" err="1"/>
              <a:t>zalezi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osobnosti</a:t>
            </a:r>
            <a:r>
              <a:rPr lang="en-GB" dirty="0"/>
              <a:t> </a:t>
            </a:r>
            <a:r>
              <a:rPr lang="en-GB" dirty="0" err="1"/>
              <a:t>ditete</a:t>
            </a:r>
            <a:endParaRPr lang="en-GB" dirty="0"/>
          </a:p>
          <a:p>
            <a:r>
              <a:rPr lang="en-GB" dirty="0" err="1"/>
              <a:t>Vysvetlovani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neucinejsi</a:t>
            </a:r>
            <a:r>
              <a:rPr lang="en-GB" dirty="0"/>
              <a:t> </a:t>
            </a:r>
            <a:r>
              <a:rPr lang="en-GB" dirty="0" err="1"/>
              <a:t>komunikace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45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C5A1E-671B-4053-87D5-E9603FC8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dalsich</a:t>
            </a:r>
            <a:r>
              <a:rPr lang="en-GB" dirty="0"/>
              <a:t> </a:t>
            </a:r>
            <a:r>
              <a:rPr lang="en-GB" dirty="0" err="1"/>
              <a:t>rodicovskych</a:t>
            </a:r>
            <a:r>
              <a:rPr lang="en-GB" dirty="0"/>
              <a:t> </a:t>
            </a:r>
            <a:r>
              <a:rPr lang="en-GB" dirty="0" err="1"/>
              <a:t>faktoru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D9952-4C12-43C4-989E-EBED39C21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257799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postaveni</a:t>
            </a:r>
            <a:r>
              <a:rPr lang="en-GB" dirty="0"/>
              <a:t> </a:t>
            </a:r>
            <a:r>
              <a:rPr lang="en-GB" dirty="0" err="1"/>
              <a:t>rodicu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 – </a:t>
            </a:r>
            <a:r>
              <a:rPr lang="en-GB" dirty="0" err="1"/>
              <a:t>spolecenska</a:t>
            </a:r>
            <a:r>
              <a:rPr lang="en-GB" dirty="0"/>
              <a:t> </a:t>
            </a:r>
            <a:r>
              <a:rPr lang="en-GB" dirty="0" err="1"/>
              <a:t>trida</a:t>
            </a:r>
            <a:r>
              <a:rPr lang="en-GB" dirty="0"/>
              <a:t> </a:t>
            </a:r>
            <a:r>
              <a:rPr lang="en-GB" dirty="0" err="1"/>
              <a:t>rodicu</a:t>
            </a:r>
            <a:r>
              <a:rPr lang="en-GB" dirty="0"/>
              <a:t>,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zdrojum</a:t>
            </a:r>
            <a:r>
              <a:rPr lang="en-GB" dirty="0"/>
              <a:t> – </a:t>
            </a:r>
            <a:r>
              <a:rPr lang="en-GB" dirty="0" err="1"/>
              <a:t>financnim</a:t>
            </a:r>
            <a:r>
              <a:rPr lang="en-GB" dirty="0"/>
              <a:t>, </a:t>
            </a:r>
            <a:r>
              <a:rPr lang="en-GB" dirty="0" err="1"/>
              <a:t>kulturnim</a:t>
            </a:r>
            <a:r>
              <a:rPr lang="en-GB" dirty="0"/>
              <a:t>, </a:t>
            </a:r>
            <a:r>
              <a:rPr lang="en-GB" dirty="0" err="1"/>
              <a:t>socialnim</a:t>
            </a:r>
            <a:r>
              <a:rPr lang="en-GB" dirty="0"/>
              <a:t> (viz Bourdieu </a:t>
            </a:r>
            <a:r>
              <a:rPr lang="en-GB" dirty="0" err="1"/>
              <a:t>socialni</a:t>
            </a:r>
            <a:r>
              <a:rPr lang="en-GB" dirty="0"/>
              <a:t> a </a:t>
            </a:r>
            <a:r>
              <a:rPr lang="en-GB" dirty="0" err="1"/>
              <a:t>kulturni</a:t>
            </a:r>
            <a:r>
              <a:rPr lang="en-GB" dirty="0"/>
              <a:t> </a:t>
            </a:r>
            <a:r>
              <a:rPr lang="en-GB" dirty="0" err="1"/>
              <a:t>kapital</a:t>
            </a:r>
            <a:r>
              <a:rPr lang="en-GB" dirty="0"/>
              <a:t>) ma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prospivani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skole</a:t>
            </a:r>
            <a:r>
              <a:rPr lang="en-GB" dirty="0"/>
              <a:t> a </a:t>
            </a:r>
            <a:r>
              <a:rPr lang="en-GB" dirty="0" err="1"/>
              <a:t>pozdejsi</a:t>
            </a:r>
            <a:r>
              <a:rPr lang="en-GB" dirty="0"/>
              <a:t> </a:t>
            </a:r>
            <a:r>
              <a:rPr lang="en-GB" dirty="0" err="1"/>
              <a:t>postaveni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, </a:t>
            </a:r>
            <a:r>
              <a:rPr lang="en-GB" dirty="0" err="1"/>
              <a:t>volbu</a:t>
            </a:r>
            <a:r>
              <a:rPr lang="en-GB" dirty="0"/>
              <a:t> </a:t>
            </a:r>
            <a:r>
              <a:rPr lang="en-GB" dirty="0" err="1"/>
              <a:t>povolani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 err="1"/>
              <a:t>Vliv</a:t>
            </a:r>
            <a:r>
              <a:rPr lang="en-GB" dirty="0"/>
              <a:t> homosexuality </a:t>
            </a:r>
            <a:r>
              <a:rPr lang="en-GB" dirty="0" err="1"/>
              <a:t>rodicu</a:t>
            </a:r>
            <a:r>
              <a:rPr lang="en-GB" dirty="0"/>
              <a:t> – </a:t>
            </a:r>
            <a:r>
              <a:rPr lang="en-GB" dirty="0" err="1"/>
              <a:t>deti</a:t>
            </a:r>
            <a:r>
              <a:rPr lang="en-GB" dirty="0"/>
              <a:t> se </a:t>
            </a:r>
            <a:r>
              <a:rPr lang="en-GB" dirty="0" err="1"/>
              <a:t>identifikovali</a:t>
            </a:r>
            <a:r>
              <a:rPr lang="en-GB" dirty="0"/>
              <a:t> se </a:t>
            </a:r>
            <a:r>
              <a:rPr lang="en-GB" dirty="0" err="1"/>
              <a:t>stejnym</a:t>
            </a:r>
            <a:r>
              <a:rPr lang="en-GB" dirty="0"/>
              <a:t> </a:t>
            </a:r>
            <a:r>
              <a:rPr lang="en-GB" dirty="0" err="1"/>
              <a:t>biologickym</a:t>
            </a:r>
            <a:r>
              <a:rPr lang="en-GB" dirty="0"/>
              <a:t> </a:t>
            </a:r>
            <a:r>
              <a:rPr lang="en-GB" dirty="0" err="1"/>
              <a:t>pohlavim</a:t>
            </a:r>
            <a:r>
              <a:rPr lang="en-GB" dirty="0"/>
              <a:t> </a:t>
            </a:r>
            <a:r>
              <a:rPr lang="en-GB" dirty="0" err="1"/>
              <a:t>shodnym</a:t>
            </a:r>
            <a:r>
              <a:rPr lang="en-GB" dirty="0"/>
              <a:t> s </a:t>
            </a:r>
            <a:r>
              <a:rPr lang="en-GB" dirty="0" err="1"/>
              <a:t>kategorii</a:t>
            </a:r>
            <a:r>
              <a:rPr lang="en-GB" dirty="0"/>
              <a:t> </a:t>
            </a:r>
            <a:r>
              <a:rPr lang="en-GB" dirty="0" err="1"/>
              <a:t>gendru</a:t>
            </a:r>
            <a:r>
              <a:rPr lang="en-GB" dirty="0"/>
              <a:t>, </a:t>
            </a:r>
            <a:r>
              <a:rPr lang="en-GB" dirty="0" err="1"/>
              <a:t>nikak</a:t>
            </a:r>
            <a:r>
              <a:rPr lang="en-GB" dirty="0"/>
              <a:t> </a:t>
            </a:r>
            <a:r>
              <a:rPr lang="en-GB" dirty="0" err="1"/>
              <a:t>byznamne</a:t>
            </a:r>
            <a:r>
              <a:rPr lang="en-GB" dirty="0"/>
              <a:t> se </a:t>
            </a:r>
            <a:r>
              <a:rPr lang="en-GB" dirty="0" err="1"/>
              <a:t>neodlisovali</a:t>
            </a:r>
            <a:r>
              <a:rPr lang="en-GB" dirty="0"/>
              <a:t> od </a:t>
            </a:r>
            <a:r>
              <a:rPr lang="en-GB" dirty="0" err="1"/>
              <a:t>svych</a:t>
            </a:r>
            <a:r>
              <a:rPr lang="en-GB" dirty="0"/>
              <a:t> </a:t>
            </a:r>
            <a:r>
              <a:rPr lang="en-GB" dirty="0" err="1"/>
              <a:t>vrstevniku</a:t>
            </a:r>
            <a:r>
              <a:rPr lang="en-GB" dirty="0"/>
              <a:t> </a:t>
            </a:r>
            <a:r>
              <a:rPr lang="en-GB" dirty="0" err="1"/>
              <a:t>emocne</a:t>
            </a:r>
            <a:r>
              <a:rPr lang="en-GB" dirty="0"/>
              <a:t>, v </a:t>
            </a:r>
            <a:r>
              <a:rPr lang="en-GB" dirty="0" err="1"/>
              <a:t>socialnich</a:t>
            </a:r>
            <a:r>
              <a:rPr lang="en-GB" dirty="0"/>
              <a:t> </a:t>
            </a:r>
            <a:r>
              <a:rPr lang="en-GB" dirty="0" err="1"/>
              <a:t>kompetencich</a:t>
            </a:r>
            <a:r>
              <a:rPr lang="en-GB" dirty="0"/>
              <a:t> a v </a:t>
            </a:r>
            <a:r>
              <a:rPr lang="en-GB" dirty="0" err="1"/>
              <a:t>kognitivnim</a:t>
            </a:r>
            <a:r>
              <a:rPr lang="en-GB" dirty="0"/>
              <a:t> </a:t>
            </a:r>
            <a:r>
              <a:rPr lang="en-GB" dirty="0" err="1"/>
              <a:t>vyvoji</a:t>
            </a:r>
            <a:endParaRPr lang="en-GB" dirty="0"/>
          </a:p>
          <a:p>
            <a:r>
              <a:rPr lang="en-GB" dirty="0" err="1"/>
              <a:t>Otevrenejsi</a:t>
            </a:r>
            <a:r>
              <a:rPr lang="en-GB" dirty="0"/>
              <a:t> k </a:t>
            </a:r>
            <a:r>
              <a:rPr lang="en-GB" dirty="0" err="1"/>
              <a:t>experimentum</a:t>
            </a:r>
            <a:r>
              <a:rPr lang="en-GB" dirty="0"/>
              <a:t> s </a:t>
            </a:r>
            <a:r>
              <a:rPr lang="en-GB" dirty="0" err="1"/>
              <a:t>vlastni</a:t>
            </a:r>
            <a:r>
              <a:rPr lang="en-GB" dirty="0"/>
              <a:t> </a:t>
            </a:r>
            <a:r>
              <a:rPr lang="en-GB" dirty="0" err="1"/>
              <a:t>sexualni</a:t>
            </a:r>
            <a:r>
              <a:rPr lang="en-GB" dirty="0"/>
              <a:t> </a:t>
            </a:r>
            <a:r>
              <a:rPr lang="en-GB" dirty="0" err="1"/>
              <a:t>orientaci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</a:t>
            </a:r>
            <a:r>
              <a:rPr lang="en-GB" dirty="0" err="1"/>
              <a:t>nejvic</a:t>
            </a:r>
            <a:r>
              <a:rPr lang="en-GB" dirty="0"/>
              <a:t> </a:t>
            </a:r>
            <a:r>
              <a:rPr lang="en-GB" dirty="0" err="1"/>
              <a:t>ovlivnuje</a:t>
            </a:r>
            <a:r>
              <a:rPr lang="en-GB" dirty="0"/>
              <a:t> </a:t>
            </a:r>
            <a:r>
              <a:rPr lang="en-GB" dirty="0" err="1"/>
              <a:t>dlouhodoba</a:t>
            </a:r>
            <a:r>
              <a:rPr lang="en-GB" dirty="0"/>
              <a:t> </a:t>
            </a:r>
            <a:r>
              <a:rPr lang="en-GB" dirty="0" err="1"/>
              <a:t>kvalita</a:t>
            </a:r>
            <a:r>
              <a:rPr lang="en-GB" dirty="0"/>
              <a:t> </a:t>
            </a:r>
            <a:r>
              <a:rPr lang="en-GB" dirty="0" err="1"/>
              <a:t>rodicovstvi</a:t>
            </a:r>
            <a:r>
              <a:rPr lang="en-GB" dirty="0"/>
              <a:t> a </a:t>
            </a: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rodice</a:t>
            </a:r>
            <a:r>
              <a:rPr lang="en-GB" dirty="0"/>
              <a:t> s </a:t>
            </a:r>
            <a:r>
              <a:rPr lang="en-GB" dirty="0" err="1"/>
              <a:t>ditetem</a:t>
            </a:r>
            <a:r>
              <a:rPr lang="en-GB" dirty="0"/>
              <a:t>, stress </a:t>
            </a:r>
            <a:r>
              <a:rPr lang="en-GB" dirty="0" err="1"/>
              <a:t>rodice</a:t>
            </a:r>
            <a:r>
              <a:rPr lang="en-GB" dirty="0"/>
              <a:t>. </a:t>
            </a:r>
            <a:r>
              <a:rPr lang="en-GB" dirty="0" err="1"/>
              <a:t>Postaveni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spolecnosti</a:t>
            </a:r>
            <a:r>
              <a:rPr lang="en-GB" dirty="0"/>
              <a:t>,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zdrojum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36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58596-735B-4971-8B84-41EF8A22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sourozencu</a:t>
            </a:r>
            <a:r>
              <a:rPr lang="en-GB" dirty="0"/>
              <a:t> a </a:t>
            </a:r>
            <a:r>
              <a:rPr lang="en-GB" dirty="0" err="1"/>
              <a:t>vrstevniku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vyvoj</a:t>
            </a:r>
            <a:r>
              <a:rPr lang="en-GB" dirty="0"/>
              <a:t> </a:t>
            </a:r>
            <a:r>
              <a:rPr lang="en-GB" dirty="0" err="1"/>
              <a:t>ditete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E468C6-79E3-41BA-B6D2-234D3C2C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Vyrovnani</a:t>
            </a:r>
            <a:r>
              <a:rPr lang="en-GB" dirty="0"/>
              <a:t> se s </a:t>
            </a:r>
            <a:r>
              <a:rPr lang="en-GB" dirty="0" err="1"/>
              <a:t>prichodem</a:t>
            </a:r>
            <a:r>
              <a:rPr lang="en-GB" dirty="0"/>
              <a:t> </a:t>
            </a:r>
            <a:r>
              <a:rPr lang="en-GB" dirty="0" err="1"/>
              <a:t>sourozence</a:t>
            </a:r>
            <a:r>
              <a:rPr lang="en-GB" dirty="0"/>
              <a:t> u </a:t>
            </a:r>
            <a:r>
              <a:rPr lang="en-GB" dirty="0" err="1"/>
              <a:t>starsich</a:t>
            </a:r>
            <a:r>
              <a:rPr lang="en-GB" dirty="0"/>
              <a:t> </a:t>
            </a:r>
            <a:r>
              <a:rPr lang="en-GB" dirty="0" err="1"/>
              <a:t>deti</a:t>
            </a:r>
            <a:endParaRPr lang="en-GB" dirty="0"/>
          </a:p>
          <a:p>
            <a:r>
              <a:rPr lang="en-GB" dirty="0" err="1"/>
              <a:t>Kompetice</a:t>
            </a:r>
            <a:endParaRPr lang="en-GB" dirty="0"/>
          </a:p>
          <a:p>
            <a:r>
              <a:rPr lang="en-GB" dirty="0" err="1"/>
              <a:t>Spoluprace</a:t>
            </a:r>
            <a:r>
              <a:rPr lang="en-GB" dirty="0"/>
              <a:t>, </a:t>
            </a:r>
            <a:r>
              <a:rPr lang="en-GB" dirty="0" err="1"/>
              <a:t>interakce</a:t>
            </a:r>
            <a:r>
              <a:rPr lang="en-GB" dirty="0"/>
              <a:t> </a:t>
            </a:r>
            <a:r>
              <a:rPr lang="en-GB" dirty="0" err="1"/>
              <a:t>hra</a:t>
            </a:r>
            <a:endParaRPr lang="en-GB" dirty="0"/>
          </a:p>
          <a:p>
            <a:r>
              <a:rPr lang="en-GB" dirty="0" err="1"/>
              <a:t>Vyhody</a:t>
            </a:r>
            <a:r>
              <a:rPr lang="en-GB" dirty="0"/>
              <a:t> </a:t>
            </a:r>
            <a:r>
              <a:rPr lang="en-GB" dirty="0" err="1"/>
              <a:t>zkusenosti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se </a:t>
            </a:r>
            <a:r>
              <a:rPr lang="en-GB" dirty="0" err="1"/>
              <a:t>sourozencem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vyvoji</a:t>
            </a:r>
            <a:endParaRPr lang="en-GB" dirty="0"/>
          </a:p>
          <a:p>
            <a:r>
              <a:rPr lang="en-GB" dirty="0" err="1"/>
              <a:t>Jedinacci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05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E26DA-D55E-4D6C-9F8D-CC0FE70B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vrstevniku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vyvoji</a:t>
            </a:r>
            <a:r>
              <a:rPr lang="en-GB" dirty="0"/>
              <a:t> </a:t>
            </a:r>
            <a:r>
              <a:rPr lang="en-GB" dirty="0" err="1"/>
              <a:t>ditete</a:t>
            </a:r>
            <a:r>
              <a:rPr lang="en-GB" dirty="0"/>
              <a:t> v </a:t>
            </a:r>
            <a:r>
              <a:rPr lang="en-GB" dirty="0" err="1"/>
              <a:t>obdobi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1-3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DB15D-DDBE-4812-86D0-19A0E3B5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Kolem</a:t>
            </a:r>
            <a:r>
              <a:rPr lang="en-GB" dirty="0"/>
              <a:t> 3 let </a:t>
            </a:r>
            <a:r>
              <a:rPr lang="en-GB" dirty="0" err="1"/>
              <a:t>zacina</a:t>
            </a:r>
            <a:r>
              <a:rPr lang="en-GB" dirty="0"/>
              <a:t> </a:t>
            </a:r>
            <a:r>
              <a:rPr lang="en-GB" dirty="0" err="1"/>
              <a:t>hra</a:t>
            </a:r>
            <a:r>
              <a:rPr lang="en-GB" dirty="0"/>
              <a:t> s </a:t>
            </a:r>
            <a:r>
              <a:rPr lang="en-GB" dirty="0" err="1"/>
              <a:t>vrstevniky</a:t>
            </a:r>
            <a:endParaRPr lang="en-GB" dirty="0"/>
          </a:p>
          <a:p>
            <a:r>
              <a:rPr lang="en-GB" dirty="0"/>
              <a:t>Do 3 let </a:t>
            </a:r>
            <a:r>
              <a:rPr lang="en-GB" dirty="0" err="1"/>
              <a:t>vrstevnici</a:t>
            </a:r>
            <a:r>
              <a:rPr lang="en-GB" dirty="0"/>
              <a:t> ne </a:t>
            </a:r>
            <a:r>
              <a:rPr lang="en-GB" dirty="0" err="1"/>
              <a:t>tolik</a:t>
            </a:r>
            <a:r>
              <a:rPr lang="en-GB" dirty="0"/>
              <a:t> </a:t>
            </a:r>
            <a:r>
              <a:rPr lang="en-GB" dirty="0" err="1"/>
              <a:t>vyznamni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rodice</a:t>
            </a:r>
            <a:r>
              <a:rPr lang="en-GB" dirty="0"/>
              <a:t> a </a:t>
            </a:r>
            <a:r>
              <a:rPr lang="en-GB" dirty="0" err="1"/>
              <a:t>sourozenci</a:t>
            </a:r>
            <a:endParaRPr lang="en-GB" dirty="0"/>
          </a:p>
          <a:p>
            <a:r>
              <a:rPr lang="en-GB" dirty="0" err="1"/>
              <a:t>Hra</a:t>
            </a:r>
            <a:r>
              <a:rPr lang="en-GB" dirty="0"/>
              <a:t> do 3 let </a:t>
            </a:r>
            <a:r>
              <a:rPr lang="en-GB" dirty="0" err="1"/>
              <a:t>spise</a:t>
            </a:r>
            <a:r>
              <a:rPr lang="en-GB" dirty="0"/>
              <a:t> </a:t>
            </a:r>
            <a:r>
              <a:rPr lang="en-GB" dirty="0" err="1"/>
              <a:t>individualni</a:t>
            </a:r>
            <a:r>
              <a:rPr lang="en-GB" dirty="0"/>
              <a:t>, </a:t>
            </a:r>
            <a:r>
              <a:rPr lang="en-GB" dirty="0" err="1"/>
              <a:t>spoluprace</a:t>
            </a:r>
            <a:r>
              <a:rPr lang="en-GB" dirty="0"/>
              <a:t> s </a:t>
            </a:r>
            <a:r>
              <a:rPr lang="en-GB" dirty="0" err="1"/>
              <a:t>vrstevniky</a:t>
            </a:r>
            <a:r>
              <a:rPr lang="en-GB" dirty="0"/>
              <a:t> </a:t>
            </a:r>
            <a:r>
              <a:rPr lang="en-GB" dirty="0" err="1"/>
              <a:t>omezena</a:t>
            </a:r>
            <a:endParaRPr lang="en-GB" dirty="0"/>
          </a:p>
          <a:p>
            <a:r>
              <a:rPr lang="en-GB" dirty="0" err="1"/>
              <a:t>Vrstevnici</a:t>
            </a:r>
            <a:r>
              <a:rPr lang="en-GB" dirty="0"/>
              <a:t> </a:t>
            </a:r>
            <a:r>
              <a:rPr lang="en-GB" dirty="0" err="1"/>
              <a:t>maji</a:t>
            </a:r>
            <a:r>
              <a:rPr lang="en-GB" dirty="0"/>
              <a:t> </a:t>
            </a:r>
            <a:r>
              <a:rPr lang="en-GB" dirty="0" err="1"/>
              <a:t>velky</a:t>
            </a:r>
            <a:r>
              <a:rPr lang="en-GB" dirty="0"/>
              <a:t> </a:t>
            </a:r>
            <a:r>
              <a:rPr lang="en-GB" dirty="0" err="1"/>
              <a:t>vyznam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v </a:t>
            </a:r>
            <a:r>
              <a:rPr lang="en-GB" dirty="0" err="1"/>
              <a:t>pozdejsim</a:t>
            </a:r>
            <a:r>
              <a:rPr lang="en-GB" dirty="0"/>
              <a:t> </a:t>
            </a:r>
            <a:r>
              <a:rPr lang="en-GB" dirty="0" err="1"/>
              <a:t>obdobi</a:t>
            </a:r>
            <a:r>
              <a:rPr lang="en-GB" dirty="0"/>
              <a:t> </a:t>
            </a:r>
            <a:r>
              <a:rPr lang="en-GB" dirty="0" err="1"/>
              <a:t>dospivani</a:t>
            </a:r>
            <a:r>
              <a:rPr lang="en-GB" dirty="0"/>
              <a:t> </a:t>
            </a:r>
            <a:r>
              <a:rPr lang="en-GB" dirty="0" err="1"/>
              <a:t>deti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53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690</Words>
  <Application>Microsoft Office PowerPoint</Application>
  <PresentationFormat>Širokoúhlá obrazovka</PresentationFormat>
  <Paragraphs>93</Paragraphs>
  <Slides>11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Motiv Office</vt:lpstr>
      <vt:lpstr>Činitelé socializace</vt:lpstr>
      <vt:lpstr>Definice socializace</vt:lpstr>
      <vt:lpstr>U. Bronfenbrenner (1979): Bioecological perspectives on Human Development</vt:lpstr>
      <vt:lpstr>Prezentace aplikace PowerPoint</vt:lpstr>
      <vt:lpstr>Soucasti bio-psycho-socio-ekologickeho systemu</vt:lpstr>
      <vt:lpstr>Vliv rodicovskych stylu vychovy na vyvoj ditete</vt:lpstr>
      <vt:lpstr>Vliv dalsich rodicovskych faktoru na vyvoj ditete</vt:lpstr>
      <vt:lpstr>Vliv sourozencu a vrstevniku na vyvoj ditete</vt:lpstr>
      <vt:lpstr>Vliv vrstevniku ve vyvoji ditete v obdobi  1-3 let</vt:lpstr>
      <vt:lpstr>Vliv jesli na vyvoj ditete v obdobi 1-3 let</vt:lpstr>
      <vt:lpstr>Shrnuti. Zaver.  Vase otazky a komentare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Činitelé socializace</dc:title>
  <dc:creator>Tereza Tereza</dc:creator>
  <cp:lastModifiedBy>Tereza Tereza</cp:lastModifiedBy>
  <cp:revision>25</cp:revision>
  <dcterms:created xsi:type="dcterms:W3CDTF">2020-11-02T12:01:52Z</dcterms:created>
  <dcterms:modified xsi:type="dcterms:W3CDTF">2020-11-03T11:20:52Z</dcterms:modified>
</cp:coreProperties>
</file>