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2" r:id="rId3"/>
    <p:sldId id="265" r:id="rId4"/>
    <p:sldId id="267" r:id="rId5"/>
    <p:sldId id="268" r:id="rId6"/>
    <p:sldId id="2020" r:id="rId7"/>
    <p:sldId id="2018" r:id="rId8"/>
    <p:sldId id="2021" r:id="rId9"/>
    <p:sldId id="256" r:id="rId10"/>
    <p:sldId id="258" r:id="rId11"/>
    <p:sldId id="257" r:id="rId12"/>
    <p:sldId id="259" r:id="rId13"/>
    <p:sldId id="260" r:id="rId14"/>
    <p:sldId id="261" r:id="rId15"/>
    <p:sldId id="26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52"/>
    <p:restoredTop sz="94651"/>
  </p:normalViewPr>
  <p:slideViewPr>
    <p:cSldViewPr snapToGrid="0">
      <p:cViewPr>
        <p:scale>
          <a:sx n="69" d="100"/>
          <a:sy n="69" d="100"/>
        </p:scale>
        <p:origin x="-240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AAAFE-33AD-3B5A-6E18-B46DBE06D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D69ECE-40E6-2AE0-0853-E5C301D2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B2E90A-484D-1F79-0BD1-CB4411AD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8DD7-18B5-5D49-B6D4-82AE32B674D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3996FE-EBBE-09CB-9899-C2BC963D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03C550-7856-9794-924B-300EF67B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E14C-C608-1E4B-902D-C23A3C460E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54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B64625-C23C-EDF1-2D3C-D8977D19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AED167-36B3-AA69-8D09-3F63ACDCD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915CB0-1383-51A4-17E4-342DC7CA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8DD7-18B5-5D49-B6D4-82AE32B674D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402499-711C-940B-EE01-A0A094E7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0E5650-6A53-9264-E63C-7884DD8B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E14C-C608-1E4B-902D-C23A3C460E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03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A411FD5-7135-966B-4FC7-7F5B5909C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73DE7F-D614-45B6-EE06-42269BAE5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0520B4-CD66-C8DF-F44B-DB2D3722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8DD7-18B5-5D49-B6D4-82AE32B674D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0A9464-715C-FFFA-B425-6BAF5CD8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AC5440-8DBE-45EE-88DE-50FF0544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E14C-C608-1E4B-902D-C23A3C460E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2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15178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C686A-9F5B-94BA-4BCB-0F7AB1B7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A8C994-FF15-E08B-68F6-03A962178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49F597-D74F-E066-83D9-C6C6D131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8DD7-18B5-5D49-B6D4-82AE32B674D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7FF70B-A351-35B6-81CC-11985B82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7E67A9-3C41-3278-4BF0-29BBE696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E14C-C608-1E4B-902D-C23A3C460E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4FC1F-DF1A-66E2-42D0-5132FC1A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FE256D-80E4-5CA5-452C-0D0174840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1CDD03-D7BC-3EA3-EECC-004DD2D5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8DD7-18B5-5D49-B6D4-82AE32B674D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6713C0-D53A-BD70-F0DC-9A46326A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89F3C1-EE0D-358B-902B-67B8B961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E14C-C608-1E4B-902D-C23A3C460E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26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EFA1C-E64C-5C6C-446D-293000A6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F8F1B2-3D5D-8083-3E8C-A3261C682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CD500B-7A98-113F-09BF-BAC287825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3E55B9-2997-59D7-7BD5-0FE25D741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8DD7-18B5-5D49-B6D4-82AE32B674D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9DAD01-6A62-626B-C0D5-C770645F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22F77A-1C98-634E-1F5D-14263E738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E14C-C608-1E4B-902D-C23A3C460E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94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F9A6C-3956-5905-9BF6-D42823E57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27282C-3702-8D5E-0C20-9ED1FD5A5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7300CD-8E3C-62AE-2CCB-1AC59100B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419746-B5FD-3FDA-F438-786978245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9C6D1E9-84FC-7AA5-6E91-2AF4D4576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212C4-D0EF-8B92-FD20-5289FC1F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8DD7-18B5-5D49-B6D4-82AE32B674D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BF9CAF-A5C2-961F-E848-F82AF1DA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D695654-59CD-61E7-C859-ACED1EBA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E14C-C608-1E4B-902D-C23A3C460E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14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287DC-5A6D-2F73-9F73-2BCA5976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78A52B1-041D-5C15-1C02-C0D9F0EC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8DD7-18B5-5D49-B6D4-82AE32B674D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6131C39-8D67-EEB3-A0CE-257D219B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F9EC20-AEE7-FEBF-D103-CF36AA8D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E14C-C608-1E4B-902D-C23A3C460E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65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1C6E90-909A-5F4C-1C18-FAD3DCDE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8DD7-18B5-5D49-B6D4-82AE32B674D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F726D0F-7352-0C0C-7B1F-420D9507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882902-C499-B665-F5E9-738BADF6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E14C-C608-1E4B-902D-C23A3C460E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19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4B843-4E85-483A-226F-C3648616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F4C29C-7BD7-5451-5C55-790DA983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965D82-AB1D-A92F-807B-130E7CF41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AC2E68-AAF9-B702-CF4D-F6FF176F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8DD7-18B5-5D49-B6D4-82AE32B674D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8C8A0C-0E9B-59C0-9123-3F50478B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21E0C7-3C8E-2154-F853-DA18122C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E14C-C608-1E4B-902D-C23A3C460E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3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71A1F-2E67-EB0A-DCB1-4673A1F4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75784E1-969C-EA99-F156-00CA3A539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61D541F-554A-343B-7263-8FBA043BC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A4D71A-D831-D171-5762-EBF8A08E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8DD7-18B5-5D49-B6D4-82AE32B674D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C14E08-C337-5167-58FD-EE1167BF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65D373-C990-D442-4439-CA2C1563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BE14C-C608-1E4B-902D-C23A3C460E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00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D1C3264-A590-3745-3615-EFE40A20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7A216E-23E8-D310-CE44-8A071E9E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A831F3-B4AA-A17C-835C-88A375AF3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8DD7-18B5-5D49-B6D4-82AE32B674D2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0B2C21-2C8E-5E0E-16C3-314ECFBCE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41FF54-3C70-AFCF-4018-133A7E367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BE14C-C608-1E4B-902D-C23A3C460E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19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es.talkbank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AEECA88-3628-E14B-B76D-6AF31ADC8A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925906" y="-1935466"/>
            <a:ext cx="3212862" cy="477267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2BB72DE-DF9D-AD1E-EBAB-73A29C4398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4346" y="3516680"/>
            <a:ext cx="3212862" cy="477267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7F83E88-5787-86DA-E95E-3D100CBCE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60" y="451412"/>
            <a:ext cx="7820520" cy="264304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A6E6597-FE92-FF1A-067A-2A5F2014D200}"/>
              </a:ext>
            </a:extLst>
          </p:cNvPr>
          <p:cNvSpPr txBox="1"/>
          <p:nvPr/>
        </p:nvSpPr>
        <p:spPr>
          <a:xfrm>
            <a:off x="4440820" y="2994102"/>
            <a:ext cx="68772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Češtiny a osvojování jazyka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5708D3F-FDB5-9BBB-711D-38897335266E}"/>
              </a:ext>
            </a:extLst>
          </p:cNvPr>
          <p:cNvSpPr txBox="1"/>
          <p:nvPr/>
        </p:nvSpPr>
        <p:spPr>
          <a:xfrm>
            <a:off x="8962892" y="4097438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Karla Šebesty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FA0233-D0FE-2721-65BF-D0A07A3E6B2D}"/>
              </a:ext>
            </a:extLst>
          </p:cNvPr>
          <p:cNvSpPr txBox="1"/>
          <p:nvPr/>
        </p:nvSpPr>
        <p:spPr>
          <a:xfrm>
            <a:off x="6394959" y="5637148"/>
            <a:ext cx="5721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Weijie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Zhong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Vojta</a:t>
            </a:r>
          </a:p>
          <a:p>
            <a:pPr algn="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Bohemistika pro cizince</a:t>
            </a:r>
          </a:p>
          <a:p>
            <a:pPr algn="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Teoretické a praktické problémy českého jazyka gramatické</a:t>
            </a:r>
          </a:p>
        </p:txBody>
      </p:sp>
    </p:spTree>
    <p:extLst>
      <p:ext uri="{BB962C8B-B14F-4D97-AF65-F5344CB8AC3E}">
        <p14:creationId xmlns:p14="http://schemas.microsoft.com/office/powerpoint/2010/main" val="831414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ED2E03-DC0A-002B-1659-2B0F1F04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19784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Sledovan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cs-CZ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parametry v korpusu SCHOLA</a:t>
            </a:r>
            <a:r>
              <a:rPr lang="cs-CZ" sz="3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endParaRPr lang="cs-CZ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6EF4390-C371-EAE9-C20F-9A0B737E28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472051"/>
              </p:ext>
            </p:extLst>
          </p:nvPr>
        </p:nvGraphicFramePr>
        <p:xfrm>
          <a:off x="498764" y="1004699"/>
          <a:ext cx="11194472" cy="5534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618">
                  <a:extLst>
                    <a:ext uri="{9D8B030D-6E8A-4147-A177-3AD203B41FA5}">
                      <a16:colId xmlns:a16="http://schemas.microsoft.com/office/drawing/2014/main" val="3159591914"/>
                    </a:ext>
                  </a:extLst>
                </a:gridCol>
                <a:gridCol w="2798618">
                  <a:extLst>
                    <a:ext uri="{9D8B030D-6E8A-4147-A177-3AD203B41FA5}">
                      <a16:colId xmlns:a16="http://schemas.microsoft.com/office/drawing/2014/main" val="3275025367"/>
                    </a:ext>
                  </a:extLst>
                </a:gridCol>
                <a:gridCol w="2798618">
                  <a:extLst>
                    <a:ext uri="{9D8B030D-6E8A-4147-A177-3AD203B41FA5}">
                      <a16:colId xmlns:a16="http://schemas.microsoft.com/office/drawing/2014/main" val="3851677001"/>
                    </a:ext>
                  </a:extLst>
                </a:gridCol>
                <a:gridCol w="2798618">
                  <a:extLst>
                    <a:ext uri="{9D8B030D-6E8A-4147-A177-3AD203B41FA5}">
                      <a16:colId xmlns:a16="http://schemas.microsoft.com/office/drawing/2014/main" val="3770487972"/>
                    </a:ext>
                  </a:extLst>
                </a:gridCol>
              </a:tblGrid>
              <a:tr h="1332415"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Parametry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žáka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Parametry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učitele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Parametry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předmětu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vyučovací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hodiny 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Parametry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školy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třídy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495232"/>
                  </a:ext>
                </a:extLst>
              </a:tr>
              <a:tr h="922441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Pohlavi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Pohlavi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předmět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sídlo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704023"/>
                  </a:ext>
                </a:extLst>
              </a:tr>
              <a:tr h="9224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Věk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Věk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Skupina předmětů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Velikost sídla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601101"/>
                  </a:ext>
                </a:extLst>
              </a:tr>
              <a:tr h="9224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Věková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kategorie dle ORAL 2006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Věková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kategorie dle ORAL 2006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Zaměření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ČJL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Typ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sídlište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̌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9315567"/>
                  </a:ext>
                </a:extLst>
              </a:tr>
              <a:tr h="9224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Věková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skupina: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žák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Věková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skupina: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učitel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Téma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hodiny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Region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571705"/>
                  </a:ext>
                </a:extLst>
              </a:tr>
              <a:tr h="512467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504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19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2D502-FFC9-E911-E953-0DC500F8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99192"/>
            <a:ext cx="10515600" cy="1325563"/>
          </a:xfrm>
        </p:spPr>
        <p:txBody>
          <a:bodyPr/>
          <a:lstStyle/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Zastoupení typů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předmětu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korpusu SCHOLA 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64AFC83-C45E-AB5E-51FE-D889E7798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203897"/>
              </p:ext>
            </p:extLst>
          </p:nvPr>
        </p:nvGraphicFramePr>
        <p:xfrm>
          <a:off x="277091" y="748132"/>
          <a:ext cx="11623964" cy="6022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991">
                  <a:extLst>
                    <a:ext uri="{9D8B030D-6E8A-4147-A177-3AD203B41FA5}">
                      <a16:colId xmlns:a16="http://schemas.microsoft.com/office/drawing/2014/main" val="2449937851"/>
                    </a:ext>
                  </a:extLst>
                </a:gridCol>
                <a:gridCol w="2905991">
                  <a:extLst>
                    <a:ext uri="{9D8B030D-6E8A-4147-A177-3AD203B41FA5}">
                      <a16:colId xmlns:a16="http://schemas.microsoft.com/office/drawing/2014/main" val="1757508574"/>
                    </a:ext>
                  </a:extLst>
                </a:gridCol>
                <a:gridCol w="2905991">
                  <a:extLst>
                    <a:ext uri="{9D8B030D-6E8A-4147-A177-3AD203B41FA5}">
                      <a16:colId xmlns:a16="http://schemas.microsoft.com/office/drawing/2014/main" val="2369954047"/>
                    </a:ext>
                  </a:extLst>
                </a:gridCol>
                <a:gridCol w="2905991">
                  <a:extLst>
                    <a:ext uri="{9D8B030D-6E8A-4147-A177-3AD203B41FA5}">
                      <a16:colId xmlns:a16="http://schemas.microsoft.com/office/drawing/2014/main" val="477499526"/>
                    </a:ext>
                  </a:extLst>
                </a:gridCol>
              </a:tblGrid>
              <a:tr h="810778"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Typ </a:t>
                      </a:r>
                      <a:r>
                        <a:rPr lang="cs-CZ" sz="24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předmětu</a:t>
                      </a:r>
                      <a:r>
                        <a:rPr lang="cs-CZ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Počet</a:t>
                      </a:r>
                      <a:r>
                        <a:rPr lang="cs-CZ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nahrávek</a:t>
                      </a:r>
                      <a:r>
                        <a:rPr lang="cs-CZ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Počet</a:t>
                      </a:r>
                      <a:r>
                        <a:rPr lang="cs-CZ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slov </a:t>
                      </a:r>
                      <a:endParaRPr lang="cs-CZ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Procento z </a:t>
                      </a:r>
                      <a:r>
                        <a:rPr lang="cs-CZ" sz="2400" b="1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počtu</a:t>
                      </a:r>
                      <a:r>
                        <a:rPr lang="cs-CZ" sz="2400" b="1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slov </a:t>
                      </a:r>
                      <a:endParaRPr lang="cs-CZ" sz="24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416987"/>
                  </a:ext>
                </a:extLst>
              </a:tr>
              <a:tr h="11341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matematika a </a:t>
                      </a:r>
                      <a:r>
                        <a:rPr lang="cs-CZ" sz="24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přírodovědne</a:t>
                      </a: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cs-CZ" sz="24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předměty</a:t>
                      </a: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268 074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31%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884013"/>
                  </a:ext>
                </a:extLst>
              </a:tr>
              <a:tr h="810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česky</a:t>
                      </a: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jazyk a literatura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271 477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29%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4424753"/>
                  </a:ext>
                </a:extLst>
              </a:tr>
              <a:tr h="810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společenskovědní</a:t>
                      </a: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s-CZ" sz="24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výchovne</a:t>
                      </a: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cs-CZ" sz="24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předměty</a:t>
                      </a: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169 476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9753821"/>
                  </a:ext>
                </a:extLst>
              </a:tr>
              <a:tr h="14831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informatika, </a:t>
                      </a:r>
                      <a:r>
                        <a:rPr lang="cs-CZ" sz="24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technicke</a:t>
                      </a: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a </a:t>
                      </a:r>
                      <a:r>
                        <a:rPr lang="cs-CZ" sz="24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profesni</a:t>
                      </a: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cs-CZ" sz="24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předměty</a:t>
                      </a: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pracovni</a:t>
                      </a: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cs-CZ" sz="2400" b="0" kern="12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vyučováni</a:t>
                      </a: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161 738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18%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25317"/>
                  </a:ext>
                </a:extLst>
              </a:tr>
              <a:tr h="810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CELKEM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204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799 300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100 % </a:t>
                      </a:r>
                      <a:endParaRPr lang="cs-CZ" sz="24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65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8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8FE7F-A0D1-5D25-9B3A-2AA633D0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1" y="-119663"/>
            <a:ext cx="11159836" cy="1325563"/>
          </a:xfrm>
        </p:spPr>
        <p:txBody>
          <a:bodyPr/>
          <a:lstStyle/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Parametry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sledovane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u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písemných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prací v korpusu SKRIPT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1648054-7AED-DA81-C26D-F3CD5D0A6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249446"/>
              </p:ext>
            </p:extLst>
          </p:nvPr>
        </p:nvGraphicFramePr>
        <p:xfrm>
          <a:off x="374073" y="983672"/>
          <a:ext cx="11443856" cy="5721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964">
                  <a:extLst>
                    <a:ext uri="{9D8B030D-6E8A-4147-A177-3AD203B41FA5}">
                      <a16:colId xmlns:a16="http://schemas.microsoft.com/office/drawing/2014/main" val="2022620188"/>
                    </a:ext>
                  </a:extLst>
                </a:gridCol>
                <a:gridCol w="2860964">
                  <a:extLst>
                    <a:ext uri="{9D8B030D-6E8A-4147-A177-3AD203B41FA5}">
                      <a16:colId xmlns:a16="http://schemas.microsoft.com/office/drawing/2014/main" val="4246044536"/>
                    </a:ext>
                  </a:extLst>
                </a:gridCol>
                <a:gridCol w="2860964">
                  <a:extLst>
                    <a:ext uri="{9D8B030D-6E8A-4147-A177-3AD203B41FA5}">
                      <a16:colId xmlns:a16="http://schemas.microsoft.com/office/drawing/2014/main" val="206268150"/>
                    </a:ext>
                  </a:extLst>
                </a:gridCol>
                <a:gridCol w="2860964">
                  <a:extLst>
                    <a:ext uri="{9D8B030D-6E8A-4147-A177-3AD203B41FA5}">
                      <a16:colId xmlns:a16="http://schemas.microsoft.com/office/drawing/2014/main" val="4253114215"/>
                    </a:ext>
                  </a:extLst>
                </a:gridCol>
              </a:tblGrid>
              <a:tr h="953655"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Parametry regionu, obce,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školy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třídy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Parametry textu a situace jeho vzniku 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Parametry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žáka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Parametry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učitele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8356549"/>
                  </a:ext>
                </a:extLst>
              </a:tr>
              <a:tr h="953655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Region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Téma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Pohlavi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Pohlavi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4143049"/>
                  </a:ext>
                </a:extLst>
              </a:tr>
              <a:tr h="953655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Nářeční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oblast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Téma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podle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zadáni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Věk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Věk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1955194"/>
                  </a:ext>
                </a:extLst>
              </a:tr>
              <a:tr h="953655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Obec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Žánr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Věkova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skupina: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žák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Věkova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skupina: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učitel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450945"/>
                  </a:ext>
                </a:extLst>
              </a:tr>
              <a:tr h="953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Velikost obce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Žánr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podle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zadáni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Pobyt v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dětstvi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́: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stát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Vzděláni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686494"/>
                  </a:ext>
                </a:extLst>
              </a:tr>
              <a:tr h="953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862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44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1AF2B-3880-02F5-3C79-FEC3D9A5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4" y="-119784"/>
            <a:ext cx="10515600" cy="1325563"/>
          </a:xfrm>
        </p:spPr>
        <p:txBody>
          <a:bodyPr/>
          <a:lstStyle/>
          <a:p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Největši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známe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světove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cs-C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žákovske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korpusy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404025A-8869-3C99-F701-52712179C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746324"/>
              </p:ext>
            </p:extLst>
          </p:nvPr>
        </p:nvGraphicFramePr>
        <p:xfrm>
          <a:off x="173182" y="921868"/>
          <a:ext cx="11845636" cy="587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409">
                  <a:extLst>
                    <a:ext uri="{9D8B030D-6E8A-4147-A177-3AD203B41FA5}">
                      <a16:colId xmlns:a16="http://schemas.microsoft.com/office/drawing/2014/main" val="951100317"/>
                    </a:ext>
                  </a:extLst>
                </a:gridCol>
                <a:gridCol w="2961409">
                  <a:extLst>
                    <a:ext uri="{9D8B030D-6E8A-4147-A177-3AD203B41FA5}">
                      <a16:colId xmlns:a16="http://schemas.microsoft.com/office/drawing/2014/main" val="671648642"/>
                    </a:ext>
                  </a:extLst>
                </a:gridCol>
                <a:gridCol w="2961409">
                  <a:extLst>
                    <a:ext uri="{9D8B030D-6E8A-4147-A177-3AD203B41FA5}">
                      <a16:colId xmlns:a16="http://schemas.microsoft.com/office/drawing/2014/main" val="1276151702"/>
                    </a:ext>
                  </a:extLst>
                </a:gridCol>
                <a:gridCol w="2961409">
                  <a:extLst>
                    <a:ext uri="{9D8B030D-6E8A-4147-A177-3AD203B41FA5}">
                      <a16:colId xmlns:a16="http://schemas.microsoft.com/office/drawing/2014/main" val="197726193"/>
                    </a:ext>
                  </a:extLst>
                </a:gridCol>
              </a:tblGrid>
              <a:tr h="750780"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Název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První jazyk 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Cílovy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jazyk 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Počet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slov 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9566687"/>
                  </a:ext>
                </a:extLst>
              </a:tr>
              <a:tr h="1094390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CLC –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Cambridge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Learner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Corpus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různe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 jazyky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angličtina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milionů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674908"/>
                  </a:ext>
                </a:extLst>
              </a:tr>
              <a:tr h="1767862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HKUST –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Hong Kong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versity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Science &amp; Technology Corpus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Learner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English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čínština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angličtina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milionů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6025207"/>
                  </a:ext>
                </a:extLst>
              </a:tr>
              <a:tr h="757655"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LLC –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Longman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Learners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’ Corpus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různé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jazyky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angličtina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milionů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789587"/>
                  </a:ext>
                </a:extLst>
              </a:tr>
              <a:tr h="1094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ICLE –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International Corpus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Learner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English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různé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jazyky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angličtina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3,5 milionu 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419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62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ED6BA-7527-1D2A-BAB7-F58FC090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Zaznamenávané parametry v korpusu CZESL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1C2794D-5996-EBF4-E6CA-ADE797CD4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836866"/>
              </p:ext>
            </p:extLst>
          </p:nvPr>
        </p:nvGraphicFramePr>
        <p:xfrm>
          <a:off x="838200" y="1825625"/>
          <a:ext cx="10515600" cy="3899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7158721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229073920"/>
                    </a:ext>
                  </a:extLst>
                </a:gridCol>
              </a:tblGrid>
              <a:tr h="769194"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Parametry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vázané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žákovi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místu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sběru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Parametry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vázané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 textu a k situaci jeho vzniku a </a:t>
                      </a:r>
                      <a:r>
                        <a:rPr lang="cs-CZ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získán</a:t>
                      </a:r>
                      <a:r>
                        <a:rPr lang="cs-CZ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3854399"/>
                  </a:ext>
                </a:extLst>
              </a:tr>
              <a:tr h="769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Pohlavi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́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Typ textu (rukopis vs.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počítac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̌) (PSANÝ)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646386"/>
                  </a:ext>
                </a:extLst>
              </a:tr>
              <a:tr h="769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Věk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Povolen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slovník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(PSANÝ)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7546952"/>
                  </a:ext>
                </a:extLst>
              </a:tr>
              <a:tr h="769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První jazyk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 text/projev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součást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zkoušky</a:t>
                      </a:r>
                      <a:r>
                        <a:rPr lang="cs-CZ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105029"/>
                  </a:ext>
                </a:extLst>
              </a:tr>
              <a:tr h="769194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0008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489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AE2AF78-E09E-B2FD-8222-50FE50A9B7DA}"/>
              </a:ext>
            </a:extLst>
          </p:cNvPr>
          <p:cNvSpPr txBox="1"/>
          <p:nvPr/>
        </p:nvSpPr>
        <p:spPr>
          <a:xfrm>
            <a:off x="100013" y="300038"/>
            <a:ext cx="1141267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Odlišnosti mezi diachronním korpusem a akvizičním korpusem:</a:t>
            </a:r>
          </a:p>
          <a:p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b="1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37C5AAE-F1FC-921A-0C75-F952A01EA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43290"/>
              </p:ext>
            </p:extLst>
          </p:nvPr>
        </p:nvGraphicFramePr>
        <p:xfrm>
          <a:off x="237262" y="1005610"/>
          <a:ext cx="11717476" cy="555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8738">
                  <a:extLst>
                    <a:ext uri="{9D8B030D-6E8A-4147-A177-3AD203B41FA5}">
                      <a16:colId xmlns:a16="http://schemas.microsoft.com/office/drawing/2014/main" val="4100471821"/>
                    </a:ext>
                  </a:extLst>
                </a:gridCol>
                <a:gridCol w="5858738">
                  <a:extLst>
                    <a:ext uri="{9D8B030D-6E8A-4147-A177-3AD203B41FA5}">
                      <a16:colId xmlns:a16="http://schemas.microsoft.com/office/drawing/2014/main" val="1882281021"/>
                    </a:ext>
                  </a:extLst>
                </a:gridCol>
              </a:tblGrid>
              <a:tr h="96861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Diachronní korpus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Akviziční korpus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391064"/>
                  </a:ext>
                </a:extLst>
              </a:tr>
              <a:tr h="1335882"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pojetí reprezentativnosti, autentičnost textů</a:t>
                      </a: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autentičnost textu, s očekávanou a plánovanou produkci 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 pomocí korpusu se snažíme zjistit, jak si žáci osvojují dovednost vytvářet texy určitého typu)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0133642"/>
                  </a:ext>
                </a:extLst>
              </a:tr>
              <a:tr h="1244689"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nesledují a nerozlišují stupeň řízenosti textů </a:t>
                      </a: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(řízenost: „řada textů mediálních byla nepochybně vytvořena na konkrétní zadání, jejich podoba byla ovlivněna vedoucím redaktorem, korektorem“)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autentičnost, řízenost</a:t>
                      </a:r>
                      <a:r>
                        <a:rPr lang="cs-C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4906973"/>
                  </a:ext>
                </a:extLst>
              </a:tr>
              <a:tr h="96861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403125"/>
                  </a:ext>
                </a:extLst>
              </a:tr>
              <a:tr h="9686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počet dalších sledovaných a zaznamenávaných proměnných, vázaných na pisatele, sběrače, text, okolnosti jeho vzniku jsou další odlišnosti.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95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49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759D364-2BBB-2EB4-75B6-4D0D522B52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38" y="1122363"/>
            <a:ext cx="4419331" cy="441933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0DAC63-BBDD-86A7-CB46-DC9ACBF9BAD3}"/>
              </a:ext>
            </a:extLst>
          </p:cNvPr>
          <p:cNvSpPr txBox="1"/>
          <p:nvPr/>
        </p:nvSpPr>
        <p:spPr>
          <a:xfrm>
            <a:off x="1264208" y="2644170"/>
            <a:ext cx="2793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Deníkové záznamy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7FF340B-7106-EC3D-E647-0FAAAC21111B}"/>
              </a:ext>
            </a:extLst>
          </p:cNvPr>
          <p:cNvSpPr txBox="1"/>
          <p:nvPr/>
        </p:nvSpPr>
        <p:spPr>
          <a:xfrm>
            <a:off x="5044450" y="1122363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Vlastnosti: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F0718FA-5FD0-8A55-983D-4AFD29820A89}"/>
              </a:ext>
            </a:extLst>
          </p:cNvPr>
          <p:cNvSpPr txBox="1"/>
          <p:nvPr/>
        </p:nvSpPr>
        <p:spPr>
          <a:xfrm>
            <a:off x="5044450" y="2376707"/>
            <a:ext cx="588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Dlouhodobost a pravidelnost sledování.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318C5B7-3621-C1E6-7EE7-CBD92B0E8C28}"/>
              </a:ext>
            </a:extLst>
          </p:cNvPr>
          <p:cNvSpPr txBox="1"/>
          <p:nvPr/>
        </p:nvSpPr>
        <p:spPr>
          <a:xfrm>
            <a:off x="5044450" y="3131974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Autentičnost.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C8587AF-B647-0EDA-C6AF-205C54CEEC6D}"/>
              </a:ext>
            </a:extLst>
          </p:cNvPr>
          <p:cNvSpPr txBox="1"/>
          <p:nvPr/>
        </p:nvSpPr>
        <p:spPr>
          <a:xfrm>
            <a:off x="5044449" y="3885573"/>
            <a:ext cx="4297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Subjektivnost a selektivnost.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5BBD9C2-10CC-A593-5A1C-EABFEE9F4967}"/>
              </a:ext>
            </a:extLst>
          </p:cNvPr>
          <p:cNvSpPr txBox="1"/>
          <p:nvPr/>
        </p:nvSpPr>
        <p:spPr>
          <a:xfrm>
            <a:off x="5044448" y="4639172"/>
            <a:ext cx="5314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Některé z nich nebyly publikovány.</a:t>
            </a:r>
          </a:p>
        </p:txBody>
      </p:sp>
    </p:spTree>
    <p:extLst>
      <p:ext uri="{BB962C8B-B14F-4D97-AF65-F5344CB8AC3E}">
        <p14:creationId xmlns:p14="http://schemas.microsoft.com/office/powerpoint/2010/main" val="270525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64EFFBD-D0FF-D38E-1A94-A2A075E7C9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86810">
            <a:off x="41036" y="2124279"/>
            <a:ext cx="3059817" cy="299862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3776F35-DA1A-CB82-3617-88538098A284}"/>
              </a:ext>
            </a:extLst>
          </p:cNvPr>
          <p:cNvSpPr txBox="1"/>
          <p:nvPr/>
        </p:nvSpPr>
        <p:spPr>
          <a:xfrm>
            <a:off x="320189" y="2900314"/>
            <a:ext cx="2614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Akviziční korpusy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3EF50D8-FFC4-6F28-C824-3D39A48FC728}"/>
              </a:ext>
            </a:extLst>
          </p:cNvPr>
          <p:cNvSpPr txBox="1"/>
          <p:nvPr/>
        </p:nvSpPr>
        <p:spPr>
          <a:xfrm>
            <a:off x="3212895" y="739826"/>
            <a:ext cx="6178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Korpusy osvojování jazyka prvního i druhého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12F547B-167B-7579-CBA9-03E78A3948B0}"/>
              </a:ext>
            </a:extLst>
          </p:cNvPr>
          <p:cNvSpPr txBox="1"/>
          <p:nvPr/>
        </p:nvSpPr>
        <p:spPr>
          <a:xfrm>
            <a:off x="4235946" y="1703922"/>
            <a:ext cx="7074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Akviziční korpus L1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corpus)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Akviziční korpus L2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corpus, korpus studijní,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korpus žákovský)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F701C2C-57C7-AEED-0BDC-AE16BD300263}"/>
              </a:ext>
            </a:extLst>
          </p:cNvPr>
          <p:cNvSpPr txBox="1"/>
          <p:nvPr/>
        </p:nvSpPr>
        <p:spPr>
          <a:xfrm>
            <a:off x="3199040" y="3505229"/>
            <a:ext cx="833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Odlišnosti mezi diachronním korpusem a akvizičním korpusem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48B6669-5B13-7588-CB0F-F1FC01B3718E}"/>
              </a:ext>
            </a:extLst>
          </p:cNvPr>
          <p:cNvSpPr txBox="1"/>
          <p:nvPr/>
        </p:nvSpPr>
        <p:spPr>
          <a:xfrm>
            <a:off x="3207423" y="4548612"/>
            <a:ext cx="9127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korpusy průřezové, příčné, transverzální (v jediné etapě vývoje žáků)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korpusy longitudinální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 několika různých etapách vývoje)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korpusy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pseudolongitudinální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korpus smíšený. </a:t>
            </a:r>
          </a:p>
        </p:txBody>
      </p:sp>
    </p:spTree>
    <p:extLst>
      <p:ext uri="{BB962C8B-B14F-4D97-AF65-F5344CB8AC3E}">
        <p14:creationId xmlns:p14="http://schemas.microsoft.com/office/powerpoint/2010/main" val="8257242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>
            <a:extLst>
              <a:ext uri="{FF2B5EF4-FFF2-40B4-BE49-F238E27FC236}">
                <a16:creationId xmlns:a16="http://schemas.microsoft.com/office/drawing/2014/main" id="{D6147515-FD98-55EC-ED71-075BF2E8C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75006">
            <a:off x="372028" y="1909302"/>
            <a:ext cx="3071445" cy="303939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4DDA72F-8122-7591-9956-86C4AA72E4A5}"/>
              </a:ext>
            </a:extLst>
          </p:cNvPr>
          <p:cNvSpPr txBox="1"/>
          <p:nvPr/>
        </p:nvSpPr>
        <p:spPr>
          <a:xfrm>
            <a:off x="600444" y="2567806"/>
            <a:ext cx="26146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Akviziční korpusy</a:t>
            </a: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</a:p>
        </p:txBody>
      </p:sp>
      <p:sp>
        <p:nvSpPr>
          <p:cNvPr id="7" name="Levá složená závorka 6">
            <a:extLst>
              <a:ext uri="{FF2B5EF4-FFF2-40B4-BE49-F238E27FC236}">
                <a16:creationId xmlns:a16="http://schemas.microsoft.com/office/drawing/2014/main" id="{9DE18D6E-EB7B-9D65-9530-41B1E4DB7000}"/>
              </a:ext>
            </a:extLst>
          </p:cNvPr>
          <p:cNvSpPr/>
          <p:nvPr/>
        </p:nvSpPr>
        <p:spPr>
          <a:xfrm>
            <a:off x="3505200" y="928255"/>
            <a:ext cx="429491" cy="5167745"/>
          </a:xfrm>
          <a:prstGeom prst="leftBrac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5BF535C-55A1-9D5F-C79D-8BEDFCAAF731}"/>
              </a:ext>
            </a:extLst>
          </p:cNvPr>
          <p:cNvSpPr txBox="1"/>
          <p:nvPr/>
        </p:nvSpPr>
        <p:spPr>
          <a:xfrm>
            <a:off x="4064883" y="809048"/>
            <a:ext cx="264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Korpus CHILDES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BBF4088-6D36-AE16-B220-8E316B19550E}"/>
              </a:ext>
            </a:extLst>
          </p:cNvPr>
          <p:cNvSpPr txBox="1"/>
          <p:nvPr/>
        </p:nvSpPr>
        <p:spPr>
          <a:xfrm>
            <a:off x="4064883" y="3281294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Korpus SCHOLA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D408F78-ED39-6E81-8F07-3F5BC778664F}"/>
              </a:ext>
            </a:extLst>
          </p:cNvPr>
          <p:cNvSpPr txBox="1"/>
          <p:nvPr/>
        </p:nvSpPr>
        <p:spPr>
          <a:xfrm>
            <a:off x="4051028" y="5865166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Korpus SKRIPT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6E7CC9E-B6A1-5895-A8B8-D0724E11A64A}"/>
              </a:ext>
            </a:extLst>
          </p:cNvPr>
          <p:cNvSpPr txBox="1"/>
          <p:nvPr/>
        </p:nvSpPr>
        <p:spPr>
          <a:xfrm>
            <a:off x="6738559" y="162717"/>
            <a:ext cx="5453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Child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Language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Data Exchange Systém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45 milionů slov od dětí mluvčích 28 různými jazyky.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Rozsahem: </a:t>
            </a:r>
            <a:r>
              <a:rPr lang="cs-CZ" sz="18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největší známý mluvený korpus</a:t>
            </a:r>
            <a:endParaRPr lang="cs-CZ" b="1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Cíl: Umožňují se využití korpusových dat pomocí shromážděných dat v jednotném formátu a jednotného standardu přepisů a </a:t>
            </a:r>
            <a:r>
              <a:rPr lang="cs-CZ" kern="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morfosyntaktického</a:t>
            </a:r>
            <a:r>
              <a:rPr lang="cs-CZ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kódování.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0328E79-A245-393A-8C7E-DCB55C3DE091}"/>
              </a:ext>
            </a:extLst>
          </p:cNvPr>
          <p:cNvSpPr txBox="1"/>
          <p:nvPr/>
        </p:nvSpPr>
        <p:spPr>
          <a:xfrm>
            <a:off x="6705349" y="2567806"/>
            <a:ext cx="5453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rámci Českého národního korpusu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Korpus </a:t>
            </a:r>
            <a:r>
              <a:rPr lang="cs-CZ" sz="18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přepisů nahrávek vyučovacích hodin 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na druhém stupni základních škol a na školách středních.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799 300 slov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Cíl: Je vybudování dostatečné materiálové základny pro studium školní </a:t>
            </a:r>
            <a:r>
              <a:rPr lang="cs-CZ" b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komunikace</a:t>
            </a:r>
            <a:r>
              <a:rPr lang="cs-CZ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4B3A006-6660-A694-EF48-641FF11DCE73}"/>
              </a:ext>
            </a:extLst>
          </p:cNvPr>
          <p:cNvSpPr txBox="1"/>
          <p:nvPr/>
        </p:nvSpPr>
        <p:spPr>
          <a:xfrm>
            <a:off x="6760768" y="4826675"/>
            <a:ext cx="5453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cs-CZ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rámci Českého národního korpusu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Korpus písemných projevů žáků ZŠ a SŠ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Je založen na </a:t>
            </a:r>
            <a:r>
              <a:rPr lang="cs-CZ" b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přepisech písemných prací </a:t>
            </a:r>
            <a:r>
              <a:rPr lang="cs-CZ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žáků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560 000 – 600 000 slov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Cíl: Je vybudování materiálové základny pro výzkum vývoje </a:t>
            </a:r>
            <a:r>
              <a:rPr lang="cs-CZ" b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písemného vyjadřování </a:t>
            </a:r>
            <a:r>
              <a:rPr lang="cs-CZ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dětí ve věku školní docházky.</a:t>
            </a:r>
          </a:p>
        </p:txBody>
      </p:sp>
    </p:spTree>
    <p:extLst>
      <p:ext uri="{BB962C8B-B14F-4D97-AF65-F5344CB8AC3E}">
        <p14:creationId xmlns:p14="http://schemas.microsoft.com/office/powerpoint/2010/main" val="3622620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>
            <a:extLst>
              <a:ext uri="{FF2B5EF4-FFF2-40B4-BE49-F238E27FC236}">
                <a16:creationId xmlns:a16="http://schemas.microsoft.com/office/drawing/2014/main" id="{36F033F7-7EF9-8BAA-2F48-20EDC8310A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34785">
            <a:off x="-1258147" y="1694686"/>
            <a:ext cx="6275440" cy="316396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6B5010D-85FB-46A7-E4CE-229CA1556489}"/>
              </a:ext>
            </a:extLst>
          </p:cNvPr>
          <p:cNvSpPr txBox="1"/>
          <p:nvPr/>
        </p:nvSpPr>
        <p:spPr>
          <a:xfrm>
            <a:off x="409843" y="1537732"/>
            <a:ext cx="29394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Akviziční korpusy</a:t>
            </a:r>
          </a:p>
          <a:p>
            <a:pPr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</a:p>
          <a:p>
            <a:pPr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(žákovské korpusy)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CC50D32-7F2E-CA2A-B308-6D87C030A64E}"/>
              </a:ext>
            </a:extLst>
          </p:cNvPr>
          <p:cNvSpPr txBox="1"/>
          <p:nvPr/>
        </p:nvSpPr>
        <p:spPr>
          <a:xfrm>
            <a:off x="4987636" y="595974"/>
            <a:ext cx="388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ílový jazyk a první jazyky</a:t>
            </a:r>
            <a:r>
              <a:rPr lang="cs-C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2F3C8BC-DB85-3C57-045F-30C96295B76A}"/>
              </a:ext>
            </a:extLst>
          </p:cNvPr>
          <p:cNvSpPr txBox="1"/>
          <p:nvPr/>
        </p:nvSpPr>
        <p:spPr>
          <a:xfrm>
            <a:off x="4973782" y="1856509"/>
            <a:ext cx="4083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Velikost žákovských korpusů</a:t>
            </a:r>
            <a:r>
              <a:rPr lang="cs-C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14EAF3-BCFD-5678-7A3B-E14092235F6A}"/>
              </a:ext>
            </a:extLst>
          </p:cNvPr>
          <p:cNvSpPr txBox="1"/>
          <p:nvPr/>
        </p:nvSpPr>
        <p:spPr>
          <a:xfrm>
            <a:off x="4987636" y="3117044"/>
            <a:ext cx="6897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Získávání materiálu, úroveň mluvčích a typy textů</a:t>
            </a:r>
            <a:r>
              <a:rPr lang="cs-C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E201EBF-2E34-AE9D-076A-0242AAF5E2BD}"/>
              </a:ext>
            </a:extLst>
          </p:cNvPr>
          <p:cNvSpPr txBox="1"/>
          <p:nvPr/>
        </p:nvSpPr>
        <p:spPr>
          <a:xfrm>
            <a:off x="4987636" y="4397229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Zaznamenávané parametry</a:t>
            </a:r>
            <a:r>
              <a:rPr lang="cs-C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3DDC988-35D6-8002-5814-7545587B6CAA}"/>
              </a:ext>
            </a:extLst>
          </p:cNvPr>
          <p:cNvSpPr txBox="1"/>
          <p:nvPr/>
        </p:nvSpPr>
        <p:spPr>
          <a:xfrm>
            <a:off x="4987636" y="56774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Chybové značkování</a:t>
            </a:r>
            <a:r>
              <a:rPr lang="cs-C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C901BD0-DF42-07B0-69DC-39BF51915F06}"/>
              </a:ext>
            </a:extLst>
          </p:cNvPr>
          <p:cNvSpPr txBox="1"/>
          <p:nvPr/>
        </p:nvSpPr>
        <p:spPr>
          <a:xfrm>
            <a:off x="3230925" y="2461061"/>
            <a:ext cx="14662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Relevantní rysy světových žákovských korpusů</a:t>
            </a:r>
          </a:p>
        </p:txBody>
      </p:sp>
      <p:sp>
        <p:nvSpPr>
          <p:cNvPr id="15" name="Levá složená závorka 14">
            <a:extLst>
              <a:ext uri="{FF2B5EF4-FFF2-40B4-BE49-F238E27FC236}">
                <a16:creationId xmlns:a16="http://schemas.microsoft.com/office/drawing/2014/main" id="{F206BF6E-8F01-6656-AECC-1442AFE310E2}"/>
              </a:ext>
            </a:extLst>
          </p:cNvPr>
          <p:cNvSpPr/>
          <p:nvPr/>
        </p:nvSpPr>
        <p:spPr>
          <a:xfrm>
            <a:off x="4613824" y="826806"/>
            <a:ext cx="429491" cy="5167745"/>
          </a:xfrm>
          <a:prstGeom prst="leftBrac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3374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>
            <a:extLst>
              <a:ext uri="{FF2B5EF4-FFF2-40B4-BE49-F238E27FC236}">
                <a16:creationId xmlns:a16="http://schemas.microsoft.com/office/drawing/2014/main" id="{36F033F7-7EF9-8BAA-2F48-20EDC8310A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34785">
            <a:off x="-1283377" y="1765892"/>
            <a:ext cx="6275440" cy="316396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6B5010D-85FB-46A7-E4CE-229CA1556489}"/>
              </a:ext>
            </a:extLst>
          </p:cNvPr>
          <p:cNvSpPr txBox="1"/>
          <p:nvPr/>
        </p:nvSpPr>
        <p:spPr>
          <a:xfrm>
            <a:off x="384613" y="2318174"/>
            <a:ext cx="2939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Korpus CZESL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CC50D32-7F2E-CA2A-B308-6D87C030A64E}"/>
              </a:ext>
            </a:extLst>
          </p:cNvPr>
          <p:cNvSpPr txBox="1"/>
          <p:nvPr/>
        </p:nvSpPr>
        <p:spPr>
          <a:xfrm>
            <a:off x="4484690" y="556045"/>
            <a:ext cx="388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ílový jazyk a první jazyky</a:t>
            </a:r>
            <a:r>
              <a:rPr lang="cs-C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2F3C8BC-DB85-3C57-045F-30C96295B76A}"/>
              </a:ext>
            </a:extLst>
          </p:cNvPr>
          <p:cNvSpPr txBox="1"/>
          <p:nvPr/>
        </p:nvSpPr>
        <p:spPr>
          <a:xfrm>
            <a:off x="4457512" y="2280549"/>
            <a:ext cx="4083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Velikost žákovských korpusů</a:t>
            </a:r>
            <a:r>
              <a:rPr lang="cs-C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14EAF3-BCFD-5678-7A3B-E14092235F6A}"/>
              </a:ext>
            </a:extLst>
          </p:cNvPr>
          <p:cNvSpPr txBox="1"/>
          <p:nvPr/>
        </p:nvSpPr>
        <p:spPr>
          <a:xfrm>
            <a:off x="4457512" y="3286594"/>
            <a:ext cx="6897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Získávání materiálu, úroveň mluvčích a typy textů</a:t>
            </a:r>
            <a:r>
              <a:rPr lang="cs-C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E201EBF-2E34-AE9D-076A-0242AAF5E2BD}"/>
              </a:ext>
            </a:extLst>
          </p:cNvPr>
          <p:cNvSpPr txBox="1"/>
          <p:nvPr/>
        </p:nvSpPr>
        <p:spPr>
          <a:xfrm>
            <a:off x="4484690" y="4628060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Zaznamenávané parametry</a:t>
            </a:r>
            <a:r>
              <a:rPr lang="cs-C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3DDC988-35D6-8002-5814-7545587B6CAA}"/>
              </a:ext>
            </a:extLst>
          </p:cNvPr>
          <p:cNvSpPr txBox="1"/>
          <p:nvPr/>
        </p:nvSpPr>
        <p:spPr>
          <a:xfrm>
            <a:off x="4484690" y="607440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Chybové značkování</a:t>
            </a:r>
            <a:r>
              <a:rPr lang="cs-C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evá složená závorka 14">
            <a:extLst>
              <a:ext uri="{FF2B5EF4-FFF2-40B4-BE49-F238E27FC236}">
                <a16:creationId xmlns:a16="http://schemas.microsoft.com/office/drawing/2014/main" id="{F206BF6E-8F01-6656-AECC-1442AFE310E2}"/>
              </a:ext>
            </a:extLst>
          </p:cNvPr>
          <p:cNvSpPr/>
          <p:nvPr/>
        </p:nvSpPr>
        <p:spPr>
          <a:xfrm>
            <a:off x="3829468" y="791712"/>
            <a:ext cx="429491" cy="5573994"/>
          </a:xfrm>
          <a:prstGeom prst="leftBrac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A197E00-BFAF-1B1F-4229-894585A89C49}"/>
              </a:ext>
            </a:extLst>
          </p:cNvPr>
          <p:cNvSpPr txBox="1"/>
          <p:nvPr/>
        </p:nvSpPr>
        <p:spPr>
          <a:xfrm>
            <a:off x="1217033" y="4197174"/>
            <a:ext cx="1706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korpus češtiny jako druhého/cizího jazyka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440E2CC-F27D-02E0-8D7F-13D2D63A855E}"/>
              </a:ext>
            </a:extLst>
          </p:cNvPr>
          <p:cNvSpPr txBox="1"/>
          <p:nvPr/>
        </p:nvSpPr>
        <p:spPr>
          <a:xfrm>
            <a:off x="5009733" y="272463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Byl založen </a:t>
            </a:r>
            <a:r>
              <a:rPr lang="cs-CZ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na 2 miliony slov</a:t>
            </a:r>
            <a:r>
              <a:rPr lang="cs-C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5C4DD3B-9E90-F41C-367D-5FF2746A227B}"/>
              </a:ext>
            </a:extLst>
          </p:cNvPr>
          <p:cNvSpPr txBox="1"/>
          <p:nvPr/>
        </p:nvSpPr>
        <p:spPr>
          <a:xfrm>
            <a:off x="4683243" y="889696"/>
            <a:ext cx="81941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komunitu s ruštinou a dalšími slovanskými jazyky jako jazyky prvními, </a:t>
            </a:r>
          </a:p>
          <a:p>
            <a:pPr marL="342900" indent="-342900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komunitu s vietnamštinou a dalšími dálněvýchodními jazyky jako prvními jazyky. </a:t>
            </a:r>
          </a:p>
          <a:p>
            <a:pPr marL="342900" indent="-342900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češtinu žáků romských. </a:t>
            </a:r>
          </a:p>
          <a:p>
            <a:pPr marL="342900" indent="-342900"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další jazykové skupiny.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5CDEA64-696C-AA10-B1FB-987FC49D7AAD}"/>
              </a:ext>
            </a:extLst>
          </p:cNvPr>
          <p:cNvSpPr txBox="1"/>
          <p:nvPr/>
        </p:nvSpPr>
        <p:spPr>
          <a:xfrm>
            <a:off x="4983938" y="4055933"/>
            <a:ext cx="292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Úrovně B2; eseje a interview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348A920-00EB-5ED5-77FF-F1B173DCC270}"/>
              </a:ext>
            </a:extLst>
          </p:cNvPr>
          <p:cNvSpPr txBox="1"/>
          <p:nvPr/>
        </p:nvSpPr>
        <p:spPr>
          <a:xfrm>
            <a:off x="4976179" y="5175902"/>
            <a:ext cx="5525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vázané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žákovi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místu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sběru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vázané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textu a k situaci jeho vzniku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získán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327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5C122-8725-DE49-912E-0F89A2BC98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18" y="-720436"/>
            <a:ext cx="9942363" cy="8498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2710" y="3144391"/>
            <a:ext cx="91078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400" b="1" spc="151" dirty="0" err="1">
                <a:latin typeface="Montserrat Bold"/>
                <a:ea typeface="Nunito Bold" charset="0"/>
                <a:cs typeface="Nunito Bold" charset="0"/>
              </a:rPr>
              <a:t>Děkuji</a:t>
            </a:r>
            <a:r>
              <a:rPr lang="en-US" sz="6400" b="1" spc="151" dirty="0">
                <a:latin typeface="Montserrat Bold"/>
                <a:ea typeface="Nunito Bold" charset="0"/>
                <a:cs typeface="Nunito Bold" charset="0"/>
              </a:rPr>
              <a:t> za </a:t>
            </a:r>
            <a:r>
              <a:rPr lang="en-US" sz="6400" b="1" spc="151" dirty="0" err="1">
                <a:latin typeface="Montserrat Bold"/>
                <a:ea typeface="Nunito Bold" charset="0"/>
                <a:cs typeface="Nunito Bold" charset="0"/>
              </a:rPr>
              <a:t>pozornost</a:t>
            </a:r>
            <a:endParaRPr lang="en-US" sz="6400" b="1" spc="151" dirty="0">
              <a:latin typeface="Montserrat Bold"/>
              <a:ea typeface="Nunito Bold" charset="0"/>
              <a:cs typeface="Nuni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609769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D6453EC-93CC-BE61-A6F7-218BD9B41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1" y="-13998"/>
            <a:ext cx="7443439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BD25CFE-9D76-6F9A-7CEE-B53E95A8B20A}"/>
              </a:ext>
            </a:extLst>
          </p:cNvPr>
          <p:cNvSpPr txBox="1"/>
          <p:nvPr/>
        </p:nvSpPr>
        <p:spPr>
          <a:xfrm>
            <a:off x="8447590" y="6296102"/>
            <a:ext cx="277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https://childes.talkbank.org</a:t>
            </a:r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D738089-E62B-47BF-7FF0-D81DBF2EE916}"/>
              </a:ext>
            </a:extLst>
          </p:cNvPr>
          <p:cNvSpPr txBox="1"/>
          <p:nvPr/>
        </p:nvSpPr>
        <p:spPr>
          <a:xfrm>
            <a:off x="7902183" y="2396836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Korpus CHILDES</a:t>
            </a:r>
          </a:p>
        </p:txBody>
      </p:sp>
    </p:spTree>
    <p:extLst>
      <p:ext uri="{BB962C8B-B14F-4D97-AF65-F5344CB8AC3E}">
        <p14:creationId xmlns:p14="http://schemas.microsoft.com/office/powerpoint/2010/main" val="24778896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931</Words>
  <Application>Microsoft Macintosh PowerPoint</Application>
  <PresentationFormat>Širokoúhlá obrazovka</PresentationFormat>
  <Paragraphs>187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Montserrat Bold</vt:lpstr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Sledované parametry v korpusu SCHOLA16 </vt:lpstr>
      <vt:lpstr>Zastoupení typů předmětu v korpusu SCHOLA  </vt:lpstr>
      <vt:lpstr>Parametry sledované u písemných prací v korpusu SKRIPT </vt:lpstr>
      <vt:lpstr>Největší známé světové žákovské korpusy </vt:lpstr>
      <vt:lpstr>Zaznamenávané parametry v korpusu CZESL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伟杰 钟</dc:creator>
  <cp:lastModifiedBy>伟杰 钟</cp:lastModifiedBy>
  <cp:revision>72</cp:revision>
  <dcterms:created xsi:type="dcterms:W3CDTF">2023-11-19T10:33:11Z</dcterms:created>
  <dcterms:modified xsi:type="dcterms:W3CDTF">2023-11-19T23:36:58Z</dcterms:modified>
</cp:coreProperties>
</file>