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7.jpg" ContentType="image/jpeg"/>
  <Override PartName="/ppt/media/image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9" r:id="rId4"/>
    <p:sldId id="274" r:id="rId5"/>
    <p:sldId id="258" r:id="rId6"/>
    <p:sldId id="259" r:id="rId7"/>
    <p:sldId id="260" r:id="rId8"/>
    <p:sldId id="261" r:id="rId9"/>
    <p:sldId id="262" r:id="rId10"/>
    <p:sldId id="271" r:id="rId11"/>
    <p:sldId id="263" r:id="rId12"/>
    <p:sldId id="272" r:id="rId13"/>
    <p:sldId id="264" r:id="rId14"/>
    <p:sldId id="265" r:id="rId15"/>
    <p:sldId id="266" r:id="rId16"/>
    <p:sldId id="267" r:id="rId17"/>
    <p:sldId id="268" r:id="rId18"/>
    <p:sldId id="273" r:id="rId19"/>
    <p:sldId id="270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E83D556-F34D-49B8-B5EE-4D512CF71188}" type="datetimeFigureOut">
              <a:rPr lang="cs-CZ" smtClean="0"/>
              <a:t>12. 4. 2014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97A07BE-6EE3-47DA-B82B-983F20BC3E7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mirakl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HIPOTERAPIE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Čapková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441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vodiče v </a:t>
            </a:r>
            <a:r>
              <a:rPr lang="cs-CZ" dirty="0" err="1" smtClean="0"/>
              <a:t>hipoterapii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Příprava koně po směru jízdy k rampě</a:t>
            </a:r>
          </a:p>
          <a:p>
            <a:r>
              <a:rPr lang="cs-CZ" dirty="0" smtClean="0"/>
              <a:t>Hlídá bezpečnost dětí i rodičů</a:t>
            </a:r>
          </a:p>
          <a:p>
            <a:r>
              <a:rPr lang="cs-CZ" dirty="0" smtClean="0"/>
              <a:t>Pomalu se rozchází a plní instrukce fyzioterapeuta</a:t>
            </a:r>
          </a:p>
          <a:p>
            <a:r>
              <a:rPr lang="cs-CZ" dirty="0"/>
              <a:t>fyzioterapeut stanoví tempo a </a:t>
            </a:r>
            <a:r>
              <a:rPr lang="cs-CZ" dirty="0" smtClean="0"/>
              <a:t>trasu, </a:t>
            </a:r>
            <a:r>
              <a:rPr lang="cs-CZ" dirty="0"/>
              <a:t>vodič již tempo </a:t>
            </a:r>
            <a:r>
              <a:rPr lang="cs-CZ" dirty="0" smtClean="0"/>
              <a:t>udržuje</a:t>
            </a:r>
          </a:p>
          <a:p>
            <a:r>
              <a:rPr lang="cs-CZ" dirty="0"/>
              <a:t>Při otáčení na konci tras vždy dělá veliký </a:t>
            </a:r>
            <a:r>
              <a:rPr lang="cs-CZ" dirty="0" smtClean="0"/>
              <a:t>oblouk</a:t>
            </a:r>
          </a:p>
          <a:p>
            <a:r>
              <a:rPr lang="cs-CZ" dirty="0" smtClean="0"/>
              <a:t>Musí být schopen prodloužit/zkrátit krok koně se zachováním tempa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9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smtClean="0"/>
              <a:t>Terapeutické polohy – Poloha primárního vzpřímení</a:t>
            </a:r>
            <a:endParaRPr lang="cs-CZ" sz="4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6743225" cy="4464000"/>
          </a:xfrm>
        </p:spPr>
      </p:pic>
    </p:spTree>
    <p:extLst>
      <p:ext uri="{BB962C8B-B14F-4D97-AF65-F5344CB8AC3E}">
        <p14:creationId xmlns:p14="http://schemas.microsoft.com/office/powerpoint/2010/main" val="10757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Hipoterapie</a:t>
            </a:r>
            <a:r>
              <a:rPr lang="cs-CZ" dirty="0" smtClean="0"/>
              <a:t> v rané péči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 3 měsíců věku – POZOR! – nutná diferenciace</a:t>
            </a:r>
          </a:p>
          <a:p>
            <a:r>
              <a:rPr lang="cs-CZ" dirty="0" smtClean="0"/>
              <a:t>Vývoj dítěte </a:t>
            </a:r>
            <a:r>
              <a:rPr lang="cs-CZ" dirty="0" err="1" smtClean="0"/>
              <a:t>kraniokaudální</a:t>
            </a:r>
            <a:r>
              <a:rPr lang="cs-CZ" dirty="0" smtClean="0"/>
              <a:t> – krok koně ze zadních končetin</a:t>
            </a:r>
          </a:p>
          <a:p>
            <a:r>
              <a:rPr lang="cs-CZ" dirty="0" smtClean="0"/>
              <a:t>Pouze v ČR</a:t>
            </a:r>
          </a:p>
          <a:p>
            <a:r>
              <a:rPr lang="cs-CZ" dirty="0" smtClean="0"/>
              <a:t>Nutná intenzita terapie – „přebíjíme“ patologické vzory</a:t>
            </a:r>
          </a:p>
          <a:p>
            <a:r>
              <a:rPr lang="cs-CZ" dirty="0" smtClean="0"/>
              <a:t>Očkování – tetanus</a:t>
            </a:r>
          </a:p>
          <a:p>
            <a:r>
              <a:rPr lang="cs-CZ" dirty="0" smtClean="0"/>
              <a:t>Bezpečnost nejjednodušší</a:t>
            </a:r>
          </a:p>
          <a:p>
            <a:r>
              <a:rPr lang="cs-CZ" dirty="0" smtClean="0"/>
              <a:t>Indikace – opožděný/nekvalitní psychomotorický vývoj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1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Terapeutické polohy – opačný sed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3098160" cy="4680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72816"/>
            <a:ext cx="3024000" cy="456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Terapeutické polohy – asistovaný klek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68189"/>
            <a:ext cx="3428838" cy="5184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2" y="1628800"/>
            <a:ext cx="3285987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7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Terapeutické polohy – samostatný sed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3074328" cy="4644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72816"/>
            <a:ext cx="309816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4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Terapeutické polohy – nadstavbové principy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4824"/>
            <a:ext cx="3002832" cy="4536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44824"/>
            <a:ext cx="3050496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Intenzita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Ambulantní forma 2x až 3x týdně</a:t>
            </a:r>
          </a:p>
          <a:p>
            <a:r>
              <a:rPr lang="cs-CZ" dirty="0" smtClean="0"/>
              <a:t>Intenzivní víkendy 2x denně</a:t>
            </a:r>
          </a:p>
          <a:p>
            <a:r>
              <a:rPr lang="cs-CZ" dirty="0" smtClean="0"/>
              <a:t>Prodloužené víkendy středa – neděle</a:t>
            </a:r>
          </a:p>
          <a:p>
            <a:r>
              <a:rPr lang="cs-CZ" dirty="0" smtClean="0"/>
              <a:t>Týdenní pobyty</a:t>
            </a:r>
          </a:p>
          <a:p>
            <a:pPr marL="0" indent="0">
              <a:buNone/>
            </a:pPr>
            <a:r>
              <a:rPr lang="cs-CZ" dirty="0" smtClean="0"/>
              <a:t>Čím intenzivnější, tím lepší. Ať se jedná o </a:t>
            </a:r>
            <a:r>
              <a:rPr lang="cs-CZ" dirty="0" err="1" smtClean="0"/>
              <a:t>senzomotoriku</a:t>
            </a:r>
            <a:r>
              <a:rPr lang="cs-CZ" dirty="0" smtClean="0"/>
              <a:t>, či diferenciaci. U diferenciace nutná větší intenzita.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39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Hiporehabilitační</a:t>
            </a:r>
            <a:r>
              <a:rPr lang="cs-CZ" dirty="0" smtClean="0"/>
              <a:t> pobyty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4839890" cy="3204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970" y="1772816"/>
            <a:ext cx="3940030" cy="262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4400816"/>
            <a:ext cx="3400300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1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Centrum </a:t>
            </a:r>
            <a:r>
              <a:rPr lang="cs-CZ" dirty="0" err="1" smtClean="0"/>
              <a:t>hiporehabilitace</a:t>
            </a:r>
            <a:r>
              <a:rPr lang="cs-CZ" dirty="0" smtClean="0"/>
              <a:t> Mirákl, </a:t>
            </a:r>
            <a:r>
              <a:rPr lang="cs-CZ" dirty="0" err="1" smtClean="0"/>
              <a:t>o.s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www.chmirakl.cz</a:t>
            </a:r>
            <a:r>
              <a:rPr lang="cs-CZ" dirty="0" smtClean="0"/>
              <a:t>, JK Holubice</a:t>
            </a:r>
          </a:p>
          <a:p>
            <a:r>
              <a:rPr lang="cs-CZ" dirty="0" smtClean="0"/>
              <a:t>Hlavní aktivity: </a:t>
            </a:r>
            <a:r>
              <a:rPr lang="cs-CZ" dirty="0" err="1" smtClean="0"/>
              <a:t>hipoterapie</a:t>
            </a:r>
            <a:r>
              <a:rPr lang="cs-CZ" dirty="0" smtClean="0"/>
              <a:t>, AVK, </a:t>
            </a:r>
            <a:r>
              <a:rPr lang="cs-CZ" dirty="0" err="1" smtClean="0"/>
              <a:t>hiporehabilitační</a:t>
            </a:r>
            <a:r>
              <a:rPr lang="cs-CZ" dirty="0" smtClean="0"/>
              <a:t> pobyty, canisterapie</a:t>
            </a:r>
          </a:p>
          <a:p>
            <a:r>
              <a:rPr lang="cs-CZ" dirty="0" smtClean="0"/>
              <a:t>Vedlejší aktivity: jezdecký a </a:t>
            </a:r>
            <a:r>
              <a:rPr lang="cs-CZ" dirty="0" err="1" smtClean="0"/>
              <a:t>paradrezúrní</a:t>
            </a:r>
            <a:r>
              <a:rPr lang="cs-CZ" dirty="0" smtClean="0"/>
              <a:t> výcvik, muzikoterapie, integrační víkendy, nabídky pro školky/školy, fyzioterapie a skupinové cvičení ve spolupráci s CKP Roseta, kurzy</a:t>
            </a:r>
          </a:p>
          <a:p>
            <a:r>
              <a:rPr lang="cs-CZ" dirty="0" smtClean="0"/>
              <a:t>4 koně, 11 </a:t>
            </a:r>
            <a:r>
              <a:rPr lang="cs-CZ" dirty="0" err="1" smtClean="0"/>
              <a:t>zaměstanců</a:t>
            </a:r>
            <a:r>
              <a:rPr lang="cs-CZ" dirty="0" smtClean="0"/>
              <a:t>-dobrovolníků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16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Nadefinování oboru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Hipoterapie</a:t>
            </a:r>
            <a:r>
              <a:rPr lang="cs-CZ" dirty="0"/>
              <a:t> je fyzioterapeutická metoda využívající jako pomůcku speciálně vycvičeného koně, a to přesněji jeho pohyb hřbetu v kroku. Stimuly při něm vznikající jsou adresovány přímo na motorické chování klienta a dle záměru mohou ovlivnit </a:t>
            </a:r>
            <a:r>
              <a:rPr lang="cs-CZ" dirty="0" err="1"/>
              <a:t>posturu</a:t>
            </a:r>
            <a:r>
              <a:rPr lang="cs-CZ" dirty="0"/>
              <a:t>, hrubou či jemnou motoriku. Sekundárně je možné využít hřbet koně pro polohování.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Hipoterapii</a:t>
            </a:r>
            <a:r>
              <a:rPr lang="cs-CZ" dirty="0" smtClean="0"/>
              <a:t> (jako metodu lege </a:t>
            </a:r>
            <a:r>
              <a:rPr lang="cs-CZ" dirty="0" err="1" smtClean="0"/>
              <a:t>artis</a:t>
            </a:r>
            <a:r>
              <a:rPr lang="cs-CZ" dirty="0" smtClean="0"/>
              <a:t>) vykonává – model vodič/fyzioterapeut či kontroluje – větší provoz fyzioterapeut.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60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Biomechanika koňského hřbetu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154" y="1600200"/>
            <a:ext cx="5645691" cy="4525963"/>
          </a:xfrm>
        </p:spPr>
      </p:pic>
    </p:spTree>
    <p:extLst>
      <p:ext uri="{BB962C8B-B14F-4D97-AF65-F5344CB8AC3E}">
        <p14:creationId xmlns:p14="http://schemas.microsoft.com/office/powerpoint/2010/main" val="60960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Biomechanika koňského hřbetu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6441249" cy="4788000"/>
          </a:xfrm>
        </p:spPr>
      </p:pic>
    </p:spTree>
    <p:extLst>
      <p:ext uri="{BB962C8B-B14F-4D97-AF65-F5344CB8AC3E}">
        <p14:creationId xmlns:p14="http://schemas.microsoft.com/office/powerpoint/2010/main" val="260765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 jakém principu </a:t>
            </a:r>
            <a:r>
              <a:rPr lang="cs-CZ" dirty="0" err="1" smtClean="0"/>
              <a:t>hipoterapie</a:t>
            </a:r>
            <a:r>
              <a:rPr lang="cs-CZ" dirty="0" smtClean="0"/>
              <a:t> funguje?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Metodika ČHS a odborné články (Olomouc)</a:t>
            </a:r>
          </a:p>
          <a:p>
            <a:r>
              <a:rPr lang="cs-CZ" dirty="0" smtClean="0"/>
              <a:t>Senzomotorická stimulace – koňský hřbet je nestabilní plošina</a:t>
            </a:r>
          </a:p>
          <a:p>
            <a:r>
              <a:rPr lang="cs-CZ" dirty="0" smtClean="0"/>
              <a:t>stimulační kůň – aktivuje pohybový aparát</a:t>
            </a:r>
          </a:p>
          <a:p>
            <a:r>
              <a:rPr lang="cs-CZ" dirty="0" smtClean="0"/>
              <a:t>inhibiční kůň – relaxuje pohybový aparát</a:t>
            </a:r>
          </a:p>
        </p:txBody>
      </p:sp>
    </p:spTree>
    <p:extLst>
      <p:ext uri="{BB962C8B-B14F-4D97-AF65-F5344CB8AC3E}">
        <p14:creationId xmlns:p14="http://schemas.microsoft.com/office/powerpoint/2010/main" val="58669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 jakém principu </a:t>
            </a:r>
            <a:r>
              <a:rPr lang="cs-CZ" dirty="0" err="1" smtClean="0"/>
              <a:t>hipoterapie</a:t>
            </a:r>
            <a:r>
              <a:rPr lang="cs-CZ" dirty="0" smtClean="0"/>
              <a:t> funguje?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3003" y="1551379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1043608" y="2204864"/>
            <a:ext cx="2592288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Senzomotorická stimulace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6732240" y="3212976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ln>
                  <a:solidFill>
                    <a:srgbClr val="FF0000"/>
                  </a:solidFill>
                </a:ln>
              </a:rPr>
              <a:t>CNS</a:t>
            </a:r>
            <a:endParaRPr lang="cs-CZ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Obousměrná vodorovná šipka 8"/>
          <p:cNvSpPr/>
          <p:nvPr/>
        </p:nvSpPr>
        <p:spPr>
          <a:xfrm rot="888220">
            <a:off x="3704901" y="2816416"/>
            <a:ext cx="2952328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971600" y="3429000"/>
            <a:ext cx="262829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Senzomotorická stimulace</a:t>
            </a:r>
            <a:endParaRPr lang="cs-CZ" dirty="0"/>
          </a:p>
        </p:txBody>
      </p:sp>
      <p:sp>
        <p:nvSpPr>
          <p:cNvPr id="11" name="Ovál 10"/>
          <p:cNvSpPr/>
          <p:nvPr/>
        </p:nvSpPr>
        <p:spPr>
          <a:xfrm>
            <a:off x="1043608" y="5029974"/>
            <a:ext cx="2484276" cy="10633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diferenciace</a:t>
            </a:r>
            <a:endParaRPr lang="cs-CZ" dirty="0"/>
          </a:p>
        </p:txBody>
      </p:sp>
      <p:sp>
        <p:nvSpPr>
          <p:cNvPr id="12" name="Obousměrná vodorovná šipka 11"/>
          <p:cNvSpPr/>
          <p:nvPr/>
        </p:nvSpPr>
        <p:spPr>
          <a:xfrm>
            <a:off x="3691984" y="3747615"/>
            <a:ext cx="2824231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 smtClean="0"/>
              <a:t>Feed</a:t>
            </a:r>
            <a:r>
              <a:rPr lang="cs-CZ" b="1" dirty="0" smtClean="0"/>
              <a:t> - forward</a:t>
            </a:r>
            <a:endParaRPr lang="cs-CZ" b="1" dirty="0"/>
          </a:p>
        </p:txBody>
      </p:sp>
      <p:sp>
        <p:nvSpPr>
          <p:cNvPr id="13" name="Obousměrná vodorovná šipka 12"/>
          <p:cNvSpPr/>
          <p:nvPr/>
        </p:nvSpPr>
        <p:spPr>
          <a:xfrm rot="20507046">
            <a:off x="3616767" y="4834701"/>
            <a:ext cx="3194399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7452320" y="4869160"/>
            <a:ext cx="127444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ln>
                  <a:solidFill>
                    <a:srgbClr val="FF0000"/>
                  </a:solidFill>
                </a:ln>
              </a:rPr>
              <a:t>Podkorová</a:t>
            </a:r>
            <a:r>
              <a:rPr lang="cs-CZ" dirty="0" smtClean="0"/>
              <a:t> </a:t>
            </a:r>
            <a:r>
              <a:rPr lang="cs-CZ" dirty="0" smtClean="0">
                <a:ln>
                  <a:solidFill>
                    <a:srgbClr val="FF0000"/>
                  </a:solidFill>
                </a:ln>
              </a:rPr>
              <a:t>úroveň</a:t>
            </a:r>
            <a:endParaRPr lang="cs-CZ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5" name="Zahnutá šipka dolů 14"/>
          <p:cNvSpPr/>
          <p:nvPr/>
        </p:nvSpPr>
        <p:spPr>
          <a:xfrm rot="4308168">
            <a:off x="7741646" y="3731680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6" name="Zahnutá šipka dolů 15"/>
          <p:cNvSpPr/>
          <p:nvPr/>
        </p:nvSpPr>
        <p:spPr>
          <a:xfrm rot="12406984">
            <a:off x="6062067" y="5270244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4722599" y="2524254"/>
            <a:ext cx="125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/>
              <a:t>Feed</a:t>
            </a:r>
            <a:r>
              <a:rPr lang="cs-CZ" b="1" dirty="0" smtClean="0"/>
              <a:t> - </a:t>
            </a:r>
            <a:r>
              <a:rPr lang="cs-CZ" b="1" dirty="0" err="1" smtClean="0"/>
              <a:t>back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4494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Proměnné faktory v </a:t>
            </a:r>
            <a:r>
              <a:rPr lang="cs-CZ" dirty="0" err="1" smtClean="0"/>
              <a:t>hipoterapii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Plemeno koně</a:t>
            </a:r>
          </a:p>
          <a:p>
            <a:r>
              <a:rPr lang="cs-CZ" dirty="0" smtClean="0"/>
              <a:t>Fyzický stav koně</a:t>
            </a:r>
          </a:p>
          <a:p>
            <a:r>
              <a:rPr lang="cs-CZ" dirty="0" smtClean="0"/>
              <a:t>Krok koně</a:t>
            </a:r>
          </a:p>
          <a:p>
            <a:r>
              <a:rPr lang="cs-CZ" dirty="0" smtClean="0"/>
              <a:t>Tempo kroku koně</a:t>
            </a:r>
          </a:p>
          <a:p>
            <a:r>
              <a:rPr lang="cs-CZ" dirty="0" smtClean="0"/>
              <a:t>Terén</a:t>
            </a:r>
          </a:p>
          <a:p>
            <a:r>
              <a:rPr lang="cs-CZ" dirty="0" smtClean="0"/>
              <a:t>Typ vedení koně</a:t>
            </a:r>
          </a:p>
          <a:p>
            <a:r>
              <a:rPr lang="cs-CZ" dirty="0" smtClean="0"/>
              <a:t>Aktuální fyzický a psychický stav klienta/vodiče/koně/fyzioterapeuta</a:t>
            </a:r>
          </a:p>
          <a:p>
            <a:r>
              <a:rPr lang="cs-CZ" dirty="0" smtClean="0"/>
              <a:t>Povětrnostní podmínky</a:t>
            </a:r>
            <a:endParaRPr lang="cs-CZ" dirty="0"/>
          </a:p>
        </p:txBody>
      </p:sp>
      <p:sp>
        <p:nvSpPr>
          <p:cNvPr id="4" name="Pravá složená závorka 3"/>
          <p:cNvSpPr/>
          <p:nvPr/>
        </p:nvSpPr>
        <p:spPr>
          <a:xfrm>
            <a:off x="4355976" y="1628800"/>
            <a:ext cx="1152128" cy="1800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5796136" y="2344234"/>
            <a:ext cx="273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Laterální rozkyv trupu koně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799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600200"/>
          </a:xfrm>
        </p:spPr>
        <p:txBody>
          <a:bodyPr>
            <a:normAutofit/>
          </a:bodyPr>
          <a:lstStyle/>
          <a:p>
            <a:r>
              <a:rPr lang="cs-CZ" dirty="0" smtClean="0"/>
              <a:t>Metodický postup v </a:t>
            </a:r>
            <a:r>
              <a:rPr lang="cs-CZ" dirty="0" err="1" smtClean="0"/>
              <a:t>hipoterapii</a:t>
            </a:r>
            <a:endParaRPr lang="cs-CZ" sz="18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 smtClean="0"/>
              <a:t>Vstupní vyšetření (</a:t>
            </a:r>
            <a:r>
              <a:rPr lang="cs-CZ" dirty="0" err="1" smtClean="0"/>
              <a:t>dif.dg</a:t>
            </a:r>
            <a:r>
              <a:rPr lang="cs-CZ" dirty="0" smtClean="0"/>
              <a:t>, závěr vyšetření)</a:t>
            </a:r>
          </a:p>
          <a:p>
            <a:r>
              <a:rPr lang="cs-CZ" dirty="0" smtClean="0"/>
              <a:t>Cíl terapie (co chci já/klient x co můžu ovlivnit)</a:t>
            </a:r>
          </a:p>
          <a:p>
            <a:r>
              <a:rPr lang="cs-CZ" dirty="0" smtClean="0"/>
              <a:t>Návrh terapie + terapeutická dohoda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2000" dirty="0" smtClean="0"/>
              <a:t>Kdy diferenciaci, kdy </a:t>
            </a:r>
            <a:r>
              <a:rPr lang="cs-CZ" sz="2000" dirty="0" err="1" smtClean="0"/>
              <a:t>senzomotoriku</a:t>
            </a:r>
            <a:endParaRPr lang="cs-CZ" sz="20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cs-CZ" sz="2000" dirty="0" smtClean="0"/>
              <a:t>Intenzitu terapie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2000" dirty="0" smtClean="0"/>
              <a:t>Terapeutickou polohu, pomůcky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2000" dirty="0" smtClean="0"/>
              <a:t>Lze </a:t>
            </a:r>
            <a:r>
              <a:rPr lang="cs-CZ" sz="2000" u="sng" dirty="0" smtClean="0">
                <a:solidFill>
                  <a:srgbClr val="FF0000"/>
                </a:solidFill>
              </a:rPr>
              <a:t>pouze předpokládat</a:t>
            </a:r>
            <a:r>
              <a:rPr lang="cs-CZ" sz="2000" dirty="0" smtClean="0"/>
              <a:t> tempo kroku, délku terapie, koně, terén - </a:t>
            </a:r>
            <a:r>
              <a:rPr lang="cs-CZ" sz="2000" b="1" dirty="0" smtClean="0">
                <a:solidFill>
                  <a:srgbClr val="FF0000"/>
                </a:solidFill>
              </a:rPr>
              <a:t>!řešíme aktuálně!</a:t>
            </a:r>
          </a:p>
          <a:p>
            <a:pPr marL="514350" indent="-457200"/>
            <a:r>
              <a:rPr lang="cs-CZ" dirty="0" smtClean="0"/>
              <a:t>Dodatkové informace – bezpečnost, průběh </a:t>
            </a:r>
            <a:r>
              <a:rPr lang="cs-CZ" dirty="0" err="1" smtClean="0"/>
              <a:t>hipoterapeutické</a:t>
            </a:r>
            <a:r>
              <a:rPr lang="cs-CZ" dirty="0" smtClean="0"/>
              <a:t> jednotky, </a:t>
            </a:r>
            <a:r>
              <a:rPr lang="cs-CZ" dirty="0" err="1" smtClean="0"/>
              <a:t>info</a:t>
            </a:r>
            <a:r>
              <a:rPr lang="cs-CZ" dirty="0" smtClean="0"/>
              <a:t> o pracovišti, aj.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6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Průběh terapeutické jednotky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Seznámení s koněm, nácvik na </a:t>
            </a:r>
            <a:r>
              <a:rPr lang="cs-CZ" dirty="0" err="1" smtClean="0"/>
              <a:t>barellu</a:t>
            </a:r>
            <a:r>
              <a:rPr lang="cs-CZ" dirty="0" smtClean="0"/>
              <a:t>/velkém míči, helma</a:t>
            </a:r>
          </a:p>
          <a:p>
            <a:r>
              <a:rPr lang="cs-CZ" dirty="0" smtClean="0"/>
              <a:t>Nasednutí z rampy</a:t>
            </a:r>
          </a:p>
          <a:p>
            <a:r>
              <a:rPr lang="cs-CZ" dirty="0" smtClean="0"/>
              <a:t>Pomalé odstoupení do rampy</a:t>
            </a:r>
            <a:endParaRPr lang="cs-CZ" sz="1600" dirty="0" smtClean="0"/>
          </a:p>
          <a:p>
            <a:r>
              <a:rPr lang="cs-CZ" dirty="0" smtClean="0"/>
              <a:t>Vedení jednotky dle stanoveného návrhu terapie a cíle</a:t>
            </a:r>
          </a:p>
          <a:p>
            <a:r>
              <a:rPr lang="cs-CZ" dirty="0" smtClean="0"/>
              <a:t>Ukončení dle únavy klienta, </a:t>
            </a:r>
            <a:r>
              <a:rPr lang="cs-CZ" dirty="0" err="1" smtClean="0"/>
              <a:t>klubíčkování</a:t>
            </a:r>
            <a:endParaRPr lang="cs-CZ" dirty="0" smtClean="0"/>
          </a:p>
          <a:p>
            <a:r>
              <a:rPr lang="cs-CZ" dirty="0" smtClean="0"/>
              <a:t>Krmení koně, hlazení, čištění koně aj.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560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2122</TotalTime>
  <Words>447</Words>
  <Application>Microsoft Office PowerPoint</Application>
  <PresentationFormat>Předvádění na obrazovce (4:3)</PresentationFormat>
  <Paragraphs>79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Exekutivní</vt:lpstr>
      <vt:lpstr>HIPOTERAPIE</vt:lpstr>
      <vt:lpstr>Nadefinování oboru</vt:lpstr>
      <vt:lpstr>Biomechanika koňského hřbetu</vt:lpstr>
      <vt:lpstr>Biomechanika koňského hřbetu</vt:lpstr>
      <vt:lpstr>Na jakém principu hipoterapie funguje?</vt:lpstr>
      <vt:lpstr>Na jakém principu hipoterapie funguje?</vt:lpstr>
      <vt:lpstr>Proměnné faktory v hipoterapii</vt:lpstr>
      <vt:lpstr>Metodický postup v hipoterapii</vt:lpstr>
      <vt:lpstr>Průběh terapeutické jednotky</vt:lpstr>
      <vt:lpstr>Role vodiče v hipoterapii</vt:lpstr>
      <vt:lpstr>Terapeutické polohy – Poloha primárního vzpřímení</vt:lpstr>
      <vt:lpstr>Hipoterapie v rané péči</vt:lpstr>
      <vt:lpstr>Terapeutické polohy – opačný sed</vt:lpstr>
      <vt:lpstr>Terapeutické polohy – asistovaný klek</vt:lpstr>
      <vt:lpstr>Terapeutické polohy – samostatný sed</vt:lpstr>
      <vt:lpstr>Terapeutické polohy – nadstavbové principy</vt:lpstr>
      <vt:lpstr>Intenzita terapie</vt:lpstr>
      <vt:lpstr>Hiporehabilitační pobyty</vt:lpstr>
      <vt:lpstr>Centrum hiporehabilitace Mirákl, o.s.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HIPOTERAPIE</dc:title>
  <dc:creator>kaca</dc:creator>
  <cp:lastModifiedBy>kaca</cp:lastModifiedBy>
  <cp:revision>18</cp:revision>
  <dcterms:created xsi:type="dcterms:W3CDTF">2013-09-11T18:49:08Z</dcterms:created>
  <dcterms:modified xsi:type="dcterms:W3CDTF">2014-04-12T05:48:40Z</dcterms:modified>
</cp:coreProperties>
</file>