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4" r:id="rId4"/>
    <p:sldId id="260" r:id="rId5"/>
    <p:sldId id="261" r:id="rId6"/>
    <p:sldId id="283" r:id="rId7"/>
    <p:sldId id="262" r:id="rId8"/>
    <p:sldId id="263" r:id="rId9"/>
    <p:sldId id="269" r:id="rId10"/>
    <p:sldId id="273" r:id="rId11"/>
    <p:sldId id="268" r:id="rId12"/>
    <p:sldId id="272" r:id="rId13"/>
    <p:sldId id="275" r:id="rId14"/>
    <p:sldId id="277" r:id="rId15"/>
    <p:sldId id="281" r:id="rId16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91143"/>
    <a:srgbClr val="6C8C3B"/>
    <a:srgbClr val="682F74"/>
    <a:srgbClr val="FEC10D"/>
    <a:srgbClr val="9BC23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/>
          <a:lstStyle>
            <a:lvl1pPr algn="r">
              <a:defRPr sz="1300"/>
            </a:lvl1pPr>
          </a:lstStyle>
          <a:p>
            <a:fld id="{13CA3113-80BE-4E7E-9140-406002319BC8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 anchor="b"/>
          <a:lstStyle>
            <a:lvl1pPr algn="r">
              <a:defRPr sz="1300"/>
            </a:lvl1pPr>
          </a:lstStyle>
          <a:p>
            <a:fld id="{3F8829DE-6F84-4041-8F85-04244259CBD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38458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/>
          <a:lstStyle>
            <a:lvl1pPr algn="r">
              <a:defRPr sz="1300"/>
            </a:lvl1pPr>
          </a:lstStyle>
          <a:p>
            <a:fld id="{1818DA2B-5EA9-47CD-8707-7971D608146B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17" tIns="48009" rIns="96017" bIns="48009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6017" tIns="48009" rIns="96017" bIns="4800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5"/>
          </a:xfrm>
          <a:prstGeom prst="rect">
            <a:avLst/>
          </a:prstGeom>
        </p:spPr>
        <p:txBody>
          <a:bodyPr vert="horz" lIns="96017" tIns="48009" rIns="96017" bIns="48009" rtlCol="0" anchor="b"/>
          <a:lstStyle>
            <a:lvl1pPr algn="r">
              <a:defRPr sz="1300"/>
            </a:lvl1pPr>
          </a:lstStyle>
          <a:p>
            <a:fld id="{4EF3EC67-2273-4091-899E-7C8D59781A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89706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568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29590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0158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69668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30330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86696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381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86704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5043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16675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1667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16675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69668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69668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3EC67-2273-4091-899E-7C8D59781AC9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69668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00415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7961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9743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5816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90091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4187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04454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5629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03037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128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047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49A36-2DD2-4C39-9399-E06FA93FB6EA}" type="datetimeFigureOut">
              <a:rPr lang="cs-CZ" smtClean="0"/>
              <a:pPr/>
              <a:t>26.11.2016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689A7-E961-4AB1-8B69-73048EE8E2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28905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7772400" cy="1470025"/>
          </a:xfrm>
        </p:spPr>
        <p:txBody>
          <a:bodyPr>
            <a:noAutofit/>
          </a:bodyPr>
          <a:lstStyle/>
          <a:p>
            <a:r>
              <a:rPr lang="cs-CZ" b="1" dirty="0" smtClean="0">
                <a:solidFill>
                  <a:srgbClr val="6C8C3B"/>
                </a:solidFill>
                <a:latin typeface="Calibri" panose="020F0502020204030204" pitchFamily="34" charset="0"/>
              </a:rPr>
              <a:t>KŮŇ VHODNÝ PRO HT</a:t>
            </a:r>
            <a:br>
              <a:rPr lang="cs-CZ" b="1" dirty="0" smtClean="0">
                <a:solidFill>
                  <a:srgbClr val="6C8C3B"/>
                </a:solidFill>
                <a:latin typeface="Calibri" panose="020F0502020204030204" pitchFamily="34" charset="0"/>
              </a:rPr>
            </a:br>
            <a:r>
              <a:rPr lang="cs-CZ" b="1" dirty="0" smtClean="0">
                <a:solidFill>
                  <a:srgbClr val="6C8C3B"/>
                </a:solidFill>
                <a:latin typeface="Calibri" panose="020F0502020204030204" pitchFamily="34" charset="0"/>
              </a:rPr>
              <a:t>Z POHLEDU TRENÉRA KONÍ</a:t>
            </a:r>
            <a:endParaRPr lang="cs-CZ" b="1" dirty="0">
              <a:solidFill>
                <a:srgbClr val="6C8C3B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908648"/>
            <a:ext cx="6400800" cy="1752600"/>
          </a:xfrm>
        </p:spPr>
        <p:txBody>
          <a:bodyPr/>
          <a:lstStyle/>
          <a:p>
            <a:r>
              <a:rPr lang="cs-CZ" dirty="0" smtClean="0">
                <a:solidFill>
                  <a:srgbClr val="891143"/>
                </a:solidFill>
              </a:rPr>
              <a:t>Mgr. Kateřina Karásková</a:t>
            </a:r>
            <a:r>
              <a:rPr lang="cs-CZ" dirty="0">
                <a:solidFill>
                  <a:srgbClr val="891143"/>
                </a:solidFill>
              </a:rPr>
              <a:t> </a:t>
            </a:r>
            <a:endParaRPr lang="cs-CZ" dirty="0" smtClean="0">
              <a:solidFill>
                <a:srgbClr val="891143"/>
              </a:solidFill>
            </a:endParaRPr>
          </a:p>
          <a:p>
            <a:r>
              <a:rPr lang="cs-CZ" dirty="0" smtClean="0">
                <a:solidFill>
                  <a:srgbClr val="891143"/>
                </a:solidFill>
              </a:rPr>
              <a:t> Gabriela Lomská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625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KRITÉRIA VÝBĚRU KONĚ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5404"/>
            <a:ext cx="8229600" cy="322982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Plemeno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Věk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Zdravotní stav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Povaha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Mechanika pohybu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 smtClean="0">
              <a:solidFill>
                <a:srgbClr val="682F74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dirty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207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JAK VYBRAT KONĚ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2298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Výběr koně je v kompetenci fyzioterapeuta a trenéra koní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682F74"/>
                </a:solidFill>
              </a:rPr>
              <a:t>Fyzioterapeut</a:t>
            </a:r>
            <a:r>
              <a:rPr lang="cs-CZ" sz="2400" dirty="0" smtClean="0">
                <a:solidFill>
                  <a:srgbClr val="682F74"/>
                </a:solidFill>
              </a:rPr>
              <a:t> – mechanika pohybu, výška, celková stavba těla, využitelnost koně pro konkrétní klientelu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682F74"/>
                </a:solidFill>
              </a:rPr>
              <a:t>Trenér</a:t>
            </a:r>
            <a:r>
              <a:rPr lang="cs-CZ" sz="2400" dirty="0" smtClean="0">
                <a:solidFill>
                  <a:srgbClr val="682F74"/>
                </a:solidFill>
              </a:rPr>
              <a:t> – povaha, stavba těla – možnosti rozvinutí a zkvalitnění, věk, učenlivost, povahové vlastnosti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838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rgbClr val="891143"/>
                </a:solidFill>
                <a:latin typeface="+mn-lt"/>
              </a:rPr>
              <a:t>NEJDŮLEŽITĚJŠÍ PARAMETRY </a:t>
            </a:r>
            <a:endParaRPr lang="cs-CZ" sz="4000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1428"/>
            <a:ext cx="8229600" cy="32298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Nejzákladnější parametr – </a:t>
            </a:r>
            <a:r>
              <a:rPr lang="cs-CZ" sz="2400" b="1" dirty="0" smtClean="0">
                <a:solidFill>
                  <a:srgbClr val="682F74"/>
                </a:solidFill>
              </a:rPr>
              <a:t>vědět, na co koně potřebuji </a:t>
            </a:r>
            <a:r>
              <a:rPr lang="cs-CZ" sz="2400" dirty="0" smtClean="0">
                <a:solidFill>
                  <a:srgbClr val="682F74"/>
                </a:solidFill>
              </a:rPr>
              <a:t>– </a:t>
            </a:r>
            <a:r>
              <a:rPr lang="cs-CZ" sz="2400" dirty="0" err="1" smtClean="0">
                <a:solidFill>
                  <a:srgbClr val="682F74"/>
                </a:solidFill>
              </a:rPr>
              <a:t>hipoterapie</a:t>
            </a:r>
            <a:r>
              <a:rPr lang="cs-CZ" sz="2400" dirty="0" smtClean="0">
                <a:solidFill>
                  <a:srgbClr val="682F74"/>
                </a:solidFill>
              </a:rPr>
              <a:t>, AVK, </a:t>
            </a:r>
            <a:r>
              <a:rPr lang="cs-CZ" sz="2400" dirty="0" err="1" smtClean="0">
                <a:solidFill>
                  <a:srgbClr val="682F74"/>
                </a:solidFill>
              </a:rPr>
              <a:t>parajezdectví</a:t>
            </a:r>
            <a:r>
              <a:rPr lang="cs-CZ" sz="2400" dirty="0" smtClean="0">
                <a:solidFill>
                  <a:srgbClr val="682F74"/>
                </a:solidFill>
              </a:rPr>
              <a:t> atd. 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Vyrovnaná a klidná povaha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Chuť do práce s člověkem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Zdravotní stav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ZDRAVOTNÍ STAV </a:t>
            </a:r>
            <a:br>
              <a:rPr lang="cs-CZ" b="1" dirty="0" smtClean="0">
                <a:solidFill>
                  <a:srgbClr val="891143"/>
                </a:solidFill>
                <a:latin typeface="+mn-lt"/>
              </a:rPr>
            </a:br>
            <a:r>
              <a:rPr lang="cs-CZ" b="1" dirty="0" smtClean="0">
                <a:solidFill>
                  <a:srgbClr val="891143"/>
                </a:solidFill>
                <a:latin typeface="+mn-lt"/>
              </a:rPr>
              <a:t>- UDRŽITELNOST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43396"/>
            <a:ext cx="8229600" cy="32298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Při výběru koně veterinární prohlídka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Nutné zajistit koni dostatečný </a:t>
            </a:r>
            <a:r>
              <a:rPr lang="cs-CZ" sz="2400" dirty="0" err="1" smtClean="0">
                <a:solidFill>
                  <a:srgbClr val="682F74"/>
                </a:solidFill>
              </a:rPr>
              <a:t>wellfare</a:t>
            </a:r>
            <a:r>
              <a:rPr lang="cs-CZ" sz="2400" dirty="0" smtClean="0">
                <a:solidFill>
                  <a:srgbClr val="682F74"/>
                </a:solidFill>
              </a:rPr>
              <a:t>:</a:t>
            </a:r>
          </a:p>
          <a:p>
            <a:pPr lvl="1"/>
            <a:r>
              <a:rPr lang="cs-CZ" sz="2400" b="1" dirty="0" smtClean="0">
                <a:solidFill>
                  <a:srgbClr val="682F74"/>
                </a:solidFill>
              </a:rPr>
              <a:t>Péče o fyzickou stránku </a:t>
            </a:r>
            <a:r>
              <a:rPr lang="cs-CZ" sz="2400" dirty="0" smtClean="0">
                <a:solidFill>
                  <a:srgbClr val="682F74"/>
                </a:solidFill>
              </a:rPr>
              <a:t>– dostatek pohybu, trénink – rozvíjení fyzických schopností</a:t>
            </a:r>
          </a:p>
          <a:p>
            <a:pPr lvl="1"/>
            <a:r>
              <a:rPr lang="cs-CZ" sz="2400" b="1" dirty="0" smtClean="0">
                <a:solidFill>
                  <a:srgbClr val="682F74"/>
                </a:solidFill>
              </a:rPr>
              <a:t>Péče o psychiku </a:t>
            </a:r>
            <a:r>
              <a:rPr lang="cs-CZ" sz="2400" dirty="0" smtClean="0">
                <a:solidFill>
                  <a:srgbClr val="682F74"/>
                </a:solidFill>
              </a:rPr>
              <a:t>– dostatečné množství aktivit, pobyt s ostatními koňmi ve stádě – dostatečná socializace…</a:t>
            </a:r>
          </a:p>
          <a:p>
            <a:pPr lvl="1"/>
            <a:endParaRPr lang="cs-CZ" sz="2400" dirty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cs-CZ" b="1" dirty="0" smtClean="0">
                <a:solidFill>
                  <a:srgbClr val="891143"/>
                </a:solidFill>
              </a:rPr>
              <a:t>PRVKY DANÉ A NAUČENÉ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457200" y="257544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Ne vždy je nám dopřáno vybrat si ideálního koně pro 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Některé parametry jsou dané, mnohé je však možné „vylepšit“ = příprava koně pro HT</a:t>
            </a:r>
          </a:p>
          <a:p>
            <a:pPr marL="0" indent="0">
              <a:buNone/>
            </a:pPr>
            <a:endParaRPr lang="cs-CZ" sz="2400" dirty="0" smtClean="0">
              <a:solidFill>
                <a:srgbClr val="682F74"/>
              </a:solidFill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rgbClr val="682F74"/>
                </a:solidFill>
              </a:rPr>
              <a:t>= Funkce tvoří strukturu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solidFill>
                <a:srgbClr val="682F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064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ZÁKLADY</a:t>
            </a:r>
            <a:br>
              <a:rPr lang="cs-CZ" b="1" dirty="0" smtClean="0">
                <a:solidFill>
                  <a:srgbClr val="891143"/>
                </a:solidFill>
                <a:latin typeface="+mn-lt"/>
              </a:rPr>
            </a:br>
            <a:r>
              <a:rPr lang="cs-CZ" b="1" dirty="0" smtClean="0">
                <a:solidFill>
                  <a:srgbClr val="891143"/>
                </a:solidFill>
                <a:latin typeface="+mn-lt"/>
              </a:rPr>
              <a:t>PŘI PŘÍPRAVĚ KONĚ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744416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Koně pro HR by měl připravovat zkušený trenér 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K čemu potřebuji koně připravit?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S jak starým koněm pracuji? 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cs-CZ" dirty="0" smtClean="0">
                <a:solidFill>
                  <a:srgbClr val="682F74"/>
                </a:solidFill>
              </a:rPr>
              <a:t>Mladý kůň 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cs-CZ" dirty="0" smtClean="0">
                <a:solidFill>
                  <a:srgbClr val="682F74"/>
                </a:solidFill>
              </a:rPr>
              <a:t>Starší kůň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cs-CZ" dirty="0" smtClean="0">
              <a:solidFill>
                <a:srgbClr val="682F74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endParaRPr lang="cs-CZ" dirty="0" smtClean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8884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Výchova (práce ze země)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Výcvik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682F74"/>
                </a:solidFill>
              </a:rPr>
              <a:t>Trénink</a:t>
            </a:r>
            <a:endParaRPr lang="cs-CZ" dirty="0">
              <a:solidFill>
                <a:srgbClr val="682F74"/>
              </a:solidFill>
            </a:endParaRPr>
          </a:p>
          <a:p>
            <a:pPr lvl="1"/>
            <a:r>
              <a:rPr lang="cs-CZ" dirty="0" smtClean="0">
                <a:solidFill>
                  <a:srgbClr val="682F74"/>
                </a:solidFill>
              </a:rPr>
              <a:t>Lonžování</a:t>
            </a:r>
          </a:p>
          <a:p>
            <a:pPr lvl="1"/>
            <a:r>
              <a:rPr lang="cs-CZ" dirty="0" smtClean="0">
                <a:solidFill>
                  <a:srgbClr val="682F74"/>
                </a:solidFill>
              </a:rPr>
              <a:t>Práce ze sedla</a:t>
            </a:r>
          </a:p>
          <a:p>
            <a:pPr>
              <a:buNone/>
            </a:pPr>
            <a:endParaRPr lang="cs-CZ" dirty="0" smtClean="0">
              <a:solidFill>
                <a:srgbClr val="682F74"/>
              </a:solidFill>
            </a:endParaRPr>
          </a:p>
          <a:p>
            <a:endParaRPr lang="cs-CZ" dirty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23528" y="6926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PŘÍPRAVA KONĚ</a:t>
            </a:r>
          </a:p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PRO HIPOTERAPII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880" y="2204864"/>
            <a:ext cx="8229600" cy="367240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400" dirty="0">
                <a:solidFill>
                  <a:srgbClr val="682F74"/>
                </a:solidFill>
              </a:rPr>
              <a:t>=</a:t>
            </a:r>
            <a:r>
              <a:rPr lang="cs-CZ" sz="2400" dirty="0" smtClean="0">
                <a:solidFill>
                  <a:srgbClr val="682F74"/>
                </a:solidFill>
              </a:rPr>
              <a:t> základní manipulace s koněm</a:t>
            </a:r>
          </a:p>
          <a:p>
            <a:pPr marL="0" lvl="0" indent="0">
              <a:buNone/>
            </a:pPr>
            <a:endParaRPr lang="cs-CZ" sz="2400" dirty="0" smtClean="0">
              <a:solidFill>
                <a:srgbClr val="682F74"/>
              </a:solidFill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Začíná již od narození hříběte (imprinting)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Zvládání základní ovladatelnosti a respektu k člověku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Lze praktikovat na hříbě, ale i na staršího koně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VÝCHOVA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623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880" y="1772816"/>
            <a:ext cx="8085584" cy="374441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400" dirty="0" smtClean="0">
                <a:solidFill>
                  <a:srgbClr val="682F74"/>
                </a:solidFill>
              </a:rPr>
              <a:t>= základní stavební kámen pro výchovu koní v HT</a:t>
            </a:r>
          </a:p>
          <a:p>
            <a:pPr lvl="0"/>
            <a:endParaRPr lang="cs-CZ" sz="2400" dirty="0">
              <a:solidFill>
                <a:srgbClr val="682F74"/>
              </a:solidFill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682F74"/>
                </a:solidFill>
              </a:rPr>
              <a:t>z</a:t>
            </a:r>
            <a:r>
              <a:rPr lang="cs-CZ" sz="2400" dirty="0" smtClean="0">
                <a:solidFill>
                  <a:srgbClr val="682F74"/>
                </a:solidFill>
              </a:rPr>
              <a:t>ískání a upevňování poslušnosti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682F74"/>
                </a:solidFill>
              </a:rPr>
              <a:t>k</a:t>
            </a:r>
            <a:r>
              <a:rPr lang="cs-CZ" sz="2400" dirty="0" smtClean="0">
                <a:solidFill>
                  <a:srgbClr val="682F74"/>
                </a:solidFill>
              </a:rPr>
              <a:t>omunikace na základě jasně vymezených pozic – hierarchie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pomocí řeči těla (</a:t>
            </a:r>
            <a:r>
              <a:rPr lang="cs-CZ" sz="2400" dirty="0" err="1" smtClean="0">
                <a:solidFill>
                  <a:srgbClr val="682F74"/>
                </a:solidFill>
              </a:rPr>
              <a:t>proxemika</a:t>
            </a:r>
            <a:r>
              <a:rPr lang="cs-CZ" sz="2400" dirty="0" smtClean="0">
                <a:solidFill>
                  <a:srgbClr val="682F74"/>
                </a:solidFill>
              </a:rPr>
              <a:t>, </a:t>
            </a:r>
            <a:r>
              <a:rPr lang="cs-CZ" sz="2400" dirty="0" err="1" smtClean="0">
                <a:solidFill>
                  <a:srgbClr val="682F74"/>
                </a:solidFill>
              </a:rPr>
              <a:t>gestika</a:t>
            </a:r>
            <a:r>
              <a:rPr lang="cs-CZ" sz="2400" dirty="0" smtClean="0">
                <a:solidFill>
                  <a:srgbClr val="682F74"/>
                </a:solidFill>
              </a:rPr>
              <a:t>, </a:t>
            </a:r>
            <a:r>
              <a:rPr lang="cs-CZ" sz="2400" dirty="0" err="1" smtClean="0">
                <a:solidFill>
                  <a:srgbClr val="682F74"/>
                </a:solidFill>
              </a:rPr>
              <a:t>posturika</a:t>
            </a:r>
            <a:r>
              <a:rPr lang="cs-CZ" sz="2400" dirty="0" smtClean="0">
                <a:solidFill>
                  <a:srgbClr val="682F74"/>
                </a:solidFill>
              </a:rPr>
              <a:t>) – nalezení společné řeči</a:t>
            </a:r>
          </a:p>
          <a:p>
            <a:pPr lvl="0"/>
            <a:endParaRPr lang="cs-CZ" sz="2400" dirty="0" smtClean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PRÁCE ZE ZEMĚ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70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7412"/>
            <a:ext cx="8229600" cy="322982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Osvojování a zdokonalování pohybových návyků koně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Vytváření nových podmíněných reflexů</a:t>
            </a:r>
          </a:p>
          <a:p>
            <a:pPr marL="0" lvl="0" indent="0">
              <a:buNone/>
            </a:pPr>
            <a:endParaRPr lang="cs-CZ" sz="2400" dirty="0" smtClean="0">
              <a:solidFill>
                <a:srgbClr val="682F74"/>
              </a:solidFill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682F74"/>
                </a:solidFill>
              </a:rPr>
              <a:t>Psychický</a:t>
            </a:r>
            <a:r>
              <a:rPr lang="cs-CZ" sz="2400" dirty="0" smtClean="0">
                <a:solidFill>
                  <a:srgbClr val="682F74"/>
                </a:solidFill>
              </a:rPr>
              <a:t> – komunikace, poslušnost – ovladatelnost („výchova“)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682F74"/>
                </a:solidFill>
              </a:rPr>
              <a:t>Fyzický</a:t>
            </a:r>
            <a:r>
              <a:rPr lang="cs-CZ" sz="2400" dirty="0" smtClean="0">
                <a:solidFill>
                  <a:srgbClr val="682F74"/>
                </a:solidFill>
              </a:rPr>
              <a:t> – zdokonalování naučených pohybových vzorců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  <a:p>
            <a:pPr lvl="0"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VÝCVIK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7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7412"/>
            <a:ext cx="8229600" cy="322982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Rozvíjení fyzických schopností koně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Maximalizace výkonnosti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Udržení zdravotního stavu koně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  <a:p>
            <a:pPr lvl="0"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TRÉNINK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70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TRÉNINK - LONŽOVÁNÍ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390"/>
            <a:ext cx="8229600" cy="32298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Zlepšení pohybových vlastností koně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Kůň pracuje se svojí vlastní vahou a silou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Přirozenější cesta tvorby svalové hmoty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„Motorem“ koňského pohybu jsou zadní nohy, kdy přes dobře </a:t>
            </a:r>
            <a:r>
              <a:rPr lang="cs-CZ" sz="2400" dirty="0" err="1" smtClean="0">
                <a:solidFill>
                  <a:srgbClr val="682F74"/>
                </a:solidFill>
              </a:rPr>
              <a:t>osvalený</a:t>
            </a:r>
            <a:r>
              <a:rPr lang="cs-CZ" sz="2400" dirty="0" smtClean="0">
                <a:solidFill>
                  <a:srgbClr val="682F74"/>
                </a:solidFill>
              </a:rPr>
              <a:t> hřbet přenáší žádoucí impulzy klientovi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rgbClr val="682F74"/>
                </a:solidFill>
              </a:rPr>
              <a:t>Lze využít pro upevňování ovladatelnosti koně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srgbClr val="682F7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pPr algn="l"/>
            <a:r>
              <a:rPr lang="cs-CZ" b="1" dirty="0" smtClean="0">
                <a:solidFill>
                  <a:srgbClr val="891143"/>
                </a:solidFill>
                <a:latin typeface="+mn-lt"/>
              </a:rPr>
              <a:t>TRÉNINK - PRÁCE ZE SEDLA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9380"/>
            <a:ext cx="8229600" cy="322982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rgbClr val="682F74"/>
                </a:solidFill>
              </a:rPr>
              <a:t>Drezúrní </a:t>
            </a:r>
            <a:r>
              <a:rPr lang="cs-CZ" b="1" dirty="0" err="1" smtClean="0">
                <a:solidFill>
                  <a:srgbClr val="682F74"/>
                </a:solidFill>
              </a:rPr>
              <a:t>přiježďování</a:t>
            </a:r>
            <a:r>
              <a:rPr lang="cs-CZ" b="1" dirty="0" smtClean="0">
                <a:solidFill>
                  <a:srgbClr val="682F74"/>
                </a:solidFill>
              </a:rPr>
              <a:t> koně </a:t>
            </a:r>
            <a:r>
              <a:rPr lang="cs-CZ" dirty="0" smtClean="0">
                <a:solidFill>
                  <a:srgbClr val="682F74"/>
                </a:solidFill>
              </a:rPr>
              <a:t>(jezdec udává pohyb koně) – ovladatelnost, pohyblivost, flexibilita, tvorba svalové hmoty, zkvalitňování mechaniky pohybu </a:t>
            </a:r>
            <a:r>
              <a:rPr lang="cs-CZ" sz="4600" b="1" dirty="0" smtClean="0">
                <a:solidFill>
                  <a:srgbClr val="682F74"/>
                </a:solidFill>
              </a:rPr>
              <a:t>X</a:t>
            </a:r>
            <a:r>
              <a:rPr lang="cs-CZ" dirty="0" smtClean="0">
                <a:solidFill>
                  <a:srgbClr val="682F74"/>
                </a:solidFill>
              </a:rPr>
              <a:t> </a:t>
            </a:r>
            <a:r>
              <a:rPr lang="cs-CZ" b="1" dirty="0" smtClean="0">
                <a:solidFill>
                  <a:srgbClr val="682F74"/>
                </a:solidFill>
              </a:rPr>
              <a:t>westernové ježdění </a:t>
            </a:r>
            <a:r>
              <a:rPr lang="cs-CZ" dirty="0" smtClean="0">
                <a:solidFill>
                  <a:srgbClr val="682F74"/>
                </a:solidFill>
              </a:rPr>
              <a:t>koní (vyžaduje od koně lepší práci s těžištěm)</a:t>
            </a:r>
            <a:r>
              <a:rPr lang="cs-CZ" sz="4600" dirty="0" smtClean="0">
                <a:solidFill>
                  <a:srgbClr val="682F74"/>
                </a:solidFill>
              </a:rPr>
              <a:t> </a:t>
            </a:r>
            <a:r>
              <a:rPr lang="cs-CZ" sz="4600" b="1" dirty="0" smtClean="0">
                <a:solidFill>
                  <a:srgbClr val="682F74"/>
                </a:solidFill>
              </a:rPr>
              <a:t>X</a:t>
            </a:r>
            <a:r>
              <a:rPr lang="cs-CZ" sz="4600" dirty="0" smtClean="0">
                <a:solidFill>
                  <a:srgbClr val="682F74"/>
                </a:solidFill>
              </a:rPr>
              <a:t> </a:t>
            </a:r>
            <a:r>
              <a:rPr lang="cs-CZ" b="1" dirty="0" smtClean="0">
                <a:solidFill>
                  <a:srgbClr val="682F74"/>
                </a:solidFill>
              </a:rPr>
              <a:t>přirozené ježdění na koni </a:t>
            </a:r>
            <a:r>
              <a:rPr lang="cs-CZ" dirty="0" smtClean="0">
                <a:solidFill>
                  <a:srgbClr val="682F74"/>
                </a:solidFill>
              </a:rPr>
              <a:t>(samostatně nese břemeno)</a:t>
            </a:r>
          </a:p>
          <a:p>
            <a:endParaRPr lang="cs-CZ" dirty="0" smtClean="0">
              <a:solidFill>
                <a:srgbClr val="682F74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rgbClr val="682F74"/>
                </a:solidFill>
              </a:rPr>
              <a:t>Skoková gymnastika </a:t>
            </a:r>
            <a:r>
              <a:rPr lang="cs-CZ" dirty="0" smtClean="0">
                <a:solidFill>
                  <a:srgbClr val="682F74"/>
                </a:solidFill>
              </a:rPr>
              <a:t>– tvorba svalové hmoty, flexibilita hřbetu koně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rgbClr val="682F74"/>
                </a:solidFill>
              </a:rPr>
              <a:t>Práce v terénu </a:t>
            </a:r>
            <a:r>
              <a:rPr lang="cs-CZ" dirty="0" smtClean="0">
                <a:solidFill>
                  <a:srgbClr val="682F74"/>
                </a:solidFill>
              </a:rPr>
              <a:t>– vytrvalost, psychické uvolnění, přirozené </a:t>
            </a:r>
            <a:r>
              <a:rPr lang="cs-CZ" dirty="0" err="1" smtClean="0">
                <a:solidFill>
                  <a:srgbClr val="682F74"/>
                </a:solidFill>
              </a:rPr>
              <a:t>osvalování</a:t>
            </a:r>
            <a:r>
              <a:rPr lang="cs-CZ" dirty="0" smtClean="0">
                <a:solidFill>
                  <a:srgbClr val="682F74"/>
                </a:solidFill>
              </a:rPr>
              <a:t> koně, stabilita, práce s těžištěm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2952328"/>
          </a:xfrm>
        </p:spPr>
        <p:txBody>
          <a:bodyPr/>
          <a:lstStyle/>
          <a:p>
            <a:r>
              <a:rPr lang="cs-CZ" b="1" dirty="0" smtClean="0">
                <a:solidFill>
                  <a:srgbClr val="891143"/>
                </a:solidFill>
                <a:latin typeface="+mn-lt"/>
              </a:rPr>
              <a:t>DĚKUJEME ZA POZORNOST</a:t>
            </a:r>
            <a:endParaRPr lang="cs-CZ" b="1" dirty="0">
              <a:solidFill>
                <a:srgbClr val="891143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15121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>
                <a:solidFill>
                  <a:srgbClr val="682F74"/>
                </a:solidFill>
              </a:rPr>
              <a:t>Kateřina Karásková</a:t>
            </a:r>
          </a:p>
          <a:p>
            <a:pPr algn="ctr">
              <a:buNone/>
            </a:pPr>
            <a:r>
              <a:rPr lang="cs-CZ" dirty="0" smtClean="0">
                <a:solidFill>
                  <a:srgbClr val="682F74"/>
                </a:solidFill>
              </a:rPr>
              <a:t>Gabriela Lomská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25020"/>
            <a:ext cx="1728192" cy="1472974"/>
          </a:xfrm>
          <a:prstGeom prst="rect">
            <a:avLst/>
          </a:prstGeom>
          <a:effectLst>
            <a:reflection blurRad="6350" stA="30000" endPos="3850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01209"/>
            <a:ext cx="914400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2561</TotalTime>
  <Words>470</Words>
  <Application>Microsoft Office PowerPoint</Application>
  <PresentationFormat>Předvádění na obrazovce (4:3)</PresentationFormat>
  <Paragraphs>96</Paragraphs>
  <Slides>15</Slides>
  <Notes>15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Office Theme</vt:lpstr>
      <vt:lpstr>KŮŇ VHODNÝ PRO HT Z POHLEDU TRENÉRA KONÍ</vt:lpstr>
      <vt:lpstr>KRITÉRIA VÝBĚRU KONĚ</vt:lpstr>
      <vt:lpstr>JAK VYBRAT KONĚ</vt:lpstr>
      <vt:lpstr>NEJDŮLEŽITĚJŠÍ PARAMETRY </vt:lpstr>
      <vt:lpstr>ZDRAVOTNÍ STAV  - UDRŽITELNOST</vt:lpstr>
      <vt:lpstr>PRVKY DANÉ A NAUČENÉ</vt:lpstr>
      <vt:lpstr>ZÁKLADY PŘI PŘÍPRAVĚ KONĚ</vt:lpstr>
      <vt:lpstr>Snímek 8</vt:lpstr>
      <vt:lpstr>Snímek 9</vt:lpstr>
      <vt:lpstr>Snímek 10</vt:lpstr>
      <vt:lpstr>Snímek 11</vt:lpstr>
      <vt:lpstr>Snímek 12</vt:lpstr>
      <vt:lpstr>TRÉNINK - LONŽOVÁNÍ</vt:lpstr>
      <vt:lpstr>TRÉNINK - PRÁCE ZE SEDLA</vt:lpstr>
      <vt:lpstr>DĚKUJEME ZA POZORNOST</vt:lpstr>
    </vt:vector>
  </TitlesOfParts>
  <Company>IBM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Ukázka koučinku s pomocí koní</dc:title>
  <dc:creator>veru</dc:creator>
  <cp:lastModifiedBy>kacenka</cp:lastModifiedBy>
  <cp:revision>32</cp:revision>
  <cp:lastPrinted>2014-03-28T05:34:01Z</cp:lastPrinted>
  <dcterms:created xsi:type="dcterms:W3CDTF">2014-03-15T08:48:28Z</dcterms:created>
  <dcterms:modified xsi:type="dcterms:W3CDTF">2016-11-26T18:48:58Z</dcterms:modified>
</cp:coreProperties>
</file>