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58" r:id="rId8"/>
    <p:sldId id="259" r:id="rId9"/>
    <p:sldId id="268" r:id="rId10"/>
    <p:sldId id="269" r:id="rId11"/>
    <p:sldId id="263" r:id="rId12"/>
    <p:sldId id="264" r:id="rId13"/>
    <p:sldId id="266" r:id="rId14"/>
    <p:sldId id="271" r:id="rId15"/>
    <p:sldId id="270" r:id="rId16"/>
    <p:sldId id="262" r:id="rId17"/>
  </p:sldIdLst>
  <p:sldSz cx="12192000" cy="6858000"/>
  <p:notesSz cx="6858000" cy="9144000"/>
  <p:custDataLst>
    <p:tags r:id="rId1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45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5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41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2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0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9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9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76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09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B4B6-407A-4A30-AF40-F0C2BED9C41E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443A-AEC3-4F11-B618-DD54D2D9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evue.theofil.cz/revue-clanek.php?clanek=127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3994"/>
            <a:ext cx="12555021" cy="1148226"/>
          </a:xfrm>
          <a:solidFill>
            <a:schemeClr val="bg1">
              <a:alpha val="16000"/>
            </a:schemeClr>
          </a:solidFill>
        </p:spPr>
        <p:txBody>
          <a:bodyPr/>
          <a:lstStyle/>
          <a:p>
            <a:r>
              <a:rPr lang="cs-CZ" dirty="0" smtClean="0"/>
              <a:t>Dějiny spirituality 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7654" y="5476127"/>
            <a:ext cx="6496692" cy="1222624"/>
          </a:xfrm>
          <a:noFill/>
        </p:spPr>
        <p:txBody>
          <a:bodyPr>
            <a:normAutofit fontScale="92500" lnSpcReduction="20000"/>
          </a:bodyPr>
          <a:lstStyle/>
          <a:p>
            <a:endParaRPr lang="cs-CZ" sz="3200" dirty="0" smtClean="0">
              <a:solidFill>
                <a:srgbClr val="7B523F"/>
              </a:solidFill>
            </a:endParaRPr>
          </a:p>
          <a:p>
            <a:r>
              <a:rPr lang="cs-CZ" sz="5700" dirty="0" smtClean="0">
                <a:solidFill>
                  <a:srgbClr val="7B523F"/>
                </a:solidFill>
              </a:rPr>
              <a:t>Vznik </a:t>
            </a:r>
            <a:r>
              <a:rPr lang="cs-CZ" sz="5700" dirty="0">
                <a:solidFill>
                  <a:srgbClr val="7B523F"/>
                </a:solidFill>
              </a:rPr>
              <a:t>a rozvoj </a:t>
            </a:r>
            <a:r>
              <a:rPr lang="cs-CZ" sz="5700" dirty="0" smtClean="0">
                <a:solidFill>
                  <a:srgbClr val="7B523F"/>
                </a:solidFill>
              </a:rPr>
              <a:t>mnišství</a:t>
            </a:r>
          </a:p>
          <a:p>
            <a:endParaRPr lang="cs-CZ" sz="3200" dirty="0">
              <a:solidFill>
                <a:srgbClr val="7B523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17164" y="6452530"/>
            <a:ext cx="3934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>
                <a:solidFill>
                  <a:schemeClr val="bg1"/>
                </a:solidFill>
              </a:rPr>
              <a:t>n</a:t>
            </a:r>
            <a:r>
              <a:rPr lang="cs-CZ" sz="1000" dirty="0" smtClean="0">
                <a:solidFill>
                  <a:schemeClr val="bg1"/>
                </a:solidFill>
              </a:rPr>
              <a:t>a fotografii: klášter na </a:t>
            </a:r>
            <a:r>
              <a:rPr lang="cs-CZ" sz="1000" dirty="0" err="1" smtClean="0">
                <a:solidFill>
                  <a:schemeClr val="bg1"/>
                </a:solidFill>
              </a:rPr>
              <a:t>Athosu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Martin z </a:t>
            </a:r>
            <a:r>
              <a:rPr lang="cs-CZ" dirty="0" err="1" smtClean="0"/>
              <a:t>Tours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2" y="1690688"/>
            <a:ext cx="5201176" cy="267238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796884"/>
            <a:ext cx="6074601" cy="4049734"/>
          </a:xfrm>
        </p:spPr>
      </p:pic>
      <p:sp>
        <p:nvSpPr>
          <p:cNvPr id="5" name="TextovéPole 4"/>
          <p:cNvSpPr txBox="1"/>
          <p:nvPr/>
        </p:nvSpPr>
        <p:spPr>
          <a:xfrm>
            <a:off x="341746" y="6086763"/>
            <a:ext cx="559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Isola</a:t>
            </a:r>
            <a:r>
              <a:rPr lang="cs-CZ" dirty="0" smtClean="0"/>
              <a:t> </a:t>
            </a:r>
            <a:r>
              <a:rPr lang="cs-CZ" dirty="0" err="1" smtClean="0"/>
              <a:t>Gallinara</a:t>
            </a:r>
            <a:r>
              <a:rPr lang="cs-CZ" dirty="0" smtClean="0"/>
              <a:t> s klášterem založeným sv. Martinem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74625" y="4779818"/>
            <a:ext cx="4688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„členové jeho skupiny žili rozptýleni v malých </a:t>
            </a:r>
            <a:r>
              <a:rPr lang="cs-CZ" dirty="0" err="1"/>
              <a:t>dřevených</a:t>
            </a:r>
            <a:r>
              <a:rPr lang="cs-CZ" dirty="0"/>
              <a:t> celách nebo v jeskyních, museli žít přísně asketickým způsobem života (posty, modlitby, studium, přepisování textů)“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17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</a:t>
            </a:r>
            <a:r>
              <a:rPr lang="cs-CZ" dirty="0" err="1" smtClean="0"/>
              <a:t>Kassián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0908" y="1570182"/>
            <a:ext cx="6363856" cy="517027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900" dirty="0"/>
              <a:t>„Prvořadou starostí a hlavní náplní vyučování tohoto staršího mnicha je nejprve naučit svého svěřence, jak přemáhat vlastní přání. To mladšímu bratrovi umožní postupně vystoupat až k nejvyšším vrcholům dokonalosti</a:t>
            </a:r>
            <a:r>
              <a:rPr lang="cs-CZ" sz="29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900" dirty="0" smtClean="0"/>
              <a:t> </a:t>
            </a:r>
            <a:r>
              <a:rPr lang="cs-CZ" sz="2900" dirty="0"/>
              <a:t>Při tom pilném a svědomitém cvičení mu bude záměrně ukládat především takové úkoly, u nichž vycítí, že odporují jeho sklonům. Na základě mnoha zkušeností tam totiž tvrdí, že mniši – a zvláště mladší z nich – nemohou zkrotit ani rozkoš ze své žádostivosti, dokud se nejdříve nenaučí umrtvovat svá přání poslušností. </a:t>
            </a:r>
            <a:endParaRPr lang="cs-CZ" sz="29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2900" dirty="0" smtClean="0"/>
              <a:t>Proto </a:t>
            </a:r>
            <a:r>
              <a:rPr lang="cs-CZ" sz="2900" dirty="0"/>
              <a:t>prohlašují, že mnich, který se nenaučil nejdříve přemáhat svá přání, nemůže přemoci hněv ani smutek, ani zadusit ducha smilstva. Takový mnich si podle nich nemůže udržet ani opravdovou pokoru srdce, nemůže žít s bratřími v trvalé jednotě, v pevné a dlouhodobé svornosti; takový mnich ani nemůže zůstat delší dobu v </a:t>
            </a:r>
            <a:r>
              <a:rPr lang="cs-CZ" sz="2900" dirty="0" err="1"/>
              <a:t>cenobiu</a:t>
            </a:r>
            <a:r>
              <a:rPr lang="cs-CZ" sz="2900" dirty="0"/>
              <a:t>.“ </a:t>
            </a:r>
            <a:endParaRPr lang="cs-CZ" sz="2900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Jan </a:t>
            </a:r>
            <a:r>
              <a:rPr lang="cs-CZ" dirty="0" err="1" smtClean="0"/>
              <a:t>Kassián</a:t>
            </a:r>
            <a:r>
              <a:rPr lang="cs-CZ" dirty="0"/>
              <a:t>, Zvyky </a:t>
            </a:r>
            <a:r>
              <a:rPr lang="cs-CZ" dirty="0" smtClean="0"/>
              <a:t>cenobitů a léky na osm základních neřestí 4,8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0"/>
            <a:ext cx="5255490" cy="6740456"/>
          </a:xfrm>
        </p:spPr>
      </p:pic>
    </p:spTree>
    <p:extLst>
      <p:ext uri="{BB962C8B-B14F-4D97-AF65-F5344CB8AC3E}">
        <p14:creationId xmlns:p14="http://schemas.microsoft.com/office/powerpoint/2010/main" val="26383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Augustin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2436" y="1468583"/>
            <a:ext cx="5807364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400" dirty="0"/>
              <a:t>ŘEHOLE NAŠEHO SVATÉHO OTCE AUGUSTINA</a:t>
            </a:r>
            <a:br>
              <a:rPr lang="cs-CZ" sz="3400" dirty="0"/>
            </a:br>
            <a:r>
              <a:rPr lang="cs-CZ" sz="3400" dirty="0"/>
              <a:t>1. Především, nejmilejší bratří, milujte Boha a po něm svého bližního, protože tato přikázání jsou nám dána jako hlavní.</a:t>
            </a:r>
            <a:br>
              <a:rPr lang="cs-CZ" sz="3400" dirty="0"/>
            </a:br>
            <a:r>
              <a:rPr lang="cs-CZ" sz="3400" dirty="0"/>
              <a:t>2. A toto, co následuje, jsou předpisy, které nařizujeme vám, žijícím v klášteře, abyste je zachovávali.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400" dirty="0"/>
              <a:t/>
            </a:r>
            <a:br>
              <a:rPr lang="cs-CZ" sz="3400" dirty="0"/>
            </a:br>
            <a:r>
              <a:rPr lang="cs-CZ" sz="3400" dirty="0"/>
              <a:t>Kapitola </a:t>
            </a:r>
            <a:r>
              <a:rPr lang="cs-CZ" sz="3400" dirty="0" smtClean="0"/>
              <a:t>I</a:t>
            </a:r>
            <a:r>
              <a:rPr lang="cs-CZ" sz="3400" dirty="0"/>
              <a:t/>
            </a:r>
            <a:br>
              <a:rPr lang="cs-CZ" sz="3400" dirty="0"/>
            </a:br>
            <a:r>
              <a:rPr lang="cs-CZ" sz="3400" dirty="0"/>
              <a:t>ÚČEL A ZÁKLAD SPOLEČNÉHO ŽIVOTA</a:t>
            </a:r>
            <a:br>
              <a:rPr lang="cs-CZ" sz="3400" dirty="0"/>
            </a:br>
            <a:r>
              <a:rPr lang="cs-CZ" sz="3400" dirty="0"/>
              <a:t>3. Hlavní důvod, proč jste se sešli v jednotě, je ten, abyste v souladu žili v </a:t>
            </a:r>
            <a:r>
              <a:rPr lang="cs-CZ" sz="3400" dirty="0" smtClean="0"/>
              <a:t>domě a </a:t>
            </a:r>
            <a:r>
              <a:rPr lang="cs-CZ" sz="3400" dirty="0"/>
              <a:t>abyste byli jedné mysli a jednoho srdce na cestě k Bohu.</a:t>
            </a:r>
            <a:br>
              <a:rPr lang="cs-CZ" sz="3400" dirty="0"/>
            </a:br>
            <a:r>
              <a:rPr lang="cs-CZ" sz="3400" dirty="0"/>
              <a:t>4. Nic nenazývejte svým vlastním majetkem, ale všechno mějte společné a </a:t>
            </a:r>
            <a:r>
              <a:rPr lang="cs-CZ" sz="3400" dirty="0" smtClean="0"/>
              <a:t>váš představený </a:t>
            </a:r>
            <a:r>
              <a:rPr lang="cs-CZ" sz="3400" dirty="0"/>
              <a:t>ať každému přiděluje jídlo a oděv, a to nikoli stejně všem, </a:t>
            </a:r>
            <a:r>
              <a:rPr lang="cs-CZ" sz="3400" dirty="0" smtClean="0"/>
              <a:t>protože nejste </a:t>
            </a:r>
            <a:r>
              <a:rPr lang="cs-CZ" sz="3400" dirty="0"/>
              <a:t>všichni stejně zdraví, nýbrž spíše každému podle jeho potřeb. Tak to </a:t>
            </a:r>
            <a:r>
              <a:rPr lang="cs-CZ" sz="3400" dirty="0" smtClean="0"/>
              <a:t>čtete  ve </a:t>
            </a:r>
            <a:r>
              <a:rPr lang="cs-CZ" sz="3400" dirty="0"/>
              <a:t>Skutcích apoštolů: „Všechno měli společné a každému se přidělovalo, jak </a:t>
            </a:r>
            <a:r>
              <a:rPr lang="cs-CZ" sz="3400" dirty="0" smtClean="0"/>
              <a:t>kdo potřeboval</a:t>
            </a:r>
            <a:r>
              <a:rPr lang="cs-CZ" sz="3400" dirty="0"/>
              <a:t>“ (Sk 4,32.35</a:t>
            </a:r>
            <a:r>
              <a:rPr lang="cs-CZ" sz="3400" dirty="0" smtClean="0"/>
              <a:t>).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900" dirty="0"/>
          </a:p>
          <a:p>
            <a:pPr marL="0" indent="0" algn="r">
              <a:lnSpc>
                <a:spcPct val="120000"/>
              </a:lnSpc>
              <a:buNone/>
            </a:pPr>
            <a:r>
              <a:rPr lang="cs-CZ" sz="2500" dirty="0" smtClean="0"/>
              <a:t>Cit. podle </a:t>
            </a:r>
            <a:r>
              <a:rPr lang="cs-CZ" sz="2500" dirty="0"/>
              <a:t>webu https://www.augustiniani.cz/sv-augustin/rehole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52" y="1468583"/>
            <a:ext cx="5002548" cy="3751911"/>
          </a:xfrm>
        </p:spPr>
      </p:pic>
    </p:spTree>
    <p:extLst>
      <p:ext uri="{BB962C8B-B14F-4D97-AF65-F5344CB8AC3E}">
        <p14:creationId xmlns:p14="http://schemas.microsoft.com/office/powerpoint/2010/main" val="288130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Irské mnišství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915727" y="267855"/>
            <a:ext cx="5181600" cy="647469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4800" dirty="0"/>
              <a:t>Vstávám dnes v nesmírné moci,</a:t>
            </a:r>
            <a:br>
              <a:rPr lang="cs-CZ" sz="4800" dirty="0"/>
            </a:br>
            <a:r>
              <a:rPr lang="cs-CZ" sz="4800" dirty="0"/>
              <a:t>vždyť vzývám Svatou Trojici,</a:t>
            </a:r>
            <a:br>
              <a:rPr lang="cs-CZ" sz="4800" dirty="0"/>
            </a:br>
            <a:r>
              <a:rPr lang="cs-CZ" sz="4800" dirty="0"/>
              <a:t>věřím v Boha trojjediného,</a:t>
            </a:r>
            <a:br>
              <a:rPr lang="cs-CZ" sz="4800" dirty="0"/>
            </a:br>
            <a:r>
              <a:rPr lang="cs-CZ" sz="4800" dirty="0"/>
              <a:t>vyznávám Boha jediného,</a:t>
            </a:r>
            <a:br>
              <a:rPr lang="cs-CZ" sz="4800" dirty="0"/>
            </a:br>
            <a:r>
              <a:rPr lang="cs-CZ" sz="4800" dirty="0"/>
              <a:t>jdu vstříc svému </a:t>
            </a:r>
            <a:r>
              <a:rPr lang="cs-CZ" sz="4800" dirty="0" smtClean="0"/>
              <a:t>Stvořiteli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Vstávám dnes</a:t>
            </a:r>
            <a:br>
              <a:rPr lang="cs-CZ" sz="4800" dirty="0"/>
            </a:br>
            <a:r>
              <a:rPr lang="cs-CZ" sz="4800" dirty="0"/>
              <a:t>v moci Kristova narození a křtu,</a:t>
            </a:r>
            <a:br>
              <a:rPr lang="cs-CZ" sz="4800" dirty="0"/>
            </a:br>
            <a:r>
              <a:rPr lang="cs-CZ" sz="4800" dirty="0"/>
              <a:t>v moci jeho ukřižování a pohřbu,</a:t>
            </a:r>
            <a:br>
              <a:rPr lang="cs-CZ" sz="4800" dirty="0"/>
            </a:br>
            <a:r>
              <a:rPr lang="cs-CZ" sz="4800" dirty="0"/>
              <a:t>v moci jeho zmrtvýchvstání a vstupu do nebe</a:t>
            </a:r>
            <a:r>
              <a:rPr lang="cs-CZ" sz="48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Kriste, buď dnes mým ochráncem:</a:t>
            </a:r>
            <a:br>
              <a:rPr lang="cs-CZ" sz="4800" dirty="0"/>
            </a:br>
            <a:r>
              <a:rPr lang="cs-CZ" sz="4800" dirty="0"/>
              <a:t>Kriste, buď se mnou,</a:t>
            </a:r>
            <a:br>
              <a:rPr lang="cs-CZ" sz="4800" dirty="0"/>
            </a:br>
            <a:r>
              <a:rPr lang="cs-CZ" sz="4800" dirty="0"/>
              <a:t>Kriste, buď přede mnou,</a:t>
            </a:r>
            <a:br>
              <a:rPr lang="cs-CZ" sz="4800" dirty="0"/>
            </a:br>
            <a:r>
              <a:rPr lang="cs-CZ" sz="4800" dirty="0"/>
              <a:t>Kriste, buď za mnou,</a:t>
            </a:r>
            <a:br>
              <a:rPr lang="cs-CZ" sz="4800" dirty="0"/>
            </a:br>
            <a:r>
              <a:rPr lang="cs-CZ" sz="4800" dirty="0"/>
              <a:t>Kriste, buď ve mně,</a:t>
            </a:r>
            <a:br>
              <a:rPr lang="cs-CZ" sz="4800" dirty="0"/>
            </a:br>
            <a:r>
              <a:rPr lang="cs-CZ" sz="4800" dirty="0"/>
              <a:t>Kriste, buď pode mnou,</a:t>
            </a:r>
            <a:br>
              <a:rPr lang="cs-CZ" sz="4800" dirty="0"/>
            </a:br>
            <a:r>
              <a:rPr lang="cs-CZ" sz="4800" dirty="0"/>
              <a:t>Kriste, buď nade mnou,</a:t>
            </a:r>
            <a:br>
              <a:rPr lang="cs-CZ" sz="4800" dirty="0"/>
            </a:br>
            <a:r>
              <a:rPr lang="cs-CZ" sz="4800" dirty="0"/>
              <a:t>Kriste, buď vpravo,</a:t>
            </a:r>
            <a:br>
              <a:rPr lang="cs-CZ" sz="4800" dirty="0"/>
            </a:br>
            <a:r>
              <a:rPr lang="cs-CZ" sz="4800" dirty="0"/>
              <a:t>Kriste, buď vlevo,</a:t>
            </a:r>
            <a:br>
              <a:rPr lang="cs-CZ" sz="4800" dirty="0"/>
            </a:br>
            <a:r>
              <a:rPr lang="cs-CZ" sz="4800" dirty="0"/>
              <a:t>Kriste, buď se mnou, když ležím,</a:t>
            </a:r>
            <a:br>
              <a:rPr lang="cs-CZ" sz="4800" dirty="0"/>
            </a:br>
            <a:r>
              <a:rPr lang="cs-CZ" sz="4800" dirty="0"/>
              <a:t>Kriste, buď se mnou, když sedím,</a:t>
            </a:r>
            <a:br>
              <a:rPr lang="cs-CZ" sz="4800" dirty="0"/>
            </a:br>
            <a:r>
              <a:rPr lang="cs-CZ" sz="4800" dirty="0"/>
              <a:t>Kriste, buď se mnou, když vstávám.</a:t>
            </a:r>
            <a:br>
              <a:rPr lang="cs-CZ" sz="4800" dirty="0"/>
            </a:br>
            <a:r>
              <a:rPr lang="cs-CZ" sz="4800" dirty="0"/>
              <a:t>Kriste, buď v srdci </a:t>
            </a:r>
            <a:r>
              <a:rPr lang="cs-CZ" sz="4800" dirty="0" smtClean="0"/>
              <a:t>každého, kdo </a:t>
            </a:r>
            <a:r>
              <a:rPr lang="cs-CZ" sz="4800" dirty="0"/>
              <a:t>si na mne vzpomene,</a:t>
            </a:r>
            <a:br>
              <a:rPr lang="cs-CZ" sz="4800" dirty="0"/>
            </a:br>
            <a:r>
              <a:rPr lang="cs-CZ" sz="4800" dirty="0"/>
              <a:t>Kriste, buď v ústech každého</a:t>
            </a:r>
            <a:r>
              <a:rPr lang="cs-CZ" sz="4800" dirty="0" smtClean="0"/>
              <a:t>, kdo </a:t>
            </a:r>
            <a:r>
              <a:rPr lang="cs-CZ" sz="4800" dirty="0"/>
              <a:t>o mně promluví,</a:t>
            </a:r>
            <a:br>
              <a:rPr lang="cs-CZ" sz="4800" dirty="0"/>
            </a:br>
            <a:r>
              <a:rPr lang="cs-CZ" sz="4800" dirty="0"/>
              <a:t>Kriste, buď v očích </a:t>
            </a:r>
            <a:r>
              <a:rPr lang="cs-CZ" sz="4800" dirty="0" smtClean="0"/>
              <a:t>každého, kdo </a:t>
            </a:r>
            <a:r>
              <a:rPr lang="cs-CZ" sz="4800" dirty="0"/>
              <a:t>se na mne podívá,</a:t>
            </a:r>
            <a:br>
              <a:rPr lang="cs-CZ" sz="4800" dirty="0"/>
            </a:br>
            <a:r>
              <a:rPr lang="cs-CZ" sz="4800" dirty="0"/>
              <a:t>Kriste, buď v uších </a:t>
            </a:r>
            <a:r>
              <a:rPr lang="cs-CZ" sz="4800" dirty="0" smtClean="0"/>
              <a:t>každého, kdo </a:t>
            </a:r>
            <a:r>
              <a:rPr lang="cs-CZ" sz="4800" dirty="0"/>
              <a:t>mě bude poslouchat</a:t>
            </a:r>
            <a:r>
              <a:rPr lang="cs-CZ" sz="48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Vstávám dnes v nesmírné </a:t>
            </a:r>
            <a:r>
              <a:rPr lang="cs-CZ" sz="4800" dirty="0" smtClean="0"/>
              <a:t>moci, vždyť </a:t>
            </a:r>
            <a:r>
              <a:rPr lang="cs-CZ" sz="4800" dirty="0"/>
              <a:t>vzývám Svatou Trojici;</a:t>
            </a:r>
            <a:br>
              <a:rPr lang="cs-CZ" sz="4800" dirty="0"/>
            </a:br>
            <a:r>
              <a:rPr lang="cs-CZ" sz="4800" dirty="0"/>
              <a:t>věřím v Boha trojjediného,</a:t>
            </a:r>
            <a:br>
              <a:rPr lang="cs-CZ" sz="4800" dirty="0"/>
            </a:br>
            <a:r>
              <a:rPr lang="cs-CZ" sz="4800" dirty="0"/>
              <a:t>vyznávám Boha jediného,</a:t>
            </a:r>
            <a:br>
              <a:rPr lang="cs-CZ" sz="4800" dirty="0"/>
            </a:br>
            <a:r>
              <a:rPr lang="cs-CZ" sz="4800" dirty="0"/>
              <a:t>jdu vstříc svému Stvořiteli. Amen</a:t>
            </a:r>
            <a:r>
              <a:rPr lang="cs-CZ" sz="4800" dirty="0" smtClean="0"/>
              <a:t>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1852181"/>
            <a:ext cx="6096000" cy="4056473"/>
          </a:xfrm>
        </p:spPr>
      </p:pic>
      <p:sp>
        <p:nvSpPr>
          <p:cNvPr id="4" name="TextovéPole 3"/>
          <p:cNvSpPr txBox="1"/>
          <p:nvPr/>
        </p:nvSpPr>
        <p:spPr>
          <a:xfrm>
            <a:off x="535709" y="6070147"/>
            <a:ext cx="567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Ostrov </a:t>
            </a:r>
            <a:r>
              <a:rPr lang="cs-CZ" dirty="0" err="1" smtClean="0"/>
              <a:t>Iona</a:t>
            </a:r>
            <a:r>
              <a:rPr lang="cs-CZ" dirty="0" smtClean="0"/>
              <a:t> a modlitba sv. Patrika (Štít sv. Patrika)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10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1" y="0"/>
            <a:ext cx="5069499" cy="7202184"/>
          </a:xfrm>
        </p:spPr>
      </p:pic>
      <p:sp>
        <p:nvSpPr>
          <p:cNvPr id="3" name="TextovéPole 2"/>
          <p:cNvSpPr txBox="1"/>
          <p:nvPr/>
        </p:nvSpPr>
        <p:spPr>
          <a:xfrm>
            <a:off x="738910" y="1468582"/>
            <a:ext cx="55787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5.1 </a:t>
            </a:r>
            <a:r>
              <a:rPr lang="cs-CZ" b="1" dirty="0"/>
              <a:t>Vznik a podoby východního křesťanského mnišství</a:t>
            </a:r>
            <a:endParaRPr lang="cs-CZ" dirty="0"/>
          </a:p>
          <a:p>
            <a:pPr lvl="2"/>
            <a:r>
              <a:rPr lang="cs-CZ" sz="1600" dirty="0" smtClean="0"/>
              <a:t>Antonín </a:t>
            </a:r>
          </a:p>
          <a:p>
            <a:pPr lvl="2"/>
            <a:r>
              <a:rPr lang="cs-CZ" sz="1600" dirty="0" err="1" smtClean="0"/>
              <a:t>Pachomios</a:t>
            </a:r>
            <a:endParaRPr lang="cs-CZ" sz="1600" dirty="0" smtClean="0"/>
          </a:p>
          <a:p>
            <a:pPr lvl="2"/>
            <a:r>
              <a:rPr lang="cs-CZ" sz="1600" dirty="0" smtClean="0"/>
              <a:t>Basil z </a:t>
            </a:r>
            <a:r>
              <a:rPr lang="cs-CZ" sz="1600" dirty="0" err="1" smtClean="0"/>
              <a:t>Césareje</a:t>
            </a:r>
            <a:endParaRPr lang="cs-CZ" sz="1600" dirty="0" smtClean="0"/>
          </a:p>
          <a:p>
            <a:endParaRPr lang="cs-CZ" dirty="0" smtClean="0"/>
          </a:p>
          <a:p>
            <a:r>
              <a:rPr lang="cs-CZ" b="1" dirty="0" smtClean="0"/>
              <a:t>5.2 Vznik západního mnišstv</a:t>
            </a:r>
            <a:r>
              <a:rPr lang="cs-CZ" b="1" dirty="0"/>
              <a:t>í</a:t>
            </a:r>
            <a:endParaRPr lang="cs-CZ" b="1" dirty="0" smtClean="0"/>
          </a:p>
          <a:p>
            <a:pPr lvl="2"/>
            <a:r>
              <a:rPr lang="cs-CZ" sz="1600" dirty="0" smtClean="0"/>
              <a:t>Martin z </a:t>
            </a:r>
            <a:r>
              <a:rPr lang="cs-CZ" sz="1600" dirty="0" err="1" smtClean="0"/>
              <a:t>Tours</a:t>
            </a:r>
            <a:endParaRPr lang="cs-CZ" sz="1600" dirty="0" smtClean="0"/>
          </a:p>
          <a:p>
            <a:pPr lvl="2"/>
            <a:r>
              <a:rPr lang="cs-CZ" sz="1600" dirty="0" smtClean="0"/>
              <a:t>Augustin</a:t>
            </a:r>
          </a:p>
          <a:p>
            <a:pPr lvl="2"/>
            <a:r>
              <a:rPr lang="cs-CZ" sz="1600" dirty="0" smtClean="0"/>
              <a:t>Mniši z </a:t>
            </a:r>
            <a:r>
              <a:rPr lang="cs-CZ" sz="1600" dirty="0" err="1" smtClean="0"/>
              <a:t>Lérins</a:t>
            </a:r>
            <a:endParaRPr lang="cs-CZ" sz="1600" dirty="0" smtClean="0"/>
          </a:p>
          <a:p>
            <a:pPr lvl="2"/>
            <a:r>
              <a:rPr lang="cs-CZ" sz="1600" dirty="0" smtClean="0"/>
              <a:t>Jan </a:t>
            </a:r>
            <a:r>
              <a:rPr lang="cs-CZ" sz="1600" dirty="0" err="1" smtClean="0"/>
              <a:t>Kasián</a:t>
            </a:r>
            <a:endParaRPr lang="cs-CZ" sz="1600" dirty="0" smtClean="0"/>
          </a:p>
          <a:p>
            <a:pPr lvl="2"/>
            <a:r>
              <a:rPr lang="cs-CZ" sz="1600" dirty="0" err="1" smtClean="0"/>
              <a:t>Paulinus</a:t>
            </a:r>
            <a:r>
              <a:rPr lang="cs-CZ" sz="1600" dirty="0" smtClean="0"/>
              <a:t> z </a:t>
            </a:r>
            <a:r>
              <a:rPr lang="cs-CZ" sz="1600" dirty="0" err="1" smtClean="0"/>
              <a:t>Noly</a:t>
            </a:r>
            <a:endParaRPr lang="cs-CZ" sz="1600" dirty="0" smtClean="0"/>
          </a:p>
          <a:p>
            <a:pPr lvl="2"/>
            <a:r>
              <a:rPr lang="cs-CZ" sz="1600" dirty="0"/>
              <a:t>Irské mnišství</a:t>
            </a:r>
          </a:p>
          <a:p>
            <a:pPr lvl="2"/>
            <a:r>
              <a:rPr lang="cs-CZ" sz="1600" dirty="0" smtClean="0"/>
              <a:t>Benedikt z </a:t>
            </a:r>
            <a:r>
              <a:rPr lang="cs-CZ" sz="1600" dirty="0" err="1" smtClean="0"/>
              <a:t>Nursie</a:t>
            </a:r>
            <a:endParaRPr lang="cs-CZ" sz="1600" dirty="0" smtClean="0"/>
          </a:p>
          <a:p>
            <a:endParaRPr lang="cs-CZ" dirty="0"/>
          </a:p>
          <a:p>
            <a:r>
              <a:rPr lang="cs-CZ" dirty="0" smtClean="0"/>
              <a:t>5.3. Řehole – společné principy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90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Premonasticismus</a:t>
            </a:r>
            <a:r>
              <a:rPr lang="cs-CZ" b="1" dirty="0" smtClean="0"/>
              <a:t>: </a:t>
            </a:r>
            <a:r>
              <a:rPr lang="cs-CZ" b="1" dirty="0"/>
              <a:t>asketové a zasvěcené panny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„(Apoštol Jakub) nepil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víno ani jiný opojný nápoj a nejedl žádný pokrm, o němž bychom řekli, že je lahodný. Nikdy se nenechal potřít olejem a nikdy se nekoupal. Kůže na jeho kolenou byla jako kůže velbloudů, protože neustále setrvával v modlitbě a uctíval Boha a prosil o odpuštění pro svůj lid“.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Eusebios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Caesareje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Církevní dějiny II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23,5.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26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8709" cy="1325563"/>
          </a:xfrm>
        </p:spPr>
        <p:txBody>
          <a:bodyPr/>
          <a:lstStyle/>
          <a:p>
            <a:r>
              <a:rPr lang="cs-CZ" b="1" dirty="0"/>
              <a:t>5.1 Vznik a podoby </a:t>
            </a:r>
            <a:r>
              <a:rPr lang="cs-CZ" b="1" dirty="0" smtClean="0"/>
              <a:t>východního křesťanského </a:t>
            </a:r>
            <a:r>
              <a:rPr lang="cs-CZ" b="1" dirty="0"/>
              <a:t>mnišství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03618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V prostředí živých křesťanských komunit Egypta, Palestiny, Sýrie, Malé Asie</a:t>
            </a:r>
          </a:p>
          <a:p>
            <a:pPr>
              <a:lnSpc>
                <a:spcPct val="120000"/>
              </a:lnSpc>
            </a:pPr>
            <a:r>
              <a:rPr lang="cs-CZ" dirty="0"/>
              <a:t>věřícími, muži i ženami, kteří přitom ale zůstávali laiky, protože kněžství s mnišstvím </a:t>
            </a:r>
            <a:r>
              <a:rPr lang="cs-CZ" dirty="0" smtClean="0"/>
              <a:t>nesouviselo</a:t>
            </a:r>
            <a:endParaRPr lang="cs-CZ" dirty="0"/>
          </a:p>
          <a:p>
            <a:r>
              <a:rPr lang="cs-CZ" b="1" dirty="0"/>
              <a:t>Řada forem</a:t>
            </a:r>
            <a:r>
              <a:rPr lang="cs-CZ" dirty="0"/>
              <a:t>: </a:t>
            </a: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b="1" i="1" dirty="0" smtClean="0"/>
              <a:t>mniši </a:t>
            </a:r>
            <a:r>
              <a:rPr lang="cs-CZ" b="1" i="1" dirty="0"/>
              <a:t>putující</a:t>
            </a:r>
            <a:r>
              <a:rPr lang="cs-CZ" dirty="0"/>
              <a:t> od kláštera ke </a:t>
            </a:r>
            <a:r>
              <a:rPr lang="cs-CZ" dirty="0" smtClean="0"/>
              <a:t>klášteru, </a:t>
            </a:r>
            <a:r>
              <a:rPr lang="cs-CZ" b="1" i="1" dirty="0"/>
              <a:t>mniši pastýři</a:t>
            </a:r>
            <a:r>
              <a:rPr lang="cs-CZ" dirty="0"/>
              <a:t>, kteří se živili </a:t>
            </a:r>
            <a:r>
              <a:rPr lang="cs-CZ" dirty="0" smtClean="0"/>
              <a:t>pouze </a:t>
            </a:r>
            <a:r>
              <a:rPr lang="cs-CZ" dirty="0"/>
              <a:t>bylinami, mniši, kteří byli zcela </a:t>
            </a:r>
            <a:r>
              <a:rPr lang="cs-CZ" b="1" i="1" dirty="0"/>
              <a:t>zavření </a:t>
            </a:r>
            <a:r>
              <a:rPr lang="cs-CZ" dirty="0" smtClean="0"/>
              <a:t>či zazdění v</a:t>
            </a:r>
            <a:r>
              <a:rPr lang="cs-CZ" dirty="0"/>
              <a:t> malém příbytku, </a:t>
            </a:r>
            <a:r>
              <a:rPr lang="cs-CZ" b="1" i="1" dirty="0"/>
              <a:t>stylité</a:t>
            </a:r>
            <a:r>
              <a:rPr lang="cs-CZ" dirty="0"/>
              <a:t> (asi nejznámější forma) žijící na sloupu, vedle nich cenobité také různých forem: </a:t>
            </a:r>
            <a:r>
              <a:rPr lang="cs-CZ" b="1" i="1" dirty="0" err="1"/>
              <a:t>sarabaité</a:t>
            </a:r>
            <a:r>
              <a:rPr lang="cs-CZ" dirty="0"/>
              <a:t> (dva či tři v téže cele, bez představeného, bez jednotné </a:t>
            </a:r>
            <a:r>
              <a:rPr lang="cs-CZ" dirty="0" smtClean="0"/>
              <a:t>řehole)…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92" y="1690688"/>
            <a:ext cx="6509808" cy="4882356"/>
          </a:xfrm>
        </p:spPr>
      </p:pic>
    </p:spTree>
    <p:extLst>
      <p:ext uri="{BB962C8B-B14F-4D97-AF65-F5344CB8AC3E}">
        <p14:creationId xmlns:p14="http://schemas.microsoft.com/office/powerpoint/2010/main" val="326635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Anachoreté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91" y="550632"/>
            <a:ext cx="7368309" cy="5998110"/>
          </a:xfrm>
        </p:spPr>
      </p:pic>
      <p:pic>
        <p:nvPicPr>
          <p:cNvPr id="4" name="Zástupný symbol pro obsah 3" title="Naqlún (Egypt)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485"/>
            <a:ext cx="5181600" cy="3886200"/>
          </a:xfrm>
        </p:spPr>
      </p:pic>
      <p:sp>
        <p:nvSpPr>
          <p:cNvPr id="6" name="TextovéPole 5"/>
          <p:cNvSpPr txBox="1"/>
          <p:nvPr/>
        </p:nvSpPr>
        <p:spPr>
          <a:xfrm>
            <a:off x="369455" y="5957455"/>
            <a:ext cx="36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Naqlún</a:t>
            </a:r>
            <a:r>
              <a:rPr lang="cs-CZ" dirty="0" smtClean="0"/>
              <a:t> (Egypt) a sv. </a:t>
            </a:r>
            <a:r>
              <a:rPr lang="cs-CZ" dirty="0" err="1" smtClean="0"/>
              <a:t>Makarios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95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Antonín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9455" y="1560945"/>
            <a:ext cx="6345381" cy="54679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„V Egyptě totiž ještě neexistovaly kláštery a nikdo neznal kouzlo daleké pouště. Každý, kdo se chtěl věnovat cvičení v sebeovládání, žil v blízkosti svého domu.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Tehdy žil v nedaleké vesnici stařec, který vedl od mládí osamělý asketický život. Když jej Antonín uviděl, vzplanul horlivostí pro dobro a začal také sám žít na místech, ležících před vesnicí.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Když uslyšel o někom, kdo žije opravdově, odcházel ho hledat jako pilná včela. A nevracel se zpátky, dokud dotyčného nespatřil a nenasál od něj, co bylo potřebné na cestu ctnosti. Takové byly jeho začátky. Posiloval se v rozhodnutí nevracet se k rodině a majetku ani v myšlenkách. Všechnu svou touhu a veškeré úsilí zaměřoval ke zdokonalování kázně. Živil se prací svých rukou, neboť slyšel: „Kdo nechce pracovat, ať nejí.“ Část toho, co vydělal, vydal na chléb pro svou obživu a zbytek rozdával potřebným. Neustále se modlil, protože pochopil, že je třeba se modlit bez přestání a v skrytu… Rovněž věnoval pozornost předčítání, aby nic z Písma nepadalo u něho na zem.“</a:t>
            </a:r>
          </a:p>
          <a:p>
            <a:pPr marL="914400" lvl="2" indent="0" algn="r">
              <a:buNone/>
            </a:pPr>
            <a:r>
              <a:rPr lang="cs-CZ" dirty="0" smtClean="0"/>
              <a:t>Sv. </a:t>
            </a:r>
            <a:r>
              <a:rPr lang="cs-CZ" dirty="0" err="1" smtClean="0"/>
              <a:t>Atanáš</a:t>
            </a:r>
            <a:r>
              <a:rPr lang="cs-CZ" dirty="0" smtClean="0"/>
              <a:t>, Život sv. Antonína Poustevníka, 3.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0"/>
            <a:ext cx="5126422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Jeroným: Legendy o poustevnících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127" y="1825625"/>
            <a:ext cx="69088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„…setrval u Antonína téměř dva měsíce, aby mohl sledovat jeho životní řád a jeho přísné mravy: neúnavnost, s jakou se modlil, oddanost, s níž pomáhal bratřím, přísnost, s jakou je káral, a horlivost, s níž je povzbuzoval, jako střídmost v jídle a celkovou zdrženlivost, jež nikdy nepodlehly žádné slabosti.</a:t>
            </a:r>
          </a:p>
          <a:p>
            <a:pPr marL="0" indent="0">
              <a:buNone/>
            </a:pPr>
            <a:r>
              <a:rPr lang="cs-CZ" dirty="0" smtClean="0"/>
              <a:t>Po čase však už </a:t>
            </a:r>
            <a:r>
              <a:rPr lang="cs-CZ" dirty="0" err="1" smtClean="0"/>
              <a:t>Hilarion</a:t>
            </a:r>
            <a:r>
              <a:rPr lang="cs-CZ" dirty="0" smtClean="0"/>
              <a:t> nedokázal snášel davy lidí, které za Antonínem proudily s různými chorobami a posedlostí démony. Považoval totiž za nepřijatelné, aby v pustině bylo tolik lidí jako ve městě, a domníval se, že by měl začít, jako kdysi začínal Antonín. /…/</a:t>
            </a:r>
          </a:p>
          <a:p>
            <a:pPr marL="0" indent="0">
              <a:buNone/>
            </a:pPr>
            <a:r>
              <a:rPr lang="cs-CZ" dirty="0" smtClean="0"/>
              <a:t>A tak ve věku patnácti let odešel bez ničeho, vyzbrojen jen Kristem, do pouště, jež se nachází sedm mil od </a:t>
            </a:r>
            <a:r>
              <a:rPr lang="cs-CZ" dirty="0" err="1" smtClean="0"/>
              <a:t>Maiumy</a:t>
            </a:r>
            <a:r>
              <a:rPr lang="cs-CZ" dirty="0" smtClean="0"/>
              <a:t>, přístavu města Gaza, nalevo od cesty vedoucí podél pobřeží do Egypta. /…/</a:t>
            </a:r>
          </a:p>
          <a:p>
            <a:pPr marL="0" indent="0">
              <a:buNone/>
            </a:pPr>
            <a:r>
              <a:rPr lang="cs-CZ" dirty="0" smtClean="0"/>
              <a:t>…oděn jen do pytloviny a pláště z nevydělané kůže, který mu dal na cestu sv. Antonín, a navrch hrubý venkovský přehoz, žil v širé a hrozivé poušti mezi mořem a bažinou. Do úst nevzal za den víc než patnáct fíků, vždy až po západu slunce.“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 smtClean="0"/>
              <a:t>Sv. Jeroným, Život sv. </a:t>
            </a:r>
            <a:r>
              <a:rPr lang="cs-CZ" dirty="0" err="1" smtClean="0"/>
              <a:t>Hilariona</a:t>
            </a:r>
            <a:r>
              <a:rPr lang="cs-CZ" dirty="0" smtClean="0"/>
              <a:t>, 3.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67" y="1825625"/>
            <a:ext cx="5208633" cy="3350887"/>
          </a:xfrm>
        </p:spPr>
      </p:pic>
    </p:spTree>
    <p:extLst>
      <p:ext uri="{BB962C8B-B14F-4D97-AF65-F5344CB8AC3E}">
        <p14:creationId xmlns:p14="http://schemas.microsoft.com/office/powerpoint/2010/main" val="312616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Pachomios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413164"/>
            <a:ext cx="8118763" cy="5347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7. Nikdo ať se nerozhlíží po druhých, zatímco plete provaz nebo se modlí, ale ať má zrak pevně upřený na svou práci a na ni zaměřuje svoji pozornost.</a:t>
            </a:r>
          </a:p>
          <a:p>
            <a:pPr marL="0" indent="0">
              <a:buNone/>
            </a:pPr>
            <a:r>
              <a:rPr lang="cs-CZ" sz="1600" dirty="0"/>
              <a:t>8. Toto jsou pravidla života, která nám předali starší. Jestliže někdo během modlitby či četby mluví či se směje, nechť hned odváže svůj pás a zůstane stát před oltářem s hlavou skloněnou a rukama skloněnýma k zemi. Nechť ho představený kláštera napomene. Totéž ať učiní před bratry, když se shromáždí ke společnému jídlu.</a:t>
            </a:r>
          </a:p>
          <a:p>
            <a:pPr marL="0" indent="0">
              <a:buNone/>
            </a:pPr>
            <a:r>
              <a:rPr lang="cs-CZ" sz="1600" dirty="0"/>
              <a:t>9. Když zazní zvuk polnice k synapsi, kdo během dne přijde po první modlitbě, bude napomenut jako v předchozím případě a zůstane v refektáři stát.</a:t>
            </a:r>
          </a:p>
          <a:p>
            <a:pPr marL="0" indent="0">
              <a:buNone/>
            </a:pPr>
            <a:r>
              <a:rPr lang="cs-CZ" sz="1600" dirty="0"/>
              <a:t>10. V noci však, abychom vyšli vstříc křehkosti těla, bude napomenut stejně, v synapsi a v refektáři, ten, kdo přijde až po třetí modlitbě.</a:t>
            </a:r>
          </a:p>
          <a:p>
            <a:pPr marL="0" indent="0">
              <a:buNone/>
            </a:pPr>
            <a:r>
              <a:rPr lang="cs-CZ" sz="1600" dirty="0"/>
              <a:t>11. Když se bratři modlí v synapsi, ať nikdo neodchází bez příkazu představených, aniž by požádal a získal svolení odejít kvůli potřebě.</a:t>
            </a:r>
          </a:p>
          <a:p>
            <a:pPr marL="0" indent="0">
              <a:buNone/>
            </a:pPr>
            <a:r>
              <a:rPr lang="cs-CZ" sz="1600" dirty="0"/>
              <a:t>20. Katechezi budou pověření mniši mít třikrát týdně, během ní bratři, ať už sedí či stojí, nebudou měnit své místo, které jim bylo přiděleno.</a:t>
            </a:r>
          </a:p>
          <a:p>
            <a:pPr marL="0" indent="0">
              <a:buNone/>
            </a:pPr>
            <a:r>
              <a:rPr lang="cs-CZ" sz="1600" dirty="0"/>
              <a:t>21. Když někdo sedící podřimuje, zatímco má představený domu či kláštera katechezi, ať je ihned přinucen vstát a zůstane stát, dokud mu nebude poručeno, aby usedl.</a:t>
            </a:r>
          </a:p>
          <a:p>
            <a:pPr marL="0" indent="0">
              <a:buNone/>
            </a:pPr>
            <a:r>
              <a:rPr lang="cs-CZ" sz="1600" dirty="0"/>
              <a:t>22. Když bude dáno znamení, aby se mniši sešli a naslouchali přikázáním svých představených, ať nikdo nezůstane, kde byl a ať nezažíhá oheň předtím, než skončila katecheze.</a:t>
            </a:r>
          </a:p>
          <a:p>
            <a:pPr marL="0" indent="0" algn="r">
              <a:buNone/>
            </a:pPr>
            <a:r>
              <a:rPr lang="cs-CZ" sz="1600" dirty="0" smtClean="0"/>
              <a:t>Z řeholních pravidel sv. </a:t>
            </a:r>
            <a:r>
              <a:rPr lang="cs-CZ" sz="1600" dirty="0" err="1" smtClean="0"/>
              <a:t>Pachomia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24" y="-1"/>
            <a:ext cx="3564076" cy="5068909"/>
          </a:xfrm>
        </p:spPr>
      </p:pic>
    </p:spTree>
    <p:extLst>
      <p:ext uri="{BB962C8B-B14F-4D97-AF65-F5344CB8AC3E}">
        <p14:creationId xmlns:p14="http://schemas.microsoft.com/office/powerpoint/2010/main" val="14913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Basil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1" y="1394691"/>
            <a:ext cx="7694087" cy="513541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V </a:t>
            </a:r>
            <a:r>
              <a:rPr lang="cs-CZ" dirty="0"/>
              <a:t>čem ukazuje svou pokoru ten, kdo nemá nikoho, před nímž by se považoval za nižšího? Kde je slitování, když je oddělen od společenství více lidí? Jak se bude cvičit v trpělivosti, když nikdo neodporuje jeho vůli? 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Kdyby </a:t>
            </a:r>
            <a:r>
              <a:rPr lang="cs-CZ" dirty="0"/>
              <a:t>někdo tvrdil, že k napravování mravů mu postačí nauka svatých Písem, jedná právě tak jako ten, kdo se učí sice stavět, ale nikdy nestaví. Jemu by mohl říci Apoštol: </a:t>
            </a:r>
            <a:r>
              <a:rPr lang="cs-CZ" i="1" dirty="0"/>
              <a:t>„Před Bohem nejsou spravedliví posluchači zákona, nýbrž za spravedlivé budou uznáni ti, kteří zákon zachovávají</a:t>
            </a:r>
            <a:r>
              <a:rPr lang="cs-CZ" i="1" dirty="0" smtClean="0"/>
              <a:t>"</a:t>
            </a:r>
            <a:r>
              <a:rPr lang="cs-CZ" dirty="0" smtClean="0"/>
              <a:t>. </a:t>
            </a:r>
            <a:r>
              <a:rPr lang="cs-CZ" dirty="0"/>
              <a:t>Hle, Pán se pro svou velikou dobrotivost nespokojil pouze s naukou, která je obsažena ve slovech, ale zjevně a výrazně nám dal příklad pokory v dokonalé lásce, sám se opásal a umyl nohy učedníkům. Komu je chceš umývat ty? Komu ty chceš prokazovat služby? Jak chceš být poslední, když žiješ jen sám se sebou? Jakým způsobem se v přebývání o samotě naplní to </a:t>
            </a:r>
            <a:r>
              <a:rPr lang="cs-CZ" i="1" dirty="0"/>
              <a:t>„dobré a příjemné, když bratří přebývají pospolu</a:t>
            </a:r>
            <a:r>
              <a:rPr lang="cs-CZ" i="1" dirty="0" smtClean="0"/>
              <a:t>"</a:t>
            </a:r>
            <a:r>
              <a:rPr lang="cs-CZ" dirty="0" smtClean="0"/>
              <a:t>? </a:t>
            </a:r>
            <a:r>
              <a:rPr lang="cs-CZ" dirty="0"/>
              <a:t>Přebývání bratří pospolu, to je tedy dráha k závodění a připravená cesta k prospívání, neustálé cvičení a rozjímání Božích příkazů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 smtClean="0"/>
              <a:t>Sv. Basil Velký, Asketika</a:t>
            </a:r>
          </a:p>
          <a:p>
            <a:pPr marL="0" indent="0" algn="r">
              <a:buNone/>
            </a:pPr>
            <a:r>
              <a:rPr lang="cs-CZ" sz="1600" dirty="0" smtClean="0"/>
              <a:t>(cit. podle překladu in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revue.theofil.cz/</a:t>
            </a:r>
            <a:r>
              <a:rPr lang="cs-CZ" sz="1600" dirty="0" err="1" smtClean="0">
                <a:hlinkClick r:id="rId2"/>
              </a:rPr>
              <a:t>revue-clanek.php?clanek</a:t>
            </a:r>
            <a:r>
              <a:rPr lang="cs-CZ" sz="1600" dirty="0" smtClean="0">
                <a:hlinkClick r:id="rId2"/>
              </a:rPr>
              <a:t>=1273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86" y="1474642"/>
            <a:ext cx="4093823" cy="4351338"/>
          </a:xfrm>
        </p:spPr>
      </p:pic>
    </p:spTree>
    <p:extLst>
      <p:ext uri="{BB962C8B-B14F-4D97-AF65-F5344CB8AC3E}">
        <p14:creationId xmlns:p14="http://schemas.microsoft.com/office/powerpoint/2010/main" val="1796983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ějiny spirituality 5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sah&amp;quot;&quot;/&gt;&lt;property id=&quot;20307&quot; value=&quot;257&quot;/&gt;&lt;/object&gt;&lt;object type=&quot;3&quot; unique_id=&quot;10066&quot;&gt;&lt;property id=&quot;20148&quot; value=&quot;5&quot;/&gt;&lt;property id=&quot;20300&quot; value=&quot;Slide 4 - &amp;quot;5.1 Vznik a podoby východního křesťanského mnišství&amp;quot;&quot;/&gt;&lt;property id=&quot;20307&quot; value=&quot;258&quot;/&gt;&lt;/object&gt;&lt;object type=&quot;3&quot; unique_id=&quot;10067&quot;&gt;&lt;property id=&quot;20148&quot; value=&quot;5&quot;/&gt;&lt;property id=&quot;20300&quot; value=&quot;Slide 5 - &amp;quot;Anachoreté &amp;quot;&quot;/&gt;&lt;property id=&quot;20307&quot; value=&quot;259&quot;/&gt;&lt;/object&gt;&lt;object type=&quot;3&quot; unique_id=&quot;10069&quot;&gt;&lt;property id=&quot;20148&quot; value=&quot;5&quot;/&gt;&lt;property id=&quot;20300&quot; value=&quot;Slide 7 - &amp;quot;Pachomios&amp;quot;&quot;/&gt;&lt;property id=&quot;20307&quot; value=&quot;263&quot;/&gt;&lt;/object&gt;&lt;object type=&quot;3&quot; unique_id=&quot;10071&quot;&gt;&lt;property id=&quot;20148&quot; value=&quot;5&quot;/&gt;&lt;property id=&quot;20300&quot; value=&quot;Slide 8 - &amp;quot;Sv. Basil &amp;quot;&quot;/&gt;&lt;property id=&quot;20307&quot; value=&quot;264&quot;/&gt;&lt;/object&gt;&lt;object type=&quot;3&quot; unique_id=&quot;10072&quot;&gt;&lt;property id=&quot;20148&quot; value=&quot;5&quot;/&gt;&lt;property id=&quot;20300&quot; value=&quot;Slide 13 - &amp;quot;Irské mnišství&amp;quot;&quot;/&gt;&lt;property id=&quot;20307&quot; value=&quot;262&quot;/&gt;&lt;/object&gt;&lt;object type=&quot;3&quot; unique_id=&quot;10073&quot;&gt;&lt;property id=&quot;20148&quot; value=&quot;5&quot;/&gt;&lt;property id=&quot;20300&quot; value=&quot;Slide 10 - &amp;quot;Sv. Martin z Tours&amp;quot;&quot;/&gt;&lt;property id=&quot;20307&quot; value=&quot;266&quot;/&gt;&lt;/object&gt;&lt;object type=&quot;3&quot; unique_id=&quot;10205&quot;&gt;&lt;property id=&quot;20148&quot; value=&quot;5&quot;/&gt;&lt;property id=&quot;20300&quot; value=&quot;Slide 3 - &amp;quot;Premonasticismus: asketové a zasvěcené panny &amp;quot;&quot;/&gt;&lt;property id=&quot;20307&quot; value=&quot;267&quot;/&gt;&lt;/object&gt;&lt;object type=&quot;3&quot; unique_id=&quot;10248&quot;&gt;&lt;property id=&quot;20148&quot; value=&quot;5&quot;/&gt;&lt;property id=&quot;20300&quot; value=&quot;Slide 6 - &amp;quot;Sv. Antonín &amp;quot;&quot;/&gt;&lt;property id=&quot;20307&quot; value=&quot;268&quot;/&gt;&lt;/object&gt;&lt;object type=&quot;3&quot; unique_id=&quot;10430&quot;&gt;&lt;property id=&quot;20148&quot; value=&quot;5&quot;/&gt;&lt;property id=&quot;20300&quot; value=&quot;Slide 9 - &amp;quot;Sv. Jeroným: Legendy o poustevnících&amp;quot;&quot;/&gt;&lt;property id=&quot;20307&quot; value=&quot;269&quot;/&gt;&lt;/object&gt;&lt;object type=&quot;3&quot; unique_id=&quot;10431&quot;&gt;&lt;property id=&quot;20148&quot; value=&quot;5&quot;/&gt;&lt;property id=&quot;20300&quot; value=&quot;Slide 11 - &amp;quot;Sv. Augustin&amp;quot;&quot;/&gt;&lt;property id=&quot;20307&quot; value=&quot;270&quot;/&gt;&lt;/object&gt;&lt;object type=&quot;3&quot; unique_id=&quot;10432&quot;&gt;&lt;property id=&quot;20148&quot; value=&quot;5&quot;/&gt;&lt;property id=&quot;20300&quot; value=&quot;Slide 12 - &amp;quot;Jan Kassián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466F93DA8D6D479223BEEACE2C546F" ma:contentTypeVersion="10" ma:contentTypeDescription="Vytvoří nový dokument" ma:contentTypeScope="" ma:versionID="63b6e1ae36ee9fb14b47cf6a5060e8a0">
  <xsd:schema xmlns:xsd="http://www.w3.org/2001/XMLSchema" xmlns:xs="http://www.w3.org/2001/XMLSchema" xmlns:p="http://schemas.microsoft.com/office/2006/metadata/properties" xmlns:ns3="7a5fb535-eed2-4ef3-825d-efaf7be55aeb" targetNamespace="http://schemas.microsoft.com/office/2006/metadata/properties" ma:root="true" ma:fieldsID="0c5dadfed21c3ec5d287ecc8c762e508" ns3:_="">
    <xsd:import namespace="7a5fb535-eed2-4ef3-825d-efaf7be55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535-eed2-4ef3-825d-efaf7be55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050CA1-BBD8-4873-B3BC-A1BCF00B3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fb535-eed2-4ef3-825d-efaf7be55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F88E0-8BCA-411B-8443-5C8E75741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24FAD1-82F5-4FDE-A803-03B57A6BC98D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7a5fb535-eed2-4ef3-825d-efaf7be55aeb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1835</Words>
  <Application>Microsoft Office PowerPoint</Application>
  <PresentationFormat>Širokoúhlá obrazovka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Dějiny spirituality 5</vt:lpstr>
      <vt:lpstr>Obsah</vt:lpstr>
      <vt:lpstr>Premonasticismus: asketové a zasvěcené panny </vt:lpstr>
      <vt:lpstr>5.1 Vznik a podoby východního křesťanského mnišství</vt:lpstr>
      <vt:lpstr>Anachoreté </vt:lpstr>
      <vt:lpstr>Sv. Antonín </vt:lpstr>
      <vt:lpstr>Sv. Jeroným: Legendy o poustevnících</vt:lpstr>
      <vt:lpstr>Pachomios</vt:lpstr>
      <vt:lpstr>Sv. Basil </vt:lpstr>
      <vt:lpstr>Sv. Martin z Tours</vt:lpstr>
      <vt:lpstr>Jan Kassián</vt:lpstr>
      <vt:lpstr>Sv. Augustin</vt:lpstr>
      <vt:lpstr>Irské mnišství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spirituality 5</dc:title>
  <dc:creator>Denisa Červenková</dc:creator>
  <cp:lastModifiedBy>cervd6ak</cp:lastModifiedBy>
  <cp:revision>30</cp:revision>
  <dcterms:created xsi:type="dcterms:W3CDTF">2020-10-27T09:31:07Z</dcterms:created>
  <dcterms:modified xsi:type="dcterms:W3CDTF">2020-11-03T12:56:16Z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0x010100C4466F93DA8D6D479223BEEACE2C546F</vt:lpwstr>
  </property>
</Properties>
</file>