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>
      <p:cViewPr varScale="1">
        <p:scale>
          <a:sx n="90" d="100"/>
          <a:sy n="90" d="100"/>
        </p:scale>
        <p:origin x="148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EB66E7E-14D7-E346-89A6-E5573E48DE1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189DFA3-BAA8-0E47-A74A-E72B5857B92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311C59-1414-FA41-893E-62683C85812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A708A3-646D-3549-8C0D-6A6AA0B525F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BFA8DE4-D6BF-3C43-9962-066837A1527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B6A8C95-099A-D84C-B02B-C115FCAE8A5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F29B4895-C7DE-7446-948B-0B30F1FBB07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EB8E66E-3D85-D246-9200-35670B0D0C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70CF39-1041-0343-B3AF-CDCABFF562F5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857768AD-ACB2-D846-98C2-96AF21ECF80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18117233-0C70-9740-AD16-5E476CD370E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862B69-3F2B-5B47-B150-995E227102C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808112-CAFC-7344-BAD1-5722E4DD1ECF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1AA444D3-23A1-2848-80A4-3F22FEEE142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D8C0BC33-96FE-5B42-981F-11DC9849D73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1C0081-04D7-DE42-9F92-B5FA1204E1B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A78344-9D2F-4E4D-A012-96209B306047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2769" name="Text Box 1">
            <a:extLst>
              <a:ext uri="{FF2B5EF4-FFF2-40B4-BE49-F238E27FC236}">
                <a16:creationId xmlns:a16="http://schemas.microsoft.com/office/drawing/2014/main" id="{4FA3DF1E-D3D9-344F-B67B-138ECC1976E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E6B03296-B01B-E94C-BDBA-E907DBCE9F4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209E325-29D7-D148-B53B-440648B8D4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D14C21-3DAA-0749-AC40-BB6EC77A924B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3793" name="Text Box 1">
            <a:extLst>
              <a:ext uri="{FF2B5EF4-FFF2-40B4-BE49-F238E27FC236}">
                <a16:creationId xmlns:a16="http://schemas.microsoft.com/office/drawing/2014/main" id="{8D504692-0843-6B4C-B7C8-D5EBAE9937EE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9C6FD610-B2DF-5D42-AB55-45143D796D3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3C71B-5DDB-CC46-B6D8-8D120CE947E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60A877-86CE-414A-9AA0-CE55BBF4C13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817" name="Text Box 1">
            <a:extLst>
              <a:ext uri="{FF2B5EF4-FFF2-40B4-BE49-F238E27FC236}">
                <a16:creationId xmlns:a16="http://schemas.microsoft.com/office/drawing/2014/main" id="{53A59451-B679-A642-B46B-A8067A0DA8C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7F6970DB-8892-5046-9C45-6FFF3704F1D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68F21F-CE4F-474D-91DD-DE0FBB2265F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3FB2FF-7FC7-5F4D-856B-CE94B9101AC3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5841" name="Text Box 1">
            <a:extLst>
              <a:ext uri="{FF2B5EF4-FFF2-40B4-BE49-F238E27FC236}">
                <a16:creationId xmlns:a16="http://schemas.microsoft.com/office/drawing/2014/main" id="{B43A9536-ED5A-154B-AB79-0727BD5F6C7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824FE5C0-7B4B-0D47-B7C3-D78C55BF0A9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237B68-911C-814E-9B66-B977F694560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03FF16-1FB1-8A4B-8423-8350EEA91574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6865" name="Text Box 1">
            <a:extLst>
              <a:ext uri="{FF2B5EF4-FFF2-40B4-BE49-F238E27FC236}">
                <a16:creationId xmlns:a16="http://schemas.microsoft.com/office/drawing/2014/main" id="{A076ED36-8DD8-4F49-AF80-E39B1385E00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C1B3044B-7221-BA4F-93DA-8EF51252739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01A16A-FBCB-D544-BFCC-AC5FF557784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0D0038-2476-5145-AF20-DD27851090AF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7889" name="Text Box 1">
            <a:extLst>
              <a:ext uri="{FF2B5EF4-FFF2-40B4-BE49-F238E27FC236}">
                <a16:creationId xmlns:a16="http://schemas.microsoft.com/office/drawing/2014/main" id="{AC8474B7-F61B-534D-880E-6A4147A0F33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42144AF3-2C62-E34D-8F4C-B050A6E00BA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2AF776-12FA-484B-ACB9-F92E810D80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10D689-A590-2641-B43F-D74C72B5B605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8913" name="Text Box 1">
            <a:extLst>
              <a:ext uri="{FF2B5EF4-FFF2-40B4-BE49-F238E27FC236}">
                <a16:creationId xmlns:a16="http://schemas.microsoft.com/office/drawing/2014/main" id="{8BDE3A45-EF9F-5845-B648-BB731DAE300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FC52A9F4-F164-364E-A6CA-A2A06089DE5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07397F-FF0C-2A45-96BC-E1DA737CEB3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2004FA-350F-DD47-ADAC-51EAB204D364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568083D6-A3E5-394D-94EA-D9B498951D1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ADD107DE-FF7C-194E-A385-ADB27CD353A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ECD6A8-02A3-5B4C-A473-734A863C03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53A81B-D04C-1647-B717-7F124E8A1076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292BD06E-2741-9E41-ADAA-F7A91AB5AEB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D366E8A7-8655-2C46-9297-A158D791B5B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4F3FD9C-30E9-C14D-A7BA-894255DD5FE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6260DD-C4C4-274E-A4B0-009E08F95926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id="{A6AA68F7-EFFA-6E44-8181-CB810E5E292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F64AAFF0-7641-3F40-A047-469EE7E16D4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8B145D-CE5E-C84F-B9A4-32322612BFC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38F83C-020C-0F4B-B77F-6AB34C659C6D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4F557ACA-83CA-EB48-B301-62862C9790C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EE736C6F-CCC5-D149-A64D-E8D06827046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26EB6B-FC4D-9840-AEE6-EF5EA873CD6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1B9942-627C-B443-9EB6-24BC07A73BE7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D73FE005-12DB-AC40-8D7F-AE9EEDFD371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6B9A7EE5-880D-2D4E-8D8D-75A984AF9D6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5E9A3B-5E6B-784F-AE56-D148240AB4E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53E1B7-3A30-7C45-B8B5-9381565CC90B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8673" name="Text Box 1">
            <a:extLst>
              <a:ext uri="{FF2B5EF4-FFF2-40B4-BE49-F238E27FC236}">
                <a16:creationId xmlns:a16="http://schemas.microsoft.com/office/drawing/2014/main" id="{895D7EAB-84E6-5F46-B87B-19821133041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5D368BC8-F028-124A-883C-803ED6E6716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4E0B20-228E-AA45-A0D3-B711568AA6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7C53FF-50E2-8F4C-BA37-B299BED64B3C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9697" name="Text Box 1">
            <a:extLst>
              <a:ext uri="{FF2B5EF4-FFF2-40B4-BE49-F238E27FC236}">
                <a16:creationId xmlns:a16="http://schemas.microsoft.com/office/drawing/2014/main" id="{8E53403C-643C-5948-8B70-68736798F02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F2B4B0DB-CB61-D749-ACCB-54A77240D6E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4C0F94F-0A67-7B48-973C-B79241CE110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063AF7-C601-FE46-9461-D757382B2161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0A139F32-B98F-4340-994D-D88D5008DB2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9B060577-D8FC-114C-8964-BC4FAF69782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CFF94-7907-2D4D-8A9F-6E7CD3D31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E8CE0E-17A7-A64D-9338-B004E705C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3FCE32-0D8C-484F-87DF-1A9A03E6805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A7E618-DB08-284B-BA67-3FA256178BA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735E46-7030-2246-BD4A-941E3FA44D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21019D-A80E-7D45-9D23-2D9C0152F2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984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094F2B-F1AF-ED46-A6CB-EA7CD8EB7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53C2EB-2FD6-3E47-AF4F-FCB945963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F0D093-8D37-0F4B-AB6C-2389BBCD5B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773268-1089-944C-AB46-22314A0383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62E708-E87C-5442-906B-3EC09038DE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974A98-F200-EE49-BD44-E3780446A4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8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C731118-C7FB-E747-BC3E-5B0AC616A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7A94C6-65C4-D347-BC6F-F054AD837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A7A1F1-6803-8241-856C-D2E3C7F933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788B83-2CDF-6345-91E7-C15511A811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22CCEA-A6C2-9248-9206-BA2BA32C53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044A40-426C-9A40-B19F-96A99110C6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3452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61BBA-8BAC-DC48-BBB4-B3EBDA3B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4C7BB9-D65D-1242-A1EF-E9937304BC1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6BE8E8-0D61-1249-BC9D-7B93F04AD68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9F9FCB-853B-324F-8172-C942E4D270B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859E0EF-B7E2-A94D-B580-45CCCEAA12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288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6DA85-8006-0644-BDF2-9AD9C519F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AAC20-375A-E64F-841B-C9A2D7A40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479B78-B9AC-544E-B2E1-E561E53341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4283A8-CAFB-DF45-99D8-148DDAA0D4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4B495F-444C-9A46-907C-6696B97234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70A268-91C7-C241-BE86-047A08B7A5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811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A30CE-1CB9-B940-8226-B50FC2DE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847C2-D395-CE45-A376-FB654DEB9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5E1A54-F5EC-5949-B711-E5A85C42B8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57CAE0-0BE0-3F4C-ACFE-3FDBF332A1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6ECAA7-643C-024F-9E4D-AE52E24C64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D9AE54-3559-BB40-AD7E-18AB74CDF9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31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C7179-4B69-CD4A-8DD9-18B548BBE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1CC89-45BE-2342-B317-A74A3E4FF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563703-2AF9-584D-A20F-DF16D932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E84530-FD91-2641-8534-2DEC5EA599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409DDD-BE86-8843-8B20-78237FFA16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010974-E628-6545-ABE8-9FDEE176BF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37B935-DDB3-084E-9DB7-CF0FCAD416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550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C1BCB-A6CD-CE49-A662-2E3E1D05D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689511-EB4C-6B4C-B96E-6FE186AD2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33D026-9B7A-ED48-996B-C36AE7A1B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9C953B5-300F-7049-9272-E24296973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0557A0-984A-4741-AC1A-5D08D8A6D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D9AEF0-EF87-2E4C-8618-AA2E171901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F00E14-401E-F644-A8DA-68827489E1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DBB9C7A-7D2E-3B4B-8042-85F6288B93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4B8389-4020-7A43-A99F-852D816E74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88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7955C-256E-3E4D-8B88-8188E036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8F6F7C-8168-F54B-B358-1DDDEF85DB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84D909-30EF-0B4E-A7C8-6C0356C1FC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9C45BC-2DB4-4A4D-9EDB-BD666ABF45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0BB94C-0B25-A445-A6B7-1AE899FCCD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806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82DD23A-5938-6441-A947-EF4B1865C4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1EBA2DE-2724-504E-A8F7-254EC93082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02475E-B3B7-F046-8D7C-C6646257F6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EC6DF7-05E2-934F-84E0-4E9C36CBE1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169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75056-63F1-9B4B-A997-DB1554F1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77C64-AB6A-C54C-91C2-355D95554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23524B-FFF0-0447-AF05-7A2E12EF9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2F7F94-236B-7A4B-9F1D-B4F3743B24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4F9485-391C-6A43-BD1F-0A908D27DE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139CD7-6E4E-5942-A781-3CC5E471D3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C20807-23F0-A34D-B8C8-44FF3E7AED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308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D80A2-78DD-3340-AA96-2CAD4199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D44263-595A-6649-B0D7-F339DC2E4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5F8E47-4872-904D-A451-DDAD430E3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59EF06-84D1-4346-9259-6F44364FA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15A20E-2840-AA49-9A88-D19401F088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60D125-D7A3-044B-A267-4E17F350F3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DD2564-8A1E-ED4F-9AF6-2F3671296E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134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64B70F3B-87B8-874D-8703-18146925D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8D1DAB8-9F1A-0A49-BCAA-3504618E3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94B8FE-50A1-E14E-B092-670A46343E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E6B4BE-01BC-A643-BDBA-E472748765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103437-5827-2248-A450-FDE40DF90B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6BC1CFAE-6F26-4D44-8513-D54F7EB1B9B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3A4FFDD4-982A-5A4C-81BB-D9EF60D22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9116" rIns="0" bIns="0" anchor="ctr"/>
          <a:lstStyle>
            <a:lvl1pPr marL="215900" indent="-215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buSzPct val="45000"/>
              <a:buFont typeface="Wingdings" pitchFamily="2" charset="2"/>
              <a:buNone/>
            </a:pPr>
            <a:r>
              <a:rPr lang="cs-CZ" altLang="cs-CZ" sz="4400" b="1" dirty="0">
                <a:cs typeface="Mangal" panose="02040503050203030202" pitchFamily="18" charset="0"/>
              </a:rPr>
              <a:t>Osvojování a bázová úroveň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9681AE23-2AB5-0D49-94E4-A0AD4E2E3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marL="457200" indent="-227013" algn="ctr"/>
            <a:r>
              <a:rPr lang="cs-CZ" altLang="cs-CZ" sz="3200"/>
              <a:t>Jiné kategorie mají pevné hranice, ale uvnitř těchto hranic dochází k prototypovým jevům a některé příklady jsou lepší, než jiné. (pták)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CBAB6C67-6CDB-AE45-8006-6999F7791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marL="457200" indent="-227013" algn="ctr"/>
            <a:r>
              <a:rPr lang="cs-CZ" altLang="cs-CZ" sz="3200"/>
              <a:t>Kategorie nejsou uspořádané podle jednoduchých taxonomických hierarchií, které jsou nejzákladnější vzhledem k celé škále psychologických kritérií – gestaltovému vnímání, schopnosti vytvářet mentální obrazy, motorické interakci, snadnosti učení, zapamatování  a používání poznatků. Většina vědomostí je uspořádána na této </a:t>
            </a:r>
            <a:r>
              <a:rPr lang="cs-CZ" altLang="cs-CZ" sz="3200" b="1"/>
              <a:t>bázové </a:t>
            </a:r>
            <a:r>
              <a:rPr lang="cs-CZ" altLang="cs-CZ" sz="3200"/>
              <a:t>úrovni.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1D52682D-95CF-2242-8CA4-4CE98A90C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marL="457200" indent="-227013" algn="ctr"/>
            <a:r>
              <a:rPr lang="cs-CZ" altLang="cs-CZ" sz="3200"/>
              <a:t>Bázová úroveň závisí na vnímané struktuře částí a celku a odpovídajících vědomostech, jak části fungují vzhledem k celku.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>
            <a:extLst>
              <a:ext uri="{FF2B5EF4-FFF2-40B4-BE49-F238E27FC236}">
                <a16:creationId xmlns:a16="http://schemas.microsoft.com/office/drawing/2014/main" id="{AFAF4055-0EBE-BC42-9085-185D9610F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3200"/>
              <a:t>Kategorie jsou uspořádány do systémů s kontrastivními elementy. (Tj. určité věci řadíme k sobě, protože se sobě podobají a v určitém rysu výrazně liší od jiných.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CF985149-200E-854E-8F7B-C3141EAFA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3200"/>
              <a:t>Lidské kategorie neexistují objektivně ve skutečném světě nezávisle na lidech. Alespoň některé jsou vtělesněné, to znamená na jejich určení se podílí fyzické vlastnosti světa, aspekty lidské fyziognomie, mysli a kultury. Bázová struktura závisí na lidském vnímání, schopnostech obraznosti, motorických schopnostech.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A45449D7-8572-DA42-81A2-074E21973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3200"/>
              <a:t>Vlastnosti relevantní pro popis kategorií jsou interakční vlastnosti, které jsou charakterizovatelné pouze prostřednictvím interakce lidí, kteří jsou vždy součástí svého prostředí.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86032D5C-967A-6F48-88AB-191741B39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marL="457200" indent="-227013" algn="ctr"/>
            <a:r>
              <a:rPr lang="cs-CZ" altLang="cs-CZ" sz="3200"/>
              <a:t>Prototypové jevy – asymetrie mezi členy určité kategorie – jsou povrchovými jevy, které mohou mít různé příčiny.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D8E2FF88-4FDF-E541-AA04-4BA9FA2F1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3200"/>
              <a:t>Teorie kognitivních modelů si klade za cíl vytvořit teoretický základ k vysvětlení a interpretaci prototypových jevů.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B8F619C-F86C-3840-8E3E-705D630C7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9116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b="1"/>
              <a:t>Klasický předpoklad kategorizace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039CE64-1A86-7C48-AEB2-366EDE4B7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  <a:ln/>
        </p:spPr>
        <p:txBody>
          <a:bodyPr/>
          <a:lstStyle/>
          <a:p>
            <a:pPr marL="431800" indent="-323850" algn="ctr"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/>
          </a:p>
          <a:p>
            <a:pPr marL="431800" indent="-323850" algn="ctr"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/>
          </a:p>
          <a:p>
            <a:pPr marL="431800" indent="-323850" algn="ctr"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4400"/>
              <a:t>kategorizace považována výlučně za taxonomickou kategorizaci, definovanou logikou tříd</a:t>
            </a:r>
          </a:p>
          <a:p>
            <a:pPr marL="431800" indent="-323850" algn="ctr"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4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9AEEB580-DDF7-C548-80F9-D8AF8DADB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9116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Osvojování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5D214DF-F9C0-1946-86E8-7489B10AA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Roschová a Mervisová (1976): 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výzkum kognice u malých dětí nepočítal s pojmem bázové kategorizace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tříleté děti podle těchto výzkumů by neměly být schopné kategorizovat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tyto výzkumy pracovaly s taxonomickými a nikoli bázovými kategoriemi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8525D167-D5C3-5B4C-A02F-A52CCC818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3200"/>
              <a:t>Tříleté děti zvládají bázovou kategorizaci. perfektně, zatímco obecnou logiku tříd si osvojí později. </a:t>
            </a:r>
            <a:r>
              <a:rPr lang="cs-CZ" altLang="cs-CZ" sz="3200" b="1"/>
              <a:t>Učit se kategorizovat je tedy něco odlišného od učení se logice tříd</a:t>
            </a:r>
            <a:r>
              <a:rPr lang="cs-CZ" altLang="cs-CZ" sz="3200"/>
              <a:t>. </a:t>
            </a:r>
          </a:p>
          <a:p>
            <a:pPr algn="ctr"/>
            <a:endParaRPr lang="cs-CZ" altLang="cs-CZ" sz="3200" b="1" u="sng"/>
          </a:p>
          <a:p>
            <a:pPr algn="ctr"/>
            <a:r>
              <a:rPr lang="cs-CZ" altLang="cs-CZ" sz="3200" b="1" u="sng"/>
              <a:t>Sama kategorizace tedy není pouze používání klasických taxonomií</a:t>
            </a:r>
            <a:r>
              <a:rPr lang="cs-CZ" altLang="cs-CZ" sz="32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740F615C-BFE6-5D44-AEAE-C5BCAC896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560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4000" b="1" dirty="0"/>
              <a:t>Bázové kategorie mají vlastní identitu. </a:t>
            </a:r>
          </a:p>
          <a:p>
            <a:pPr algn="ctr"/>
            <a:endParaRPr lang="cs-CZ" altLang="cs-CZ" sz="4000" b="1" dirty="0"/>
          </a:p>
          <a:p>
            <a:pPr algn="ctr"/>
            <a:r>
              <a:rPr lang="cs-CZ" altLang="cs-CZ" sz="4000" b="1" dirty="0"/>
              <a:t>Jsou pro nás nejranější a nejpřirozenější formou kategorizace. </a:t>
            </a:r>
          </a:p>
          <a:p>
            <a:pPr algn="ctr"/>
            <a:endParaRPr lang="cs-CZ" altLang="cs-CZ" sz="4000" b="1" dirty="0"/>
          </a:p>
          <a:p>
            <a:pPr algn="ctr"/>
            <a:r>
              <a:rPr lang="cs-CZ" altLang="cs-CZ" sz="4000" b="1" dirty="0"/>
              <a:t>Klasické taxonomické kategorie jsou „pozdějším výdobytkem obrazotvornosti“.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8B91EDA4-2AF3-E940-A2DC-9829BC512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560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4000" b="1" dirty="0"/>
              <a:t>Bázové distinkce jsou obecně nejužitečnější distinkce, které můžeme ve světě pozorovat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8651D07C-3AE7-6E4E-A346-DEEA33D53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9116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Svazky interakčních vlastností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3530BC3-BC24-9043-AA18-2FED46CAD6C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38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448" rIns="0" bIns="0" anchor="ctr"/>
          <a:lstStyle/>
          <a:p>
            <a:pPr marL="0" indent="0" algn="ctr"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b="1"/>
              <a:t>To, co ovlivňuje bázovou strukturu, závisí na korelacích: Celková vnímaná struktura částí a celku koreluje s naší motorickou interakcí s předmětem a funkcemi jeho částí (a tím, co víme o těchto funkcích). </a:t>
            </a:r>
          </a:p>
          <a:p>
            <a:pPr marL="0" indent="0" algn="ctr"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A5E93F80-9AD6-9244-958D-DA6771C1C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 sz="3200"/>
              <a:t>Shrnutí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C0D43125-6847-424F-AFE1-DC50AAEFB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marL="457200" indent="-227013" algn="ctr"/>
            <a:r>
              <a:rPr lang="cs-CZ" altLang="cs-CZ" sz="3200"/>
              <a:t>Některé kategorie jsou odstupňované, mají inherentní stupně členství, nejasné hranice a centrální členy, jejichž stupeň členství na škále 0-1 je 1 (červená, vysoký muž).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448</Words>
  <Application>Microsoft Macintosh PowerPoint</Application>
  <PresentationFormat>Vlastní</PresentationFormat>
  <Paragraphs>48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Times New Roman</vt:lpstr>
      <vt:lpstr>Arial</vt:lpstr>
      <vt:lpstr>Droid Sans Fallback</vt:lpstr>
      <vt:lpstr>DejaVu Sans</vt:lpstr>
      <vt:lpstr>Mangal</vt:lpstr>
      <vt:lpstr>Wingdings</vt:lpstr>
      <vt:lpstr>Motiv Office</vt:lpstr>
      <vt:lpstr>Prezentace aplikace PowerPoint</vt:lpstr>
      <vt:lpstr>Klasický předpoklad kategorizace</vt:lpstr>
      <vt:lpstr>Osvojování</vt:lpstr>
      <vt:lpstr>Prezentace aplikace PowerPoint</vt:lpstr>
      <vt:lpstr>Prezentace aplikace PowerPoint</vt:lpstr>
      <vt:lpstr>Prezentace aplikace PowerPoint</vt:lpstr>
      <vt:lpstr>Svazky interakčních vlastností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Doubek</dc:creator>
  <cp:lastModifiedBy>David Doubek</cp:lastModifiedBy>
  <cp:revision>25</cp:revision>
  <cp:lastPrinted>1601-01-01T00:00:00Z</cp:lastPrinted>
  <dcterms:created xsi:type="dcterms:W3CDTF">2014-11-25T07:57:32Z</dcterms:created>
  <dcterms:modified xsi:type="dcterms:W3CDTF">2020-11-10T13:42:17Z</dcterms:modified>
</cp:coreProperties>
</file>