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258" r:id="rId5"/>
    <p:sldId id="336" r:id="rId6"/>
    <p:sldId id="337" r:id="rId7"/>
    <p:sldId id="335" r:id="rId8"/>
    <p:sldId id="338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6" r:id="rId17"/>
    <p:sldId id="347" r:id="rId18"/>
    <p:sldId id="348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59" r:id="rId30"/>
    <p:sldId id="360" r:id="rId31"/>
    <p:sldId id="361" r:id="rId32"/>
    <p:sldId id="362" r:id="rId33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>
            <a:extLst>
              <a:ext uri="{FF2B5EF4-FFF2-40B4-BE49-F238E27FC236}">
                <a16:creationId xmlns:a16="http://schemas.microsoft.com/office/drawing/2014/main" id="{654ACDB4-642F-4F82-9C8D-2DC384BF8F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ABB06E6-7341-4F07-8285-8B35565B99C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361A650-2ED1-4109-A99F-FB09B5875FB8}" type="datetime1">
              <a:rPr lang="cs-CZ" smtClean="0"/>
              <a:t>04.11.2020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2C88C94-6E7C-4506-82BE-23DAD04DCE1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5A5C082-911A-46EA-8DF6-A63F9F9E0A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C3086C9-2826-46AE-BD8E-F12CB3F9C8B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5910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7E295-A580-49A4-BA99-A9EC74B9AD92}" type="datetime1">
              <a:rPr lang="cs-CZ" smtClean="0"/>
              <a:pPr/>
              <a:t>04.11.2020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FAD0BC5-116C-42CF-8B28-245F66D50665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49981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FAD0BC5-116C-42CF-8B28-245F66D50665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8882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FAD0BC5-116C-42CF-8B28-245F66D50665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7500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Obrázek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Obdélník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rtlCol="0" anchor="b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 noProof="0"/>
              <a:t>Kliknutím můžete upravit styl předlohy.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DCD045-9F9F-44A0-BF59-1094EC592C37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Obrázek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bdélník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ADED27-2E36-4DAE-88F1-3A090DC4969B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titul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Obrázek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bdélník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055842-2A46-4793-AF68-EDB29B23D0E0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Obrázek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Obdélník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Obdélník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2A236C-F9AE-451B-B382-DEF78B20ACA6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sp>
        <p:nvSpPr>
          <p:cNvPr id="16" name="Textové pole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cs-CZ" sz="7200" noProof="0" dirty="0">
                <a:solidFill>
                  <a:schemeClr val="tx1"/>
                </a:solidFill>
                <a:effectLst/>
              </a:rPr>
              <a:t>„</a:t>
            </a:r>
          </a:p>
        </p:txBody>
      </p:sp>
      <p:sp>
        <p:nvSpPr>
          <p:cNvPr id="17" name="Textové pole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cs-CZ" sz="72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Obrázek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bdélník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B7588E-067B-4242-BC9A-44C8B5CA46FD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Obrázek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Obdélník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Obdélník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7" name="Zástupný symbol pro text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9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1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2" name="Zástupný symbol pro text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F56A11-0C17-4E1F-B937-7BEEB32D39B0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Obrázek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Obdélník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Obdélník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Nadpis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19" name="Zástupný symbol pro text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20" name="Zástupný symbol obrázku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21" name="Zástupný symbol pro text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22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23" name="Zástupný symbol obrázku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24" name="Zástupný symbol pro text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25" name="Zástupný symbol pro text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26" name="Zástupný symbol obrázku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27" name="Zástupný symbol pro text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A49B95-A4E1-4B4A-AA75-FD3B7164DA9C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Obrázek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Obdélník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1B5DC1-18F8-48CD-94DC-63BD511AD1D5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Obdélník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 rtlCol="0"/>
          <a:lstStyle/>
          <a:p>
            <a:pPr rtl="0"/>
            <a:fld id="{F9049712-1B45-4E7D-A29C-5247DA0A4AB1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fld id="{6D22F896-40B5-4ADD-8801-0D06FADFA09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Obrázek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Obdélník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Obdélník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C7FB67-297B-4342-A0E4-73F8CA3FF677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Obrázek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Obdélník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BDBAB4-C598-45BB-89D8-6BB478FDA3E7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Obrázek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bdélník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4F44F8-938D-482D-84BD-5E1CA5A44A09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Obrázek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Obdélník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Obdélník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067114-7313-4D35-A7C5-FA75B11C9EAF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Obrázek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Obdélník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45011F-60E5-441A-AEDB-DE72BCC14247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246621-BCC7-42F5-AD50-7D087F376068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Obrázek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bdélník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9E0052-813D-4A2C-8430-392315FE2F4F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Obrázek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bdélník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7E9450-CD6B-442E-9FAE-FB6F29C264EC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F5CF884-D22F-4525-8EEC-6F5E7491478F}" type="datetime1">
              <a:rPr lang="cs-CZ" noProof="0" smtClean="0"/>
              <a:t>04.11.2020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geometrický abstraktní obrázek">
            <a:extLst>
              <a:ext uri="{FF2B5EF4-FFF2-40B4-BE49-F238E27FC236}">
                <a16:creationId xmlns:a16="http://schemas.microsoft.com/office/drawing/2014/main" id="{1F6EA444-CCD5-43A4-848C-62DE7C63DDF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60" r="9091" b="10360"/>
          <a:stretch/>
        </p:blipFill>
        <p:spPr>
          <a:xfrm>
            <a:off x="-3176" y="10"/>
            <a:ext cx="12192000" cy="6857991"/>
          </a:xfrm>
          <a:prstGeom prst="rect">
            <a:avLst/>
          </a:prstGeom>
        </p:spPr>
      </p:pic>
      <p:sp>
        <p:nvSpPr>
          <p:cNvPr id="25" name="Obdélník 24">
            <a:extLst>
              <a:ext uri="{FF2B5EF4-FFF2-40B4-BE49-F238E27FC236}">
                <a16:creationId xmlns:a16="http://schemas.microsoft.com/office/drawing/2014/main" id="{41704883-D088-4683-A1FD-AEE53B3361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249541"/>
            <a:ext cx="8968085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6AF5ED-FC20-4831-8454-D57E6A498B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4402667"/>
            <a:ext cx="8133478" cy="940240"/>
          </a:xfrm>
        </p:spPr>
        <p:txBody>
          <a:bodyPr rtlCol="0">
            <a:normAutofit/>
          </a:bodyPr>
          <a:lstStyle/>
          <a:p>
            <a:r>
              <a:rPr lang="cs-CZ" sz="4800" dirty="0"/>
              <a:t>MOUVEMENT DADA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129664F-1730-4E16-9129-9C058466EF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322" y="5342302"/>
            <a:ext cx="8133478" cy="406566"/>
          </a:xfrm>
        </p:spPr>
        <p:txBody>
          <a:bodyPr rtlCol="0">
            <a:noAutofit/>
          </a:bodyPr>
          <a:lstStyle/>
          <a:p>
            <a:pPr rtl="0"/>
            <a:r>
              <a:rPr lang="cs-CZ" sz="2400" dirty="0"/>
              <a:t>et les </a:t>
            </a:r>
            <a:r>
              <a:rPr lang="cs-CZ" sz="2400" dirty="0" err="1"/>
              <a:t>débuts</a:t>
            </a:r>
            <a:r>
              <a:rPr lang="cs-CZ" sz="2400" dirty="0"/>
              <a:t> </a:t>
            </a:r>
            <a:r>
              <a:rPr lang="cs-CZ" sz="2400" dirty="0" err="1"/>
              <a:t>du</a:t>
            </a:r>
            <a:r>
              <a:rPr lang="cs-CZ" sz="2400" dirty="0"/>
              <a:t> </a:t>
            </a:r>
            <a:r>
              <a:rPr lang="cs-CZ" sz="2400" dirty="0" err="1"/>
              <a:t>surréalisme</a:t>
            </a:r>
            <a:endParaRPr lang="cs-CZ" sz="2400" dirty="0"/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9BAB74E2-5A82-47FD-BBB4-BFD47779FF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02314"/>
            <a:ext cx="8968085" cy="27594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A9C04EC1-26B9-40BD-84A6-B2C0A913D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4249541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9C4FFB60-A034-4994-8F55-E38D4F31C8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5902314"/>
            <a:ext cx="3080285" cy="27594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B72C430-6E16-437B-918B-1812BA4979F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1371"/>
          <a:stretch/>
        </p:blipFill>
        <p:spPr>
          <a:xfrm>
            <a:off x="384099" y="512802"/>
            <a:ext cx="2501976" cy="295869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FF1FBD9-5C1E-41A5-9D42-DB0DA10F4B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3350" y="1112909"/>
            <a:ext cx="2768742" cy="200670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1AFBC86-02E6-46DE-AE7D-ADB330259F6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/>
          <a:stretch/>
        </p:blipFill>
        <p:spPr>
          <a:xfrm>
            <a:off x="6412048" y="550485"/>
            <a:ext cx="2699667" cy="295869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CAA93608-B4AA-49AF-B2F0-ED0D0FD183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68065" y="833419"/>
            <a:ext cx="2094779" cy="314773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176817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C489E3F-ABFC-4398-95FB-D5671E54425C}"/>
              </a:ext>
            </a:extLst>
          </p:cNvPr>
          <p:cNvSpPr txBox="1"/>
          <p:nvPr/>
        </p:nvSpPr>
        <p:spPr>
          <a:xfrm>
            <a:off x="190499" y="474345"/>
            <a:ext cx="1001077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Dada =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promesse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liberté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méfiance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envers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société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Ceux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appartiennent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gardent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leur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liberté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ne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reconnaissons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aucune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théorie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avons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assez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académies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cubistes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futuristes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laboratoires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d’idées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formelles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Fait-on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l’art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pour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gagner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l’argent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caresser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gentils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bourgeois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? »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remarque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point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avant-gardes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d’hier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deviennent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courants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officiels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d’aujourd’hui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Volonté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choses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ne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seraient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pas « 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récupérables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société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parmi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premiers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avoir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formulé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axiomes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art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moderne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Selon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courants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début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siècle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ne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assez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loin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Ils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apportent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nouvelles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façons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voir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objets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Césanne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peignait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tasse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20 cm plus bas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yeux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cubistes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regardent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d’en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haut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futuristes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voient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mouvement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x  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cela finit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façon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décorer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salons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bourgeois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faut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peinture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dérange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qu’elle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soit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monstre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fait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peur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aux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esprits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serviles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et non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douceâtre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pour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orner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réfectoires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! »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vraie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création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doit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déranger</a:t>
            </a:r>
            <a:r>
              <a:rPr lang="fr-FR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Chaque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page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doit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exploser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soit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sérieux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profond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lourd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tourbillon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vertige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nouveau,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l’éternel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par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blague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écrasante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par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l’enthousiasme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principes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ou par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façon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d’être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imprimée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Voilà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monde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chancelant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fuit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fiancé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aux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grelots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gamme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infernale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voilà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l’autre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côté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hommes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nouveaux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 »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513795C-7220-4128-B6B5-40474B835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0326" y="242763"/>
            <a:ext cx="1871674" cy="14478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7CF83A0-9F71-431B-AA46-DE09810EF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4795" y="1865290"/>
            <a:ext cx="1917205" cy="144780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DC2C48C-8C0B-49A5-B1EE-3BA50B59BD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22" r="30436"/>
          <a:stretch/>
        </p:blipFill>
        <p:spPr>
          <a:xfrm>
            <a:off x="10274793" y="3487818"/>
            <a:ext cx="1903149" cy="126991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9280C84-5434-4C87-A64E-1E1D369D7F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793" y="4949905"/>
            <a:ext cx="1903149" cy="157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119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9F9880D-EAC6-48D9-A957-0A76614D3D1D}"/>
              </a:ext>
            </a:extLst>
          </p:cNvPr>
          <p:cNvSpPr txBox="1"/>
          <p:nvPr/>
        </p:nvSpPr>
        <p:spPr>
          <a:xfrm>
            <a:off x="342899" y="770571"/>
            <a:ext cx="9858375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DADA </a:t>
            </a:r>
            <a:r>
              <a:rPr lang="cs-CZ" sz="20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20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20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DESTRUCTION</a:t>
            </a:r>
            <a:endParaRPr lang="fr-FR" sz="20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égoût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radical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civilisation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occidentale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qui 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abouti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guerre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=&gt;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volonté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détruire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valeurs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qui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fondaient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: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Je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détruis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tiroirs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cerveau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ceux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l’organisation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sociale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démoraliser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partout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jeter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main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ciel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enfer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yeux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l’enfer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au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ciel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rétablir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roue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féconde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cirque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universel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puissances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réelles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fantaisie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chaque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individu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 »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s’en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prend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même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théories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l’ont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inspiré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: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Aft>
                <a:spcPts val="0"/>
              </a:spcAft>
            </a:pP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psychanalyse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maladie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dangereuse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elle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endort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penchants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anti-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réels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l’homme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systématise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bourgeoisie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»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dialectique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machine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amusante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nous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conduit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opinions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nous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aurions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cas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»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logique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serrée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par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maladie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organique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»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la science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répugne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dès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qu’elle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devient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spéculative-système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»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suis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systèmes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plus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acceptable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systèmes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celui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n’avoir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par principe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aucun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 »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4CB3E30-CBBC-42A7-AAC9-CDBEB6BEC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357" y="99059"/>
            <a:ext cx="1623249" cy="134302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C420D5D-195A-45E9-9288-0D9F84C82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606" y="99536"/>
            <a:ext cx="1623249" cy="13430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6E5AD10-AA1A-413A-B769-775A32FE0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4855" y="99536"/>
            <a:ext cx="1623249" cy="134302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49A81AF-3227-4CB0-BB58-BC146A35A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148" y="99536"/>
            <a:ext cx="1623249" cy="1343025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FB86C68-A6FF-49E8-8F4D-AF6E8BD57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875" y="1844425"/>
            <a:ext cx="1827296" cy="225115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A8A90AF5-BC2B-4A69-93B9-258528F61D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049" y="4222827"/>
            <a:ext cx="1804949" cy="1228579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81AB81A6-5E53-4DA7-A5B2-F7A3E325C4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7050" y="5572533"/>
            <a:ext cx="1804949" cy="127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098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1A55C20-3110-46F4-B3FF-5E34AE342C6D}"/>
              </a:ext>
            </a:extLst>
          </p:cNvPr>
          <p:cNvSpPr txBox="1"/>
          <p:nvPr/>
        </p:nvSpPr>
        <p:spPr>
          <a:xfrm>
            <a:off x="223837" y="197346"/>
            <a:ext cx="11077576" cy="646330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DADA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SPONTANÉITÉ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mauvaise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farce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 x 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elle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peut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être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rendue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supportable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par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l’art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spontané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authentique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non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emprisonné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par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carcasse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logique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ou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morale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parenthèse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nihiliste-nietzschéenne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: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chaque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homme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crie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y 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grand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travail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destructif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négatif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accomplir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Balayer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nettoyer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La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propreté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l’individu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s’affirme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après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l’état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folie, de folie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agressive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complète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monde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laissé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entre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mains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bandits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qui se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déchirent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détruisent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siècles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Sans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but ni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dessein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sans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organisation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la folie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indomptable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la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décomposition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Les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forts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par la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parole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ou par la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force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survivront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car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sont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vifs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défense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l’agilité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membres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des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sentiments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flambe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leurs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flancs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facettés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 »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Aspects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positifs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: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volonté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d’en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finir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l’hypocrisie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renouveler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poétique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artistique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secouer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société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bourgeoise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 x  fanatisme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allant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jusqu’à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certain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« 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terrorisme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»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intellectuel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Remise en cause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À priori,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c’est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-à-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dire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yeux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fermés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Dada place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avant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l’action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au-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dessus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</a:t>
            </a:r>
            <a:r>
              <a:rPr lang="fr-FR" sz="1800" b="1" i="1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</a:t>
            </a:r>
            <a:r>
              <a:rPr lang="cs-CZ" sz="1800" b="1" i="1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Doute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DADA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doute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Dada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tatou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dada.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Méfiez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-vous de Dada… Dada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futur. Dada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mort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Dada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idiot.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Vive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Dada. Dada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n’est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pas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école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littéraire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»</a:t>
            </a:r>
            <a:endParaRPr lang="fr-FR" sz="2800" b="1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Dada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accomplit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œuvre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destructrice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fr-FR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puis </a:t>
            </a:r>
            <a:r>
              <a:rPr lang="cs-CZ" sz="1800" dirty="0" err="1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laisse</a:t>
            </a:r>
            <a:r>
              <a:rPr lang="cs-CZ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champ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libre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au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surréalisme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1920 :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Paris =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choc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deux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cultures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39BB83D-8A64-41FE-B2A5-91958DC26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1675" y="197346"/>
            <a:ext cx="2309813" cy="158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650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12CA6BEA-B11E-4C41-9E63-595B829F3B56}"/>
              </a:ext>
            </a:extLst>
          </p:cNvPr>
          <p:cNvSpPr txBox="1"/>
          <p:nvPr/>
        </p:nvSpPr>
        <p:spPr>
          <a:xfrm>
            <a:off x="228599" y="810310"/>
            <a:ext cx="99917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3600" b="1" dirty="0" err="1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Première</a:t>
            </a:r>
            <a:r>
              <a:rPr lang="cs-CZ" sz="3600" b="1" dirty="0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3600" b="1" dirty="0" err="1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phase</a:t>
            </a:r>
            <a:r>
              <a:rPr lang="cs-CZ" sz="3600" b="1" dirty="0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3600" b="1" dirty="0" err="1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3600" b="1" dirty="0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3600" b="1" dirty="0" err="1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mouvement</a:t>
            </a:r>
            <a:r>
              <a:rPr lang="cs-CZ" sz="3600" b="1" dirty="0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3600" b="1" dirty="0" err="1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surréaliste</a:t>
            </a:r>
            <a:r>
              <a:rPr lang="fr-FR" sz="3600" b="1" dirty="0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3600" b="1" dirty="0">
                <a:effectLst/>
                <a:ea typeface="Lucida Sans Unicode" panose="020B0602030504020204" pitchFamily="34" charset="0"/>
                <a:cs typeface="Tahoma" panose="020B0604030504040204" pitchFamily="34" charset="0"/>
              </a:rPr>
              <a:t>: 1920-1923</a:t>
            </a:r>
            <a:endParaRPr lang="fr-FR" sz="3600" dirty="0">
              <a:effectLst/>
              <a:ea typeface="Lucida Sans Unicode" panose="020B0602030504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9995D35-F623-4FE2-AE69-C36E1ED4CEEF}"/>
              </a:ext>
            </a:extLst>
          </p:cNvPr>
          <p:cNvSpPr txBox="1"/>
          <p:nvPr/>
        </p:nvSpPr>
        <p:spPr>
          <a:xfrm>
            <a:off x="228599" y="2413337"/>
            <a:ext cx="116014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Breton et ses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amis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jeunes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hommes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rangés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curieux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nouveautés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artistiques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fascinés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psychanalyse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 :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Ils se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réclament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officiellement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dadaïsme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x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avoir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radicalisme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Zurichois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volonté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remettre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cause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idées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reçues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borne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(pas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révolutionnaires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Poésie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=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activité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l’esprit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accord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Apollinaire)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75DF254-8AC2-4DDD-A0C6-CEC767E00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4352924"/>
            <a:ext cx="1434877" cy="193958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F122334-EB4F-4F07-AA66-2B9398D85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401" y="4352924"/>
            <a:ext cx="1594055" cy="1939587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D0861FFC-1902-4193-AE23-0DAB93709B43}"/>
              </a:ext>
            </a:extLst>
          </p:cNvPr>
          <p:cNvSpPr txBox="1"/>
          <p:nvPr/>
        </p:nvSpPr>
        <p:spPr>
          <a:xfrm>
            <a:off x="228599" y="6384249"/>
            <a:ext cx="10685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André Breton, Louis Aragon, Philippe Soupault, Robert Desnos, Paul Éluard, René Crevel…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4C663FB1-D259-4899-88FA-5D7AEC7FE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381" y="4352923"/>
            <a:ext cx="1356556" cy="1939587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B3FF8C71-F392-4CD3-AF30-45B9A44193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4861" y="4337751"/>
            <a:ext cx="1434877" cy="1954759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A6D94CC8-E427-4D48-802B-3EDE1A6F70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5054" y="4337752"/>
            <a:ext cx="1439653" cy="1977034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577A0711-3E6F-4CF6-B6EE-F07138BB2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1222" y="4307055"/>
            <a:ext cx="1478584" cy="20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68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D474525-D732-4288-92EE-DAA558121219}"/>
              </a:ext>
            </a:extLst>
          </p:cNvPr>
          <p:cNvSpPr txBox="1"/>
          <p:nvPr/>
        </p:nvSpPr>
        <p:spPr>
          <a:xfrm>
            <a:off x="390525" y="458956"/>
            <a:ext cx="975360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Recherche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tradition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littéraire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alternative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voyants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négateurs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raison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 :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Nerval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fusion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songe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Aurélia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folie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suicide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Rimbaud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poète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maudit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« Je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 -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dépersonnalisation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poète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voyance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acquise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grâce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dérèglement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Lautréamont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(lyrisme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noir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Poésies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Chants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Maldoror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Jarry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Ubu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–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humour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iconoclaste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ravageur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Ubu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instinctif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despotique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violent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symbole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temps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modernes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</a:t>
            </a:r>
            <a:endParaRPr lang="fr-FR" dirty="0"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Jacques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Vaché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ami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Breton, dandy,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amateur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poésie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peinture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sceptique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sarcastique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mort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surdosage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d’opium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Breton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publie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Lettres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guerre</a:t>
            </a:r>
            <a:endParaRPr lang="fr-FR" sz="2800" i="1" dirty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Arthur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Cravan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– dandy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boxeur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disparu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golfe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Mexique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Jacques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Rigault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–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poète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cynique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dandy,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 s’est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suicid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1929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eprésentants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roman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noir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anglais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les « 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frénétiques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français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XIX</a:t>
            </a:r>
            <a:r>
              <a:rPr lang="cs-CZ" sz="1800" baseline="30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siècle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Nodier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Pétrus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Borel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Gautier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fr-FR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ymbolistes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Salomé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Gustave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Moreau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définit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selon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Breton, son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idéal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féminin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Arnold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Böcklin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toiles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étranges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oniriques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-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L’Île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morts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Sade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qui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 fait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roman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noir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propre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8C5DDD-D490-402D-84FC-F4D477AB6D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340"/>
          <a:stretch/>
        </p:blipFill>
        <p:spPr>
          <a:xfrm>
            <a:off x="10712416" y="5174784"/>
            <a:ext cx="1253463" cy="158796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2903FA6-154F-416D-99ED-7341D8D9E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9598" y="316531"/>
            <a:ext cx="1299013" cy="133350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AF5DD5F-9246-468B-9E81-4A3367383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4316" y="1769156"/>
            <a:ext cx="1301817" cy="1600282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E4B9245-C303-4B9C-B0F7-BBB8585DC1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4316" y="3488563"/>
            <a:ext cx="1301817" cy="1587966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417644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BCCC16A-3DFA-48D0-B46D-D6DBD596A3D6}"/>
              </a:ext>
            </a:extLst>
          </p:cNvPr>
          <p:cNvSpPr txBox="1"/>
          <p:nvPr/>
        </p:nvSpPr>
        <p:spPr>
          <a:xfrm>
            <a:off x="428625" y="474345"/>
            <a:ext cx="9848850" cy="59093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n’y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aurait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jamais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radicalisme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sans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choc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guerre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1914 –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Début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Première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uerre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mondiale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Breton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parle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cette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génération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jeunes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événements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arrachés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leur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prometteuse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pour 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les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précipiter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cloaque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sang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de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sottise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de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boue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».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terrible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carnage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(plus de 500 000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morts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Verdun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fin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l’enthousiasme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patriotique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 x 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censure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contrôle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pour ne pas « 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démoraliser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» les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combattants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1917 –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situation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sociale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empire :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grèves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massives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inflation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galopante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désertion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généralisée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manifestations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pacifistes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conférence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socialiste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Kiental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Rosa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Luxembourg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Lénine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Trotsk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y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Révolution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russe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… 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1918 –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victoire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Pyrrhus (France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dépeuplée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ruinée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elle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perd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quart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fortune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littérature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condamne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atrocités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guerre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Croix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bois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Roland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Dorgelès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 </a:t>
            </a:r>
            <a:r>
              <a:rPr lang="fr-FR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</a:t>
            </a:r>
            <a:r>
              <a:rPr lang="cs-CZ" sz="1800" i="1" dirty="0" err="1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ie</a:t>
            </a:r>
            <a:r>
              <a:rPr lang="cs-CZ" sz="1800" i="1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martyrs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Georges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Duhamel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Feu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d’Henri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Barbusse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Faillite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totale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valeurs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l’humanisme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traditionnel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positivisme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rationalisme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semblent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suspects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face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aux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horreurs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vécues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On  se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détourne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l’intelligence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au profit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l’intuition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Essai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données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immédiates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conscience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Bergson), de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collectivité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au profit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Moi.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BF6C990-18C3-4D10-AF47-C979182D2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0552" y="474345"/>
            <a:ext cx="1911448" cy="169553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C97176E-9E50-42D5-8DBF-3B1F0CDA7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3603" y="2804381"/>
            <a:ext cx="1918396" cy="153356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FD4FBDD-ED18-454F-9E0B-D3068662DA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0552" y="4972449"/>
            <a:ext cx="1911447" cy="14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701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F39B232-AFD0-4D35-A3C3-AFC185B128BE}"/>
              </a:ext>
            </a:extLst>
          </p:cNvPr>
          <p:cNvSpPr txBox="1"/>
          <p:nvPr/>
        </p:nvSpPr>
        <p:spPr>
          <a:xfrm>
            <a:off x="285750" y="562630"/>
            <a:ext cx="1019175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Les jeunes sont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fasciné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théorie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relativité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Freud (Breton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étudiant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médecine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),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reli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Flaubert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critique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bêtise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petits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bourgeois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ritique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l’Église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 x 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littéraires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tournent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souvent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côté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mysticisme (Maurice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Barrès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chante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l’Orient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René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Guénon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publie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1922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Introduction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générale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aux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doctrines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hindoues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.)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L’intelligentsia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gauche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louche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côté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l’U.R.S.S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Breton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considère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également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« 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l’Orient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»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Pourtant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futurs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surréalistes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mettent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temps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revendiquer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révolution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Encore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1913, Breton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admire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« 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classiques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Mallarmé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Valéry),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Aragon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place Villon au-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dessus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modernes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Jules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Romains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au-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dessus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d’Apollinaire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Pendant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guerre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croisent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Cendrars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Gide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Reverdy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Romains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…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lisent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revues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Dada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enthousiasme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 x  Apollinaire,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mort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refuse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d’être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mouvement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surréaliste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 1919, André Breton, Louis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Aragon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Philippe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Soupault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font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paraître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numéro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revue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Littérature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Gide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Valéry, Léon-Paul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Fargue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André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Salmon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Max Jacob, Pierre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Reverdy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Blaise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Cendrars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Jean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Giraudoux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Pierre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Drieu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Rochelle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…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Volonté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dépasser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littéraire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D74A83C-3D5B-4722-A5D1-F6D8C884E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0" y="562629"/>
            <a:ext cx="1619250" cy="198244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A794E10-56DB-41B0-BCB9-BD3A495A1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750" y="2659991"/>
            <a:ext cx="1603959" cy="165293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2F347AD-1643-4857-BF0C-FF5B573C9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2750" y="4427840"/>
            <a:ext cx="1619250" cy="168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343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49621E-C9B4-4CFA-B8A9-D6870A02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796" y="1010403"/>
            <a:ext cx="9613861" cy="1080938"/>
          </a:xfrm>
        </p:spPr>
        <p:txBody>
          <a:bodyPr/>
          <a:lstStyle/>
          <a:p>
            <a:r>
              <a:rPr lang="cs-CZ" sz="3200" b="1" dirty="0"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En 1920, </a:t>
            </a:r>
            <a:r>
              <a:rPr lang="cs-CZ" sz="3200" b="1" dirty="0" err="1"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Tzara</a:t>
            </a:r>
            <a:r>
              <a:rPr lang="cs-CZ" sz="3200" b="1" dirty="0"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arrive</a:t>
            </a:r>
            <a:r>
              <a:rPr lang="cs-CZ" sz="3200" b="1" dirty="0"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 à Paris et </a:t>
            </a:r>
            <a:r>
              <a:rPr lang="cs-CZ" sz="3200" b="1" dirty="0" err="1"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bouleverse</a:t>
            </a:r>
            <a:r>
              <a:rPr lang="cs-CZ" sz="3200" b="1" dirty="0"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 </a:t>
            </a:r>
            <a:r>
              <a:rPr lang="cs-CZ" sz="3200" b="1" dirty="0" err="1"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tout</a:t>
            </a:r>
            <a:r>
              <a:rPr lang="cs-CZ" sz="3200" b="1" dirty="0"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Arial" panose="020B0604020202020204" pitchFamily="34" charset="0"/>
              </a:rPr>
              <a:t>. </a:t>
            </a:r>
            <a:r>
              <a:rPr lang="fr-FR" sz="180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/>
            </a:r>
            <a:br>
              <a:rPr lang="fr-FR" sz="1800" dirty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</a:b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E8A5A9A-620A-4085-9964-B69C7789CA9A}"/>
              </a:ext>
            </a:extLst>
          </p:cNvPr>
          <p:cNvSpPr txBox="1"/>
          <p:nvPr/>
        </p:nvSpPr>
        <p:spPr>
          <a:xfrm>
            <a:off x="670796" y="2227503"/>
            <a:ext cx="1094017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introduit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sauvagerie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scandales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provocations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).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 public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habitué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soirées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littéraires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proteste :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masques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récitent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charabia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incompréhensible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qui lit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article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voix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couverte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crécelles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exposition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peintures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provocantes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LHOOQ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).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invente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nouvelles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manifestations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ada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: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ystifications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(on promet au public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qu’il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verra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Charlie Chaplin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…)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xcursion</a:t>
            </a:r>
            <a:r>
              <a:rPr lang="fr-FR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sur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lieux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inexistants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endParaRPr lang="fr-FR" b="1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H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appenings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(Breton mord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</a:t>
            </a:r>
            <a:r>
              <a:rPr lang="cs-CZ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allumettes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Aragon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miaule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caché dans une armoire)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ntrusions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des 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réceptions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officielles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endParaRPr lang="fr-FR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ublication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pamphlets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Cadavre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Anatole France,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membre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l’Académie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ettres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ouvertes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Pape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dalaïlama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recteurs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d’universités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directeurs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d’asiles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ésacralisation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écrivains</a:t>
            </a:r>
            <a:r>
              <a:rPr lang="cs-CZ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Picabi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: « Si vous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lisez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pendant plus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dix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minutes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voix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haute André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Gide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vous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sentirez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bouche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 »)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œuvres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passé (revue 391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avec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Joconde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moustachue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Marcel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Duchamp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134" y="1108364"/>
            <a:ext cx="1750538" cy="259625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498319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B37398B-46A3-4B5C-A588-839B78635072}"/>
              </a:ext>
            </a:extLst>
          </p:cNvPr>
          <p:cNvSpPr txBox="1"/>
          <p:nvPr/>
        </p:nvSpPr>
        <p:spPr>
          <a:xfrm>
            <a:off x="339632" y="335845"/>
            <a:ext cx="9629775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Bientôt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conflit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entre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(anarchie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radicale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destruction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société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langage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…) 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et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Breton (qui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veut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manifestations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aient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portée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morale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premiers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différends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manifestent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lors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« 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Procès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Barrès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» (13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1921).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vrai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procès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Breton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président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sénat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Ribemont-Dessaignes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procureur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), A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agon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Soupault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défenseurs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Benjamin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Péret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soldat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allemand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inconnu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)...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mannequin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la place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l’accusé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Breton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accuse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Barrès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« 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crime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sûreté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l’esprit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écrivain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doué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fait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usage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gratuit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conformiste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 –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véritable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critique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logique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cohérente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Barrès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se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borne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discours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Dada : 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…Je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n’ai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aucune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endParaRPr lang="fr-FR" sz="1800" i="1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confiance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justice,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même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cette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justice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faite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endParaRPr lang="fr-FR" sz="1800" i="1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 Dada. Vous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conviendrez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moi,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Monsieur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Président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</a:t>
            </a:r>
            <a:endParaRPr lang="fr-FR" sz="1800" i="1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 err="1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i="1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ne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sommes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qu’une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bande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salauds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endParaRPr lang="fr-FR" sz="1800" i="1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conséquent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petites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différences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salauds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plus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grands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endParaRPr lang="fr-FR" sz="1800" i="1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ou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salauds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plus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petits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n’ont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aucune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importance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… </a:t>
            </a:r>
            <a:endParaRPr lang="fr-FR" sz="1800" i="1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témoin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dit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merde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défense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… »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Breton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veut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détruire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construire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suite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son nouveau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mouvement</a:t>
            </a:r>
            <a:endParaRPr lang="fr-FR" dirty="0"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x 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veut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juste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grand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travail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destruction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E0B1834-18CF-471B-A89E-C2001D25A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1193" y="457199"/>
            <a:ext cx="1918407" cy="261945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B5B8B15-5BA1-468F-A0B6-A183C05B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413" y="3343273"/>
            <a:ext cx="4445187" cy="231118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694403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F39DEEAC-A966-4ED7-9C06-A6562F1E48F1}"/>
              </a:ext>
            </a:extLst>
          </p:cNvPr>
          <p:cNvSpPr txBox="1"/>
          <p:nvPr/>
        </p:nvSpPr>
        <p:spPr>
          <a:xfrm>
            <a:off x="514350" y="4578340"/>
            <a:ext cx="111633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1919-1920 : Breton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Soupault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publient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Littérature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Champs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magnétiques</a:t>
            </a:r>
            <a:r>
              <a:rPr lang="fr-FR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essai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d’écriture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automatique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rétrospectivement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reconnu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texte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surréaliste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But : é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telle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vitesse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qu’elle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rende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impossible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contrôle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raison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merveilles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l’inconscient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libéré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censure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aspects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cachés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réalité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quotidienne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préconise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montage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arbitraire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découpés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journal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x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 Breton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cherche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nouveau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nouvelle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cohérence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derrière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réalité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A9BF7F5-8B9E-47E5-872D-53D12405D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23732"/>
            <a:ext cx="2517832" cy="410421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898BEA4-4B06-4E17-BBD3-711B41C6B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217" y="144512"/>
            <a:ext cx="3049788" cy="4104211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95B312F-41AA-4538-A073-46EC506E0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6040" y="154901"/>
            <a:ext cx="5013582" cy="40834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9852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2BF8561-C269-4E65-AD27-DDD882C114D5}"/>
              </a:ext>
            </a:extLst>
          </p:cNvPr>
          <p:cNvSpPr txBox="1"/>
          <p:nvPr/>
        </p:nvSpPr>
        <p:spPr>
          <a:xfrm>
            <a:off x="300037" y="189651"/>
            <a:ext cx="11591926" cy="6478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Belle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Époque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prolongement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XIX</a:t>
            </a:r>
            <a:r>
              <a:rPr lang="cs-CZ" baseline="30000" dirty="0" err="1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Troisième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république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expansions coloniales et ex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positions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universelles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a France exporte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culture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monde 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architecture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(la tour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Eiffel,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Grand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Petit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Palais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boulevards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conçus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Haussmann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cinéma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frères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Lumière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automobiles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(Bugatti),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(Louis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Blériot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od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e, gastronomie, design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x 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grosse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frustration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née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défaite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S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événements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sanglants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(1871)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grand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débats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parlementaires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redéfinition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valeurs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France) : Monarchie ou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république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?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Séparation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l’Église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l’Etat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?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Culture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gréco-latine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ou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française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l’école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? Le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droit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accordé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aux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femmes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?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 rôle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syndicats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?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 rapport aux colonies ?...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Naissance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intellectuels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affaire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Dreyfus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polarise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scène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culturelle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 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gauche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=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dreyfusards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groupés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autour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Ligue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droits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l’homme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Émile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Zola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Anatole France, Romain Rolland –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républicains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socialistes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internationalistes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x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droite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=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antidreyfusards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groupés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autour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Ligue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patrie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française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(Paul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Bourget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Charles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Maurras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–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conservateurs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nationalistes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monarchistes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littérature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s’englue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débats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idéologiques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roman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commence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s’essouffler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après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naturalisme 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créativité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5825A14-8CB2-4905-B36E-6298340EB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5331" y="189651"/>
            <a:ext cx="2850589" cy="235514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492959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2986143-9820-4F2B-BD12-FF97EB8D8A17}"/>
              </a:ext>
            </a:extLst>
          </p:cNvPr>
          <p:cNvSpPr txBox="1"/>
          <p:nvPr/>
        </p:nvSpPr>
        <p:spPr>
          <a:xfrm>
            <a:off x="209549" y="2598420"/>
            <a:ext cx="955357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RUPTURE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définitive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ada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futurs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surréalistes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la 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soirée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Cœur</a:t>
            </a:r>
            <a:r>
              <a:rPr lang="cs-CZ" sz="1800" b="1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Barbe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6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juillet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1923) –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spectacle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ada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violemment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perturbé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Breton et ses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amis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bagarre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blessures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fractures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surréalistes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font irruption dans la salle et commencent à sa battre avec les représentants de Dada. La soirée est interrompue par la police.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dernière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manifestation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ada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ballet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Francis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Picabia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intitulé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Relâche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Dnes se nehraje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musique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Satie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cacophonie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 : Marcel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Duchamp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vêtu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feuille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fille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fond,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mur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couvert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d’inscriptions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provocantes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À bas la France ! À bas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l’armée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!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suite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dadaïstes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renoncent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création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s’engagent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au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Parti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communiste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(y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compris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confirme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qu’il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s’agissait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plus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d’un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état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d’esprit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conviction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politique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activité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2FBF0C-31B2-4E26-A007-5843656B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8594" y="269203"/>
            <a:ext cx="2324963" cy="301016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E4B1184-5C7B-434B-A2D1-C61A745C6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401" y="289262"/>
            <a:ext cx="2543749" cy="2131695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719848F-360E-46B6-AA12-B92F03AFD3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7519"/>
          <a:stretch/>
        </p:blipFill>
        <p:spPr>
          <a:xfrm>
            <a:off x="5091097" y="289262"/>
            <a:ext cx="1643077" cy="216317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88876B2-F6D4-4A1F-92FB-7CFDEA694C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0875"/>
          <a:stretch/>
        </p:blipFill>
        <p:spPr>
          <a:xfrm>
            <a:off x="2828836" y="269203"/>
            <a:ext cx="2050034" cy="217181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54EDDF39-9087-4A21-8564-D34C2E9E8D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9372" y="3458153"/>
            <a:ext cx="2343406" cy="313064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839" y="259601"/>
            <a:ext cx="1794032" cy="216135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558992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61819" y="831272"/>
            <a:ext cx="7924800" cy="535531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Art Dada</a:t>
            </a:r>
            <a:endParaRPr lang="fr-FR" sz="4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sz="2800" b="1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1)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Provocation</a:t>
            </a: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profanation</a:t>
            </a: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anti-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peinture</a:t>
            </a:r>
            <a:endParaRPr lang="fr-FR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Marcel </a:t>
            </a:r>
            <a:r>
              <a:rPr lang="cs-CZ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Duchamp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L.H.O.O.Q.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(La </a:t>
            </a:r>
            <a:r>
              <a:rPr lang="cs-CZ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Joconde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moustaches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1919 </a:t>
            </a:r>
            <a:endParaRPr lang="fr-FR" sz="2800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800" dirty="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Duchamp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ajoute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au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crayon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sur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reproduction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en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couleurs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La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Joconde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Léonard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de Vinci,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paire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moustaches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barbe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s’attaque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image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canonique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de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peinture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occidentale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et en fait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« </a:t>
            </a:r>
            <a:r>
              <a:rPr lang="cs-CZ" b="1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ready</a:t>
            </a:r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-made </a:t>
            </a:r>
            <a:r>
              <a:rPr lang="cs-CZ" b="1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assisté</a:t>
            </a:r>
            <a:r>
              <a:rPr lang="cs-CZ" b="1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» (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ajout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de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barbe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+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l’inscription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L.H.O.O.Q). 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Profanation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de la femme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célébrée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par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chef-d’œuvre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de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Renaissance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(on en fait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hermaphrodite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),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allusion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l’ambiguïté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sexuelle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l’artiste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800" dirty="0">
                <a:solidFill>
                  <a:schemeClr val="bg1"/>
                </a:solidFill>
                <a:latin typeface="Times New Roman" panose="02020603050405020304" pitchFamily="18" charset="0"/>
                <a:ea typeface="Lucida Sans Unicode" panose="020B060203050402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6508BFA-1458-46AC-B6E7-0ACA373B2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1051" y="1302880"/>
            <a:ext cx="3423307" cy="441209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130433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61819" y="831272"/>
            <a:ext cx="8709890" cy="523220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r>
              <a:rPr lang="cs-CZ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Marcel </a:t>
            </a:r>
            <a:r>
              <a:rPr lang="cs-CZ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Duchamp</a:t>
            </a:r>
            <a:r>
              <a:rPr lang="cs-CZ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Porte-</a:t>
            </a:r>
            <a:r>
              <a:rPr lang="cs-CZ" i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bouteilles</a:t>
            </a:r>
            <a:r>
              <a:rPr lang="cs-CZ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Séchoir</a:t>
            </a:r>
            <a:r>
              <a:rPr lang="cs-CZ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bouteilles</a:t>
            </a:r>
            <a:r>
              <a:rPr lang="cs-CZ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Hérisson</a:t>
            </a:r>
            <a:r>
              <a:rPr lang="cs-CZ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), 1914</a:t>
            </a:r>
            <a:endParaRPr lang="fr-FR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vrai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ready</a:t>
            </a:r>
            <a:r>
              <a:rPr lang="cs-CZ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-made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objet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usuel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promu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dignité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d’œuvre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d’art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simple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choix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l’artiste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 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seulement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attaque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l'art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général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lancée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cubistes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verres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bouteilles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avaient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envahi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peinture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cubiste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laquelle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Duchamp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voulait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sortir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« 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camisole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». 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ready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-made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originaux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disparu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restent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répliques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Duchamp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« 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transmettent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message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l’original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». 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seul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critère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esthétique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suffit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pas à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définir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relève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l’art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l’artiste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celui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qui met en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question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poussant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plus en plus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loin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limites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l’art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8640" y="1517310"/>
            <a:ext cx="2492854" cy="386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104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544946" y="1175941"/>
            <a:ext cx="66778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Francis </a:t>
            </a:r>
            <a:r>
              <a:rPr lang="cs-CZ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Picabia</a:t>
            </a:r>
            <a:r>
              <a:rPr lang="cs-CZ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Danse</a:t>
            </a:r>
            <a:r>
              <a:rPr lang="cs-CZ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Saint-</a:t>
            </a:r>
            <a:r>
              <a:rPr lang="cs-CZ" i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Guy</a:t>
            </a:r>
            <a:r>
              <a:rPr lang="cs-CZ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1919-1920 </a:t>
            </a:r>
            <a:endParaRPr lang="fr-FR" sz="2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« 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tableau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»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matière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(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où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toile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disparu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peinture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aussi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)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constitué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seul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cadre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traversé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quelques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ficelles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trois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étiquettes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présentent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titre et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signature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« 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peintre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». 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Peinture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absurde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réduite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ses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seuls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attributs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secondaires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: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cadre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ficelles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d’emballage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morceaux de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carton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Cadre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ficelles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étiquettes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font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aussi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œuvre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appareillage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conçu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transporter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tableau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inexistant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« 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tableau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voyage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»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et non pas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figé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murs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musée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8542" y="1264690"/>
            <a:ext cx="3924041" cy="484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712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7381" y="1388423"/>
            <a:ext cx="6788727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2)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Abstraction</a:t>
            </a: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hasard</a:t>
            </a:r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b="1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Jean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Arp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Rectangles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selon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lois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hasard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1916 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série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collages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composition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l’emplacement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laissés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rôle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hasard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morceau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papier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tiré au sort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placé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hasard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surface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rectangulaire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b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déclare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Arp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: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 Ces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tableaux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réalités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soi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signification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ni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intention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cérébrale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rejetions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copie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description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laisser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l’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cs-CZ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lémentaire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spontané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réagir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pleine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liberté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 ». 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7237" y="1296059"/>
            <a:ext cx="3476689" cy="45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1424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28073" y="68618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Sophie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Taeuber-Arp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Tête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Dad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Série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huit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fr-FR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t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êtes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polychromes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(1918-1920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Impersonnelles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humoristiques, 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ces t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êtes (</a:t>
            </a:r>
            <a:r>
              <a:rPr lang="fr-FR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portes-chapeaux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)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renvers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e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nt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lois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séparation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genres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: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peinture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mêle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sculpture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Figures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abstraites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inscriptions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dessus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17036"/>
          <a:stretch/>
        </p:blipFill>
        <p:spPr>
          <a:xfrm>
            <a:off x="9576884" y="3123816"/>
            <a:ext cx="2254897" cy="343552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291" y="3371273"/>
            <a:ext cx="2098541" cy="32573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54225"/>
          <a:stretch/>
        </p:blipFill>
        <p:spPr>
          <a:xfrm>
            <a:off x="7178858" y="3136351"/>
            <a:ext cx="1918960" cy="344863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r="39863"/>
          <a:stretch/>
        </p:blipFill>
        <p:spPr>
          <a:xfrm>
            <a:off x="4222066" y="3136351"/>
            <a:ext cx="2502007" cy="346707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5080" y="325965"/>
            <a:ext cx="2385476" cy="24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1871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00364" y="658750"/>
            <a:ext cx="6096000" cy="45858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endParaRPr lang="fr-FR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cs-CZ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Photomontage</a:t>
            </a: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collage</a:t>
            </a:r>
            <a:endParaRPr lang="fr-F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b="1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Raoul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Hausmann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ABCD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1923-1924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L’image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ici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disloquée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perception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constamment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entravée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ruptures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plans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suggérant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contradictoires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motif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central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autoportrait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photographique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tient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serrées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quatre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lettres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début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l’alphabet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langue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déjà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poèmes-affiches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phonétiques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Hausmann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détruite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hachée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privée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joue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ici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l’image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dessins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369" y="1345277"/>
            <a:ext cx="3318232" cy="417806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506137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44946" y="1093228"/>
            <a:ext cx="85621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Hannah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Höch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 Dandy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1919 </a:t>
            </a:r>
            <a:endParaRPr lang="fr-FR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Dissimulé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pourtant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lisible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derrière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multitude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visages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féminins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profil de Raoul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Hausmann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se lit au centre de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composition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fait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appel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l’œil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au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regard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complexité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photomontage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différents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visages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féminins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s’imbriquent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l’image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relation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compliquée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deux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artistes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jeunes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rivales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constituent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tête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l’amant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écartelé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femme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Hannah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Höch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maîtresse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pourtant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malgré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affres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qu’une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telle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relation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implique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semble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prendre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allure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ludique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légère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découpe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photographique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deux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pieds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femme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élégamment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chaussés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esquissant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pas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danse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de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main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nonchalamment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allongée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ou des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perles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rimant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sourires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différents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appâts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féminins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palette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chromatique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orchestre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élégance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valeurs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noir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blanc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couleur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ainsi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tonalités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pastels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différents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paysages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qui se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profilent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loin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546" y="1685248"/>
            <a:ext cx="2765489" cy="37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7266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78691" y="751344"/>
            <a:ext cx="876530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fr-FR" u="sng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Max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Ernst, 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Le </a:t>
            </a:r>
            <a:r>
              <a:rPr lang="cs-CZ" i="1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Rossignol</a:t>
            </a:r>
            <a:r>
              <a:rPr lang="cs-CZ" i="1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i="1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chinois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,1920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endParaRPr lang="fr-FR" u="sng" dirty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endParaRPr lang="fr-FR" u="sng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photographie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bombe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aérienne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utilisée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pendant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placée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au centre de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composition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tellement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remaniée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qu’il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presque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impossible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l’identifier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Par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éléments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disparates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l’artiste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l’entoure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bombe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n’est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qu’un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hybride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d’homme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d’animal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tandis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titre, tiré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d’Andersen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désamorce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toute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idée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violence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Le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photomontage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 été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ensuite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photographié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agrandi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par Ernst,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manière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effacer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traces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fabrication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Max Ernst, qui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avait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été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enrôlé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pendant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et qui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déplorait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presse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glorifiant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performances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techniques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allemandes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lors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premier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grand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conflit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tourne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ici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dérision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manière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subtile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l’absurde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machinerie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militaire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ces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mêmes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revues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d’où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 tiré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l’élément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central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composition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0562" y="1412492"/>
            <a:ext cx="2664012" cy="386147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094811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98764" y="464235"/>
            <a:ext cx="98182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4) </a:t>
            </a:r>
            <a:r>
              <a:rPr lang="cs-CZ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MERZ </a:t>
            </a: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ou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principe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d'assemblage</a:t>
            </a: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d'objets</a:t>
            </a:r>
            <a:r>
              <a:rPr lang="cs-CZ" sz="2000" b="1" dirty="0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 et de </a:t>
            </a:r>
            <a:r>
              <a:rPr lang="cs-CZ" sz="2000" b="1" dirty="0" err="1">
                <a:solidFill>
                  <a:schemeClr val="bg1"/>
                </a:solidFill>
                <a:latin typeface="Verdana" panose="020B0604030504040204" pitchFamily="34" charset="0"/>
                <a:ea typeface="Lucida Sans Unicode" panose="020B0602030504020204" pitchFamily="34" charset="0"/>
              </a:rPr>
              <a:t>matériaux</a:t>
            </a:r>
            <a:endParaRPr lang="fr-FR" sz="2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0671" y="1356816"/>
            <a:ext cx="3420966" cy="4510522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240145" y="1186235"/>
            <a:ext cx="891309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cs-CZ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miroir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main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détourné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fonction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présente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autre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chose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au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regard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celui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ou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celle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voudrait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s’y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voir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reflet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l’époque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d’où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ressort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mot CHOC.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œuvre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 été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réalisée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partir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débris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ramassés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ruines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de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restes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maisons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détruites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Kurt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Schwitters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ramassé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fragments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matériaux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présents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intérieurs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domestiques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: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boutons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morceaux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carton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bouts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bois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morceaux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carrelages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métal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verre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liège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feuille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d’arbr</a:t>
            </a:r>
            <a:r>
              <a:rPr lang="fr-FR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e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artificielle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/>
            </a:r>
            <a:b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</a:b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guerre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destruction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confusion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l’époque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lisent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ce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miroir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opaque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au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dos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duquel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l’artiste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tracé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cœur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percé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Lucida Sans Unicode" panose="020B0602030504020204" pitchFamily="34" charset="0"/>
              </a:rPr>
              <a:t>d’une</a:t>
            </a: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flèche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inscription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: « 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Viel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Liebe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Q .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Witters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 » </a:t>
            </a: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(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Beaucoup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d’amour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Q.Witters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). </a:t>
            </a:r>
            <a:endParaRPr lang="fr-FR" sz="2800" dirty="0"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Lucida Sans Unicode" panose="020B060203050402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grave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frivole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donnent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rendez-vous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miroir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féminin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années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vingt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Lucida Sans Unicode" panose="020B0602030504020204" pitchFamily="34" charset="0"/>
              </a:rPr>
              <a:t>Allemagne</a:t>
            </a:r>
            <a:r>
              <a:rPr lang="cs-CZ" dirty="0">
                <a:latin typeface="Verdana" panose="020B0604030504040204" pitchFamily="34" charset="0"/>
                <a:ea typeface="Lucida Sans Unicode" panose="020B0602030504020204" pitchFamily="34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188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2BF8561-C269-4E65-AD27-DDD882C114D5}"/>
              </a:ext>
            </a:extLst>
          </p:cNvPr>
          <p:cNvSpPr txBox="1"/>
          <p:nvPr/>
        </p:nvSpPr>
        <p:spPr>
          <a:xfrm>
            <a:off x="300037" y="189651"/>
            <a:ext cx="11591926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Réaction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à la crise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recherche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l’originalité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 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600"/>
              </a:spcAft>
            </a:pP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800" b="1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Nouvelle</a:t>
            </a:r>
            <a:r>
              <a:rPr lang="cs-CZ" sz="1800" b="1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Revue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Française</a:t>
            </a:r>
            <a:r>
              <a:rPr lang="cs-CZ" sz="1800" b="1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fondée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1909 par André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Gide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 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critique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littéraire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impartiale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exalter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l’individu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création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particulière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ignorer la politique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600"/>
              </a:spcAft>
            </a:pP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b="1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Naissance des avant-gardes 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(Apo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llinaire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i="1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</a:t>
            </a:r>
            <a:r>
              <a:rPr lang="fr-FR" sz="1800" i="1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’</a:t>
            </a:r>
            <a:r>
              <a:rPr lang="cs-CZ" sz="1800" i="1" dirty="0" smtClean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Esprit 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nouveau et 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poètes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;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Cendrars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 </a:t>
            </a:r>
            <a:r>
              <a:rPr lang="fr-FR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rose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i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transsibérien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Paris =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centre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culturel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monde,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très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cosmopolite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Hemingway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Dos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Passos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Virginia Wolf,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Stravinski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Sati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Kupka, Šíma, Picasso,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Miró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Diaghilev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Nijinski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...</a:t>
            </a:r>
            <a:endParaRPr lang="fr-FR" sz="1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Officiellement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ne se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passe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pas grand-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chose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  x 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véritable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effervescence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l’art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souterrain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déplacé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Montmartre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vers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Montparnasse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30AE759-EC52-4FC5-9D77-BA77C31ED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03" y="4090116"/>
            <a:ext cx="2787793" cy="257823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53B427A-382E-4977-9F22-D1C9E8437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664" y="4090116"/>
            <a:ext cx="3362522" cy="2578233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A2C46F6-7A1B-4463-805A-206123C86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254" y="4090116"/>
            <a:ext cx="2933800" cy="257426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96FCE64-C535-4D75-BB03-B39D1CADEE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3599"/>
          <a:stretch/>
        </p:blipFill>
        <p:spPr>
          <a:xfrm>
            <a:off x="10157643" y="4638675"/>
            <a:ext cx="1805574" cy="157162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311951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Skupina 70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2" name="Obdélník 71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pic>
          <p:nvPicPr>
            <p:cNvPr id="73" name="Obrázek 72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0" name="Obrázek 9" descr="geometrický abstraktní obrázek">
            <a:extLst>
              <a:ext uri="{FF2B5EF4-FFF2-40B4-BE49-F238E27FC236}">
                <a16:creationId xmlns:a16="http://schemas.microsoft.com/office/drawing/2014/main" id="{3B093CFC-D141-4494-87B6-0CE4A5794C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63" r="24720" b="1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75" name="Obdélník 74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EFDF349-B4ED-4B46-89D0-6CCB5684D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 rtlCol="0">
            <a:normAutofit/>
          </a:bodyPr>
          <a:lstStyle/>
          <a:p>
            <a:r>
              <a:rPr lang="fr-FR" dirty="0"/>
              <a:t>Deux prédécesseurs</a:t>
            </a:r>
            <a:endParaRPr lang="cs-CZ" dirty="0"/>
          </a:p>
        </p:txBody>
      </p:sp>
      <p:pic>
        <p:nvPicPr>
          <p:cNvPr id="77" name="Obrázek 76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36D2B9F-3088-428E-AC4F-C9EE14084669}"/>
              </a:ext>
            </a:extLst>
          </p:cNvPr>
          <p:cNvSpPr txBox="1"/>
          <p:nvPr/>
        </p:nvSpPr>
        <p:spPr>
          <a:xfrm>
            <a:off x="247080" y="2198527"/>
            <a:ext cx="5659753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 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futurisme de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Marinetti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(face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destructrice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révolutionnaire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mouvement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spcAft>
                <a:spcPts val="0"/>
              </a:spcAft>
            </a:pP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Parallèlement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Russie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influence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l’anarchisme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Bakounine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– «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destruction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aussi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création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»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olonté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faire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table-rase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passé pour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libérer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place à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l’avenir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220E2E4-8DB2-4830-9ED7-A38F1669E469}"/>
              </a:ext>
            </a:extLst>
          </p:cNvPr>
          <p:cNvSpPr txBox="1"/>
          <p:nvPr/>
        </p:nvSpPr>
        <p:spPr>
          <a:xfrm>
            <a:off x="6231925" y="3297391"/>
            <a:ext cx="5857875" cy="34163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Les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expérimentations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artistiques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New York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(face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ludique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mouvement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Francis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Picabia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(1879-1953), Marcel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Duchamp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(1887-1968)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…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artistes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réunis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autour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revue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intitulée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Camera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work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Par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suite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fondent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leur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propre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revue 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291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(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numéro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maison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5</a:t>
            </a:r>
            <a:r>
              <a:rPr lang="cs-CZ" sz="1800" baseline="300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avenue à New-York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où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vivait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leur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sponsor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 qui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change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391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puis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Cannibale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organe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dadaïstes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monde  x 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seulement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numéros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paru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).</a:t>
            </a:r>
            <a:endParaRPr lang="fr-FR" sz="2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73DE16E-352B-440F-B228-74C1512A29A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9232"/>
          <a:stretch/>
        </p:blipFill>
        <p:spPr>
          <a:xfrm>
            <a:off x="8081718" y="199752"/>
            <a:ext cx="2158288" cy="297264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2752" y="5005551"/>
            <a:ext cx="1564081" cy="166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437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4820005B-6E5F-4FE9-8E7D-0524D69760C1}"/>
              </a:ext>
            </a:extLst>
          </p:cNvPr>
          <p:cNvSpPr txBox="1"/>
          <p:nvPr/>
        </p:nvSpPr>
        <p:spPr>
          <a:xfrm>
            <a:off x="323850" y="216664"/>
            <a:ext cx="6096000" cy="286232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Esthétique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ready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-made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objets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usuels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devenus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œuvres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d’art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sorte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d’anti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-art qui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inspirera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suite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pop art,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happening…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Fontaine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»</a:t>
            </a:r>
            <a:r>
              <a:rPr lang="fr-FR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un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urinoir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porcelaine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dirty="0" err="1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renversé</a:t>
            </a:r>
            <a:r>
              <a:rPr lang="fr-FR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,</a:t>
            </a:r>
            <a:r>
              <a:rPr lang="cs-CZ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signé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R.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Mutt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daté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</a:rPr>
              <a:t> 1917</a:t>
            </a:r>
            <a:endParaRPr lang="fr-FR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Ray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(Emmanuel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Rudnitski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1890-1976) :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technique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rayographes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–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photos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sans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appareils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photos solarisées,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peintures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assemblages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collages, </a:t>
            </a:r>
            <a:r>
              <a:rPr lang="fr-FR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publicités…</a:t>
            </a:r>
            <a:endParaRPr lang="fr-FR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43B686B-88EB-47B1-8CC9-A716C0416A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290"/>
          <a:stretch/>
        </p:blipFill>
        <p:spPr>
          <a:xfrm>
            <a:off x="6538802" y="526208"/>
            <a:ext cx="2794091" cy="302910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4F02D0D-63EE-4547-AD87-36BDB42032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100"/>
          <a:stretch/>
        </p:blipFill>
        <p:spPr>
          <a:xfrm>
            <a:off x="9415463" y="2571706"/>
            <a:ext cx="2794091" cy="171458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687B52C-3CFB-44C0-AC2A-C3A674297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3324178"/>
            <a:ext cx="1812907" cy="323859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9756981-E288-4DF4-BA23-433A5856D7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11" r="38304"/>
          <a:stretch/>
        </p:blipFill>
        <p:spPr>
          <a:xfrm>
            <a:off x="9763125" y="339765"/>
            <a:ext cx="1933576" cy="1854232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C1D4FBB-7037-44F0-B973-C93083B6D8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1725" y="3324178"/>
            <a:ext cx="2220848" cy="324360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137A19BE-DACB-4B00-968F-EC128BFDD24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0553"/>
          <a:stretch/>
        </p:blipFill>
        <p:spPr>
          <a:xfrm>
            <a:off x="4827541" y="3803329"/>
            <a:ext cx="2019301" cy="27594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4E4AB0EC-D3B5-48E9-A8AB-BE94DA3A81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1810" y="3719284"/>
            <a:ext cx="1928840" cy="284348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7549736-C103-4D00-99B9-08381C434D8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40361" b="3044"/>
          <a:stretch/>
        </p:blipFill>
        <p:spPr>
          <a:xfrm>
            <a:off x="9415463" y="4533988"/>
            <a:ext cx="1447555" cy="1981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4458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5666DBF-E063-4512-8477-F8E0E8F809D8}"/>
              </a:ext>
            </a:extLst>
          </p:cNvPr>
          <p:cNvSpPr txBox="1"/>
          <p:nvPr/>
        </p:nvSpPr>
        <p:spPr>
          <a:xfrm>
            <a:off x="257175" y="546527"/>
            <a:ext cx="974407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Naissance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Zurich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(en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pays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neutre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où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nombreuses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personnalités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émigrent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pendant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guerre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Situation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cocasse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ville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mélange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bourgeois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snob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aux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artistes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bohème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aux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déserteurs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L’Allemand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Hugo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Ball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y fonde en 1916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Cabaret</a:t>
            </a:r>
            <a:r>
              <a:rPr lang="cs-CZ" sz="1800" b="1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Voltaire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liberté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d’esprit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où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spectacles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d’avant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-garde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organisés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anarchie +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revendications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politiques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Mélange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nationalités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circonstance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aggravante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pour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public « 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bien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pensant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 et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patriotique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méprise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ada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Allemands</a:t>
            </a:r>
            <a:r>
              <a:rPr lang="fr-FR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/Alsaciens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Richard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Huelsenbeck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Hans Richter, Hans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Arp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Hugo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Ball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suite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Max Ernst)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Roumains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Marcel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Janco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Tristan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(Samuel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Rosenstock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–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théoricien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mouvement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Cubains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Francis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Picabia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Belges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René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Magritte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Italiens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Giorgio de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Chirico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Espagnols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Salva</a:t>
            </a:r>
            <a:r>
              <a:rPr lang="fr-FR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or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Dalí, Luis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Buñuel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Américains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Man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Ray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Anglais</a:t>
            </a:r>
            <a:r>
              <a:rPr lang="cs-CZ" sz="18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Roland </a:t>
            </a:r>
            <a:r>
              <a:rPr lang="cs-CZ" sz="18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Penrose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F34B7E1-677C-4120-BCDC-91F0FC355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166" y="666751"/>
            <a:ext cx="1909537" cy="2686049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100993B-D726-41AF-8F50-25FC7C1B9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4166" y="3501182"/>
            <a:ext cx="1925393" cy="280721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7E450CA-85AE-4E14-B45B-6014EF923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6352" y="4720814"/>
            <a:ext cx="1873346" cy="158758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9EFA2E0-0FFB-4878-AEF5-A0EF990C4C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733" r="7553"/>
          <a:stretch/>
        </p:blipFill>
        <p:spPr>
          <a:xfrm>
            <a:off x="5129212" y="4838300"/>
            <a:ext cx="2763778" cy="1470096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557434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454CBCAD-785A-493D-9D19-3B30C2877518}"/>
              </a:ext>
            </a:extLst>
          </p:cNvPr>
          <p:cNvSpPr txBox="1"/>
          <p:nvPr/>
        </p:nvSpPr>
        <p:spPr>
          <a:xfrm>
            <a:off x="329380" y="474345"/>
            <a:ext cx="11533239" cy="59093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Organisation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soirées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provocantes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musique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Satie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cacophonie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Stravinski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abstraites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poèmes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simultanés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jusqu’à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20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personnes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qui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récitent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fois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différents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textes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),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poésie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nègre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»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chaos,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insultes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bagarres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(les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rôles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l’artiste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public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s’inversent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–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observe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autres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train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se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battre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prend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notes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coin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pièce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But 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=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provoquer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public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tirer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passivité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« 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Réunis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pour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spectacle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d’art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pour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récitation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poèmes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les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spectateurs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pleins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bonne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volonté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étaient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provoqués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toute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force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poussés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éclater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scène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on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tapait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sur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clés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des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boîtes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pour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faire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 la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musique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jusqu’à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public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protestât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devenu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fou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. »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14 </a:t>
            </a:r>
            <a:r>
              <a:rPr lang="cs-CZ" sz="1800" b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juillet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1916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première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soirée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officiellement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ada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(Tristan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lit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premier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manifeste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</a:t>
            </a:r>
            <a:r>
              <a:rPr lang="cs-CZ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ad</a:t>
            </a:r>
            <a:r>
              <a:rPr lang="fr-FR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a, </a:t>
            </a:r>
            <a:r>
              <a:rPr lang="cs-CZ" sz="1800" dirty="0" err="1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ils</a:t>
            </a:r>
            <a:r>
              <a:rPr lang="cs-CZ" sz="180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seront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7 en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tout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par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suite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rédigés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collectivement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).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Printemps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1917 –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ouverture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d’une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Galerie Dada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Huelsenbeck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Ball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quittent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Zurich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=&gt;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Picabia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deviennent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maîtres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jeu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fonde en 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1917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la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fr-FR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</a:t>
            </a:r>
            <a:r>
              <a:rPr lang="cs-CZ" sz="1800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evue</a:t>
            </a:r>
            <a:r>
              <a:rPr lang="cs-CZ" sz="1800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Dada</a:t>
            </a:r>
            <a:endParaRPr lang="fr-FR" sz="1800" b="1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numéro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3 de la revue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contient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Manifeste Dada 1918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André Breton et ses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amis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parisiens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lisent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participent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par la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suite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l’</a:t>
            </a:r>
            <a:r>
              <a:rPr lang="cs-CZ" sz="1800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Anthologie</a:t>
            </a:r>
            <a:r>
              <a:rPr lang="cs-CZ" sz="18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Dada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numéros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4-5,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décembre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1919)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D’autres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manifestations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Dada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seront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organisées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à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Zurich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à Paris. (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mouvements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parallèles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 : France,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Allemagne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États-Unis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En Tchécoslovaquie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: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premières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séances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Dada en 1920 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Prague, Teplice</a:t>
            </a:r>
            <a:r>
              <a:rPr lang="fr-FR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provocations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publiques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bagarres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avec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police).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27046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205AB7-6A35-4C63-93C4-70784AE5C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5400" dirty="0"/>
              <a:t>Définitions – DADA </a:t>
            </a:r>
            <a:endParaRPr lang="cs-CZ" sz="5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4D8042E-DF21-4EFA-B82A-7A76AA5ADF97}"/>
              </a:ext>
            </a:extLst>
          </p:cNvPr>
          <p:cNvSpPr txBox="1"/>
          <p:nvPr/>
        </p:nvSpPr>
        <p:spPr>
          <a:xfrm>
            <a:off x="680321" y="2060399"/>
            <a:ext cx="1137285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etit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cheval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hobby (en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français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0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ouble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acquiescement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(en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russe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et en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roumain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0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ère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patois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italien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000" dirty="0">
              <a:effectLst/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ot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trouvé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au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hasard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dans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un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dictionnaire</a:t>
            </a:r>
            <a:r>
              <a:rPr lang="fr-FR" sz="2000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(légende racontée par Tzara)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2000" dirty="0"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Q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ueue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d’une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vache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sainte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(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chez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la </a:t>
            </a:r>
            <a:r>
              <a:rPr lang="cs-CZ" sz="2000" dirty="0" err="1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tribu</a:t>
            </a:r>
            <a:r>
              <a:rPr lang="cs-CZ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des Krou)</a:t>
            </a:r>
            <a:r>
              <a:rPr lang="fr-FR" sz="2000" dirty="0"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…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sz="2000" dirty="0">
              <a:latin typeface="Verdana" panose="020B0604030504040204" pitchFamily="34" charset="0"/>
              <a:ea typeface="Lucida Sans Unicode" panose="020B060203050402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Les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journalistes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l’époque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cherchent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différentes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explications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mot.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Leur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conclusion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s’agit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art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infantile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retour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la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sensibilité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primitive...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x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Tzara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refuse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toutes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définitions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par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lesquelles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société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apprivoiserait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s’approprierait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mouvement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fr-FR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ada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selon lui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</a:t>
            </a:r>
            <a:r>
              <a:rPr lang="cs-CZ" sz="20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incarnation</a:t>
            </a:r>
            <a:r>
              <a:rPr lang="cs-CZ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du</a:t>
            </a:r>
            <a:r>
              <a:rPr lang="cs-CZ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chaos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</a:t>
            </a:r>
            <a:r>
              <a:rPr lang="cs-CZ" sz="20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Rien</a:t>
            </a:r>
            <a:r>
              <a:rPr lang="cs-CZ" sz="20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n’est</a:t>
            </a:r>
            <a:r>
              <a:rPr lang="cs-CZ" sz="20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plus </a:t>
            </a:r>
            <a:r>
              <a:rPr lang="cs-CZ" sz="20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rassurant</a:t>
            </a:r>
            <a:r>
              <a:rPr lang="cs-CZ" sz="20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qu’une</a:t>
            </a:r>
            <a:r>
              <a:rPr lang="cs-CZ" sz="20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révolte</a:t>
            </a:r>
            <a:r>
              <a:rPr lang="cs-CZ" sz="20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nommée</a:t>
            </a:r>
            <a:r>
              <a:rPr lang="cs-CZ" sz="20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» (Roland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Barthes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Comme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Nietzsche,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Tzara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croit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nouveau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début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« 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nous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reste,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après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carnage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l’espoir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humanité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purifiée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»</a:t>
            </a:r>
            <a:endParaRPr lang="fr-F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Tandis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guerre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 fait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table rase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société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fr-FR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ada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</a:t>
            </a:r>
            <a:r>
              <a:rPr lang="fr-FR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fera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l’art</a:t>
            </a:r>
            <a:r>
              <a:rPr lang="cs-CZ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C895EC2-6522-47A0-9F13-AC6C202004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546"/>
          <a:stretch/>
        </p:blipFill>
        <p:spPr>
          <a:xfrm>
            <a:off x="9783760" y="295276"/>
            <a:ext cx="1617666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785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2E86E3E-AB82-4179-B572-B3C140ECB64A}"/>
              </a:ext>
            </a:extLst>
          </p:cNvPr>
          <p:cNvSpPr txBox="1"/>
          <p:nvPr/>
        </p:nvSpPr>
        <p:spPr>
          <a:xfrm>
            <a:off x="352424" y="335845"/>
            <a:ext cx="10048875" cy="618630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MANIFESTE DADA 1918 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(par Tristan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Tzara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,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lu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le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23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juillet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 1918 à </a:t>
            </a:r>
            <a:r>
              <a:rPr lang="cs-CZ" sz="18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Zurich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Lucida Sans Unicode" panose="020B0602030504020204" pitchFamily="34" charset="0"/>
                <a:cs typeface="Tahoma" panose="020B0604030504040204" pitchFamily="34" charset="0"/>
              </a:rPr>
              <a:t>)</a:t>
            </a:r>
            <a:endParaRPr lang="fr-FR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Début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refus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manifestes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Pour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lancer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manifeste,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faut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vouloir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A.B.C.,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foudroyer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1.2.3.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S’énerver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aiguiser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ailes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pour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conquérir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répandre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petits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de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grands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a.b.c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Signer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crier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jurer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arranger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prose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sous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forme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d’évidence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absolue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irréfutable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prouver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son non-plus-ultra et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soutenir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nouveauté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ressemble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la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comme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la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dernière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apparition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d’une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cocotte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prouve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l’essentiel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Dieu. »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Tzara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tourne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en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ridicule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prétentions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des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différents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mouvements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Il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manifestes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principes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 (x 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contrairement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au </a:t>
            </a:r>
            <a:r>
              <a:rPr lang="fr-FR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ada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allemand qui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est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lui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politiquement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engagé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).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drôle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de manifeste (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purement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personnel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subjectif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) qui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déclare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ne pas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viser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à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convaincre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lecteurs</a:t>
            </a: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</a:t>
            </a: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« 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J’écris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manifeste pour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montrer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qu’on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peut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faire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les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actions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opposées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ensemble,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dans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une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seule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fraîche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respiration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; je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suis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l’action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; pour la </a:t>
            </a:r>
            <a:r>
              <a:rPr lang="cs-CZ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continuelle</a:t>
            </a:r>
            <a:r>
              <a:rPr lang="cs-CZ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b="1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contradiction</a:t>
            </a:r>
            <a:r>
              <a:rPr lang="cs-CZ" b="1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pour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l’affirmation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aussi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, je ne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suis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ni pour ni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contre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et je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n’explique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car je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hais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le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bon </a:t>
            </a:r>
            <a:r>
              <a:rPr lang="cs-CZ" i="1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sens</a:t>
            </a:r>
            <a:r>
              <a:rPr lang="cs-CZ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 »</a:t>
            </a:r>
            <a:endParaRPr lang="fr-FR" i="1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Exclamation</a:t>
            </a:r>
            <a:r>
              <a:rPr lang="cs-CZ" sz="18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 : </a:t>
            </a:r>
            <a:r>
              <a:rPr lang="cs-CZ" sz="18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DADA NE SIGNIFIE RIEN</a:t>
            </a:r>
            <a:r>
              <a:rPr lang="fr-FR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 !</a:t>
            </a:r>
            <a:endParaRPr lang="fr-FR" sz="180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681BD50-99E7-4998-99BF-C3B90858C5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9025"/>
          <a:stretch/>
        </p:blipFill>
        <p:spPr>
          <a:xfrm>
            <a:off x="10506219" y="335845"/>
            <a:ext cx="1589863" cy="212407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1B53EB6-6D48-4AF4-AD7D-A54E7E9C1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246" y="2619375"/>
            <a:ext cx="1777754" cy="292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365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374_TF11161285.potx" id="{84C02F43-08DF-499B-BCCC-69F3EEEC9C39}" vid="{725161F4-90A6-40B3-8243-BB1D07D5B68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913FBCD-4DF7-4ECF-9257-7B99D54993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14B9E1-7F97-4662-8FB1-AC5A81D5A1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0B8658-DE86-42E1-9D01-970FE6B6ABA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Návrh Berlín</Template>
  <TotalTime>440</TotalTime>
  <Words>541</Words>
  <Application>Microsoft Office PowerPoint</Application>
  <PresentationFormat>Širokoúhlá obrazovka</PresentationFormat>
  <Paragraphs>285</Paragraphs>
  <Slides>29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8" baseType="lpstr">
      <vt:lpstr>Arial</vt:lpstr>
      <vt:lpstr>Calibri</vt:lpstr>
      <vt:lpstr>Lucida Sans Unicode</vt:lpstr>
      <vt:lpstr>Tahoma</vt:lpstr>
      <vt:lpstr>Times New Roman</vt:lpstr>
      <vt:lpstr>Trebuchet MS</vt:lpstr>
      <vt:lpstr>Verdana</vt:lpstr>
      <vt:lpstr>Wingdings</vt:lpstr>
      <vt:lpstr>Berlín</vt:lpstr>
      <vt:lpstr>MOUVEMENT DADA</vt:lpstr>
      <vt:lpstr>Prezentace aplikace PowerPoint</vt:lpstr>
      <vt:lpstr>Prezentace aplikace PowerPoint</vt:lpstr>
      <vt:lpstr>Deux prédécesseurs</vt:lpstr>
      <vt:lpstr>Prezentace aplikace PowerPoint</vt:lpstr>
      <vt:lpstr>Prezentace aplikace PowerPoint</vt:lpstr>
      <vt:lpstr>Prezentace aplikace PowerPoint</vt:lpstr>
      <vt:lpstr>Définitions – DADA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En 1920, Tzara arrive à Paris et bouleverse tout.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MOUVEMENT DADA</dc:title>
  <dc:creator>Eva Voldřichová Beránková</dc:creator>
  <cp:lastModifiedBy>Eva Voldřichová Beránková</cp:lastModifiedBy>
  <cp:revision>141</cp:revision>
  <dcterms:created xsi:type="dcterms:W3CDTF">2020-11-04T10:28:15Z</dcterms:created>
  <dcterms:modified xsi:type="dcterms:W3CDTF">2020-11-04T19:01:00Z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