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59" r:id="rId6"/>
    <p:sldId id="260" r:id="rId7"/>
    <p:sldId id="262" r:id="rId8"/>
    <p:sldId id="263" r:id="rId9"/>
    <p:sldId id="273" r:id="rId10"/>
    <p:sldId id="264" r:id="rId11"/>
    <p:sldId id="265" r:id="rId12"/>
    <p:sldId id="266" r:id="rId13"/>
    <p:sldId id="267" r:id="rId14"/>
    <p:sldId id="268" r:id="rId15"/>
    <p:sldId id="269" r:id="rId16"/>
    <p:sldId id="270" r:id="rId17"/>
    <p:sldId id="274" r:id="rId18"/>
    <p:sldId id="275" r:id="rId19"/>
    <p:sldId id="271"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cs-CZ"/>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50160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ACD61C6-02E0-4A01-9314-D1C4C6C52C54}" type="datetimeFigureOut">
              <a:rPr lang="cs-CZ" smtClean="0"/>
              <a:t>04.11.2020</a:t>
            </a:fld>
            <a:endParaRPr lang="cs-CZ"/>
          </a:p>
        </p:txBody>
      </p:sp>
      <p:sp>
        <p:nvSpPr>
          <p:cNvPr id="6" name="Footer Placeholder 5"/>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157671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p:txBody>
          <a:bodyPr/>
          <a:lstStyle/>
          <a:p>
            <a:endParaRPr lang="cs-CZ"/>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29351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cs-CZ" smtClean="0"/>
              <a:t>Kliknutím lze upravit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p:txBody>
          <a:bodyPr/>
          <a:lstStyle/>
          <a:p>
            <a:endParaRPr lang="cs-CZ"/>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49579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p:txBody>
          <a:bodyPr/>
          <a:lstStyle/>
          <a:p>
            <a:endParaRPr lang="cs-CZ"/>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421970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CD61C6-02E0-4A01-9314-D1C4C6C52C54}" type="datetimeFigureOut">
              <a:rPr lang="cs-CZ" smtClean="0"/>
              <a:t>04.11.2020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1073665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CD61C6-02E0-4A01-9314-D1C4C6C52C54}" type="datetimeFigureOut">
              <a:rPr lang="cs-CZ" smtClean="0"/>
              <a:t>04.11.2020</a:t>
            </a:fld>
            <a:endParaRPr lang="cs-CZ"/>
          </a:p>
        </p:txBody>
      </p:sp>
      <p:sp>
        <p:nvSpPr>
          <p:cNvPr id="8" name="Footer Placeholder 7"/>
          <p:cNvSpPr>
            <a:spLocks noGrp="1"/>
          </p:cNvSpPr>
          <p:nvPr>
            <p:ph type="ftr" sz="quarter" idx="11"/>
          </p:nvPr>
        </p:nvSpPr>
        <p:spPr>
          <a:xfrm>
            <a:off x="561111" y="6391838"/>
            <a:ext cx="3644282" cy="304801"/>
          </a:xfrm>
        </p:spPr>
        <p:txBody>
          <a:bodyPr/>
          <a:lstStyle/>
          <a:p>
            <a:endParaRPr lang="cs-CZ"/>
          </a:p>
        </p:txBody>
      </p:sp>
      <p:sp>
        <p:nvSpPr>
          <p:cNvPr id="9" name="Slide Number Placeholder 8"/>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65897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59255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p:txBody>
          <a:bodyPr/>
          <a:lstStyle/>
          <a:p>
            <a:endParaRPr lang="cs-CZ"/>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07461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253760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ACD61C6-02E0-4A01-9314-D1C4C6C52C54}" type="datetimeFigureOut">
              <a:rPr lang="cs-CZ" smtClean="0"/>
              <a:t>04.11.2020</a:t>
            </a:fld>
            <a:endParaRPr lang="cs-CZ"/>
          </a:p>
        </p:txBody>
      </p:sp>
      <p:sp>
        <p:nvSpPr>
          <p:cNvPr id="5" name="Footer Placeholder 4"/>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286842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CACD61C6-02E0-4A01-9314-D1C4C6C52C54}" type="datetimeFigureOut">
              <a:rPr lang="cs-CZ" smtClean="0"/>
              <a:t>04.11.2020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54676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CACD61C6-02E0-4A01-9314-D1C4C6C52C54}" type="datetimeFigureOut">
              <a:rPr lang="cs-CZ" smtClean="0"/>
              <a:t>04.11.2020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95249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ACD61C6-02E0-4A01-9314-D1C4C6C52C54}" type="datetimeFigureOut">
              <a:rPr lang="cs-CZ" smtClean="0"/>
              <a:t>04.11.2020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130551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D61C6-02E0-4A01-9314-D1C4C6C52C54}" type="datetimeFigureOut">
              <a:rPr lang="cs-CZ" smtClean="0"/>
              <a:t>04.11.2020</a:t>
            </a:fld>
            <a:endParaRPr lang="cs-CZ"/>
          </a:p>
        </p:txBody>
      </p:sp>
      <p:sp>
        <p:nvSpPr>
          <p:cNvPr id="3" name="Footer Placeholder 2"/>
          <p:cNvSpPr>
            <a:spLocks noGrp="1"/>
          </p:cNvSpPr>
          <p:nvPr>
            <p:ph type="ftr" sz="quarter" idx="11"/>
          </p:nvPr>
        </p:nvSpPr>
        <p:spPr/>
        <p:txBody>
          <a:bodyPr/>
          <a:lstStyle/>
          <a:p>
            <a:endParaRPr lang="cs-CZ"/>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13235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ACD61C6-02E0-4A01-9314-D1C4C6C52C54}" type="datetimeFigureOut">
              <a:rPr lang="cs-CZ" smtClean="0"/>
              <a:t>04.11.2020</a:t>
            </a:fld>
            <a:endParaRPr lang="cs-CZ"/>
          </a:p>
        </p:txBody>
      </p:sp>
      <p:sp>
        <p:nvSpPr>
          <p:cNvPr id="6" name="Footer Placeholder 5"/>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18082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cs-CZ" smtClean="0"/>
              <a:t>Kliknutím na ikonu přidáte obrázek.</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ACD61C6-02E0-4A01-9314-D1C4C6C52C54}" type="datetimeFigureOut">
              <a:rPr lang="cs-CZ" smtClean="0"/>
              <a:t>04.11.2020</a:t>
            </a:fld>
            <a:endParaRPr lang="cs-CZ"/>
          </a:p>
        </p:txBody>
      </p:sp>
      <p:sp>
        <p:nvSpPr>
          <p:cNvPr id="6" name="Footer Placeholder 5"/>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FEE039-B701-4047-AAF6-58FF5AF8E249}" type="slidenum">
              <a:rPr lang="cs-CZ" smtClean="0"/>
              <a:t>‹#›</a:t>
            </a:fld>
            <a:endParaRPr lang="cs-CZ"/>
          </a:p>
        </p:txBody>
      </p:sp>
    </p:spTree>
    <p:extLst>
      <p:ext uri="{BB962C8B-B14F-4D97-AF65-F5344CB8AC3E}">
        <p14:creationId xmlns:p14="http://schemas.microsoft.com/office/powerpoint/2010/main" val="334242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ACD61C6-02E0-4A01-9314-D1C4C6C52C54}" type="datetimeFigureOut">
              <a:rPr lang="cs-CZ" smtClean="0"/>
              <a:t>04.11.2020</a:t>
            </a:fld>
            <a:endParaRPr lang="cs-CZ"/>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cs-CZ"/>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5FEE039-B701-4047-AAF6-58FF5AF8E249}" type="slidenum">
              <a:rPr lang="cs-CZ" smtClean="0"/>
              <a:t>‹#›</a:t>
            </a:fld>
            <a:endParaRPr lang="cs-CZ"/>
          </a:p>
        </p:txBody>
      </p:sp>
    </p:spTree>
    <p:extLst>
      <p:ext uri="{BB962C8B-B14F-4D97-AF65-F5344CB8AC3E}">
        <p14:creationId xmlns:p14="http://schemas.microsoft.com/office/powerpoint/2010/main" val="2837937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lanky.rvp.cz/clanek/k/z/17339/1000-HER-PRO-SKOLY-KROUZKY-A-VOLNY-CAS-KONTAKTNI-HRY.html/" TargetMode="External"/><Relationship Id="rId2" Type="http://schemas.openxmlformats.org/officeDocument/2006/relationships/hyperlink" Target="https://munispace.muni.cz/library/catalog/book/526" TargetMode="External"/><Relationship Id="rId1" Type="http://schemas.openxmlformats.org/officeDocument/2006/relationships/slideLayout" Target="../slideLayouts/slideLayout2.xml"/><Relationship Id="rId6" Type="http://schemas.openxmlformats.org/officeDocument/2006/relationships/hyperlink" Target="https://dspace.tul.cz/bitstream/handle/15240/1454/mgr_13575.pdf?sequence=1" TargetMode="External"/><Relationship Id="rId5" Type="http://schemas.openxmlformats.org/officeDocument/2006/relationships/hyperlink" Target="https://moodle.pf.ujep.cz/login/pf/index.html" TargetMode="External"/><Relationship Id="rId4" Type="http://schemas.openxmlformats.org/officeDocument/2006/relationships/hyperlink" Target="https://www.upol.cz/fileadmin/userdata/FTK/Soubory_aktuality/teloolomouc2017/Pohybove_hry_a_prupravne_hry_s_micem_-_Belka_2017.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2961549"/>
          </a:xfrm>
        </p:spPr>
        <p:txBody>
          <a:bodyPr/>
          <a:lstStyle/>
          <a:p>
            <a:pPr algn="ctr"/>
            <a:r>
              <a:rPr lang="cs-CZ" b="1" dirty="0" smtClean="0"/>
              <a:t>POHYBOVÉ HRY </a:t>
            </a:r>
            <a:endParaRPr lang="cs-CZ" b="1" dirty="0"/>
          </a:p>
        </p:txBody>
      </p:sp>
      <p:sp>
        <p:nvSpPr>
          <p:cNvPr id="3" name="Zástupný symbol pro obsah 2"/>
          <p:cNvSpPr>
            <a:spLocks noGrp="1"/>
          </p:cNvSpPr>
          <p:nvPr>
            <p:ph idx="1"/>
          </p:nvPr>
        </p:nvSpPr>
        <p:spPr/>
        <p:txBody>
          <a:bodyPr>
            <a:normAutofit lnSpcReduction="10000"/>
          </a:bodyPr>
          <a:lstStyle/>
          <a:p>
            <a:pPr marL="0" indent="0" algn="r">
              <a:buNone/>
            </a:pPr>
            <a:endParaRPr lang="cs-CZ" dirty="0" smtClean="0"/>
          </a:p>
          <a:p>
            <a:pPr marL="0" indent="0" algn="r">
              <a:buNone/>
            </a:pPr>
            <a:endParaRPr lang="cs-CZ" dirty="0"/>
          </a:p>
          <a:p>
            <a:pPr marL="0" indent="0" algn="r">
              <a:buNone/>
            </a:pPr>
            <a:endParaRPr lang="cs-CZ" dirty="0" smtClean="0"/>
          </a:p>
          <a:p>
            <a:pPr marL="0" indent="0" algn="r">
              <a:buNone/>
            </a:pPr>
            <a:endParaRPr lang="cs-CZ" dirty="0"/>
          </a:p>
          <a:p>
            <a:pPr marL="0" indent="0" algn="r">
              <a:buNone/>
            </a:pPr>
            <a:endParaRPr lang="cs-CZ" dirty="0" smtClean="0"/>
          </a:p>
          <a:p>
            <a:pPr marL="0" indent="0" algn="r">
              <a:buNone/>
            </a:pPr>
            <a:endParaRPr lang="cs-CZ" dirty="0"/>
          </a:p>
          <a:p>
            <a:pPr marL="0" indent="0" algn="r">
              <a:buNone/>
            </a:pPr>
            <a:endParaRPr lang="cs-CZ" dirty="0" smtClean="0"/>
          </a:p>
          <a:p>
            <a:pPr marL="0" indent="0" algn="r">
              <a:buNone/>
            </a:pPr>
            <a:endParaRPr lang="cs-CZ" dirty="0"/>
          </a:p>
          <a:p>
            <a:pPr marL="0" indent="0" algn="r">
              <a:buNone/>
            </a:pPr>
            <a:r>
              <a:rPr lang="cs-CZ" dirty="0" smtClean="0"/>
              <a:t>… patří hraní a pohyb k základním projevům lidského chování…?</a:t>
            </a:r>
            <a:endParaRPr lang="cs-CZ" dirty="0"/>
          </a:p>
        </p:txBody>
      </p:sp>
    </p:spTree>
    <p:extLst>
      <p:ext uri="{BB962C8B-B14F-4D97-AF65-F5344CB8AC3E}">
        <p14:creationId xmlns:p14="http://schemas.microsoft.com/office/powerpoint/2010/main" val="148393800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SEZNAMOVACÍ HRY </a:t>
            </a:r>
            <a:endParaRPr lang="cs-CZ" dirty="0"/>
          </a:p>
        </p:txBody>
      </p:sp>
      <p:sp>
        <p:nvSpPr>
          <p:cNvPr id="3" name="Zástupný symbol pro obsah 2"/>
          <p:cNvSpPr>
            <a:spLocks noGrp="1"/>
          </p:cNvSpPr>
          <p:nvPr>
            <p:ph idx="1"/>
          </p:nvPr>
        </p:nvSpPr>
        <p:spPr/>
        <p:txBody>
          <a:bodyPr/>
          <a:lstStyle/>
          <a:p>
            <a:pPr marL="0" indent="0">
              <a:buNone/>
            </a:pPr>
            <a:r>
              <a:rPr lang="cs-CZ" dirty="0" smtClean="0"/>
              <a:t>JMÉNA, ŘAZENÍ A PŘESOUVÁNÍ NA LAVIČKÁCH, </a:t>
            </a:r>
            <a:r>
              <a:rPr lang="cs-CZ" smtClean="0"/>
              <a:t>ROČNÍ OBDOBÍ</a:t>
            </a:r>
            <a:r>
              <a:rPr lang="cs-CZ" dirty="0" smtClean="0"/>
              <a:t>, JMÉNA…</a:t>
            </a:r>
          </a:p>
          <a:p>
            <a:pPr marL="0" indent="0">
              <a:buNone/>
            </a:pPr>
            <a:r>
              <a:rPr lang="cs-CZ" dirty="0" smtClean="0"/>
              <a:t>DVOJICE – SKÁKÁNÍ PO JEDNÉ NOZE,  REFLEXY, … </a:t>
            </a:r>
          </a:p>
          <a:p>
            <a:pPr marL="0" indent="0">
              <a:buNone/>
            </a:pPr>
            <a:r>
              <a:rPr lang="cs-CZ" dirty="0" smtClean="0"/>
              <a:t>KOMU MÍČ … DRÁKULA </a:t>
            </a:r>
          </a:p>
          <a:p>
            <a:pPr marL="0" indent="0">
              <a:buNone/>
            </a:pPr>
            <a:endParaRPr lang="cs-CZ" dirty="0"/>
          </a:p>
        </p:txBody>
      </p:sp>
    </p:spTree>
    <p:extLst>
      <p:ext uri="{BB962C8B-B14F-4D97-AF65-F5344CB8AC3E}">
        <p14:creationId xmlns:p14="http://schemas.microsoft.com/office/powerpoint/2010/main" val="3831302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ZAHŘÍVACÍ A KONTAKTNÍ HRY </a:t>
            </a:r>
            <a:endParaRPr lang="cs-CZ" dirty="0"/>
          </a:p>
        </p:txBody>
      </p:sp>
      <p:sp>
        <p:nvSpPr>
          <p:cNvPr id="3" name="Zástupný symbol pro obsah 2"/>
          <p:cNvSpPr>
            <a:spLocks noGrp="1"/>
          </p:cNvSpPr>
          <p:nvPr>
            <p:ph idx="1"/>
          </p:nvPr>
        </p:nvSpPr>
        <p:spPr/>
        <p:txBody>
          <a:bodyPr/>
          <a:lstStyle/>
          <a:p>
            <a:pPr marL="0" indent="0">
              <a:buNone/>
            </a:pPr>
            <a:r>
              <a:rPr lang="cs-CZ" dirty="0"/>
              <a:t>r</a:t>
            </a:r>
            <a:r>
              <a:rPr lang="cs-CZ" dirty="0" smtClean="0"/>
              <a:t>ozklusání, hry  na babu v rozličných variantách – dráčci, ocáskované, baby s úkolem pro chyceného … rybičky rybáři … </a:t>
            </a:r>
          </a:p>
          <a:p>
            <a:pPr marL="0" indent="0">
              <a:buNone/>
            </a:pPr>
            <a:r>
              <a:rPr lang="cs-CZ" dirty="0" smtClean="0"/>
              <a:t>-- cílem – zaměstnat většinu dětí na relativně stejné TF, místo „obvyklého“ – jeden chytá a 30 ostatních se volně pohybuje –</a:t>
            </a:r>
          </a:p>
          <a:p>
            <a:pPr marL="0" indent="0">
              <a:buNone/>
            </a:pPr>
            <a:r>
              <a:rPr lang="cs-CZ" dirty="0" smtClean="0"/>
              <a:t>Kontaktní hry – </a:t>
            </a:r>
            <a:r>
              <a:rPr lang="cs-CZ" dirty="0" err="1" smtClean="0"/>
              <a:t>úpolové</a:t>
            </a:r>
            <a:r>
              <a:rPr lang="cs-CZ" dirty="0" smtClean="0"/>
              <a:t>, dopravní pás … </a:t>
            </a:r>
            <a:endParaRPr lang="cs-CZ" dirty="0"/>
          </a:p>
        </p:txBody>
      </p:sp>
    </p:spTree>
    <p:extLst>
      <p:ext uri="{BB962C8B-B14F-4D97-AF65-F5344CB8AC3E}">
        <p14:creationId xmlns:p14="http://schemas.microsoft.com/office/powerpoint/2010/main" val="85322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HRÁTKY A ZÁBAVNÉ SOUTĚŽENÍ</a:t>
            </a:r>
            <a:endParaRPr lang="cs-CZ" dirty="0"/>
          </a:p>
        </p:txBody>
      </p:sp>
      <p:sp>
        <p:nvSpPr>
          <p:cNvPr id="3" name="Zástupný symbol pro obsah 2"/>
          <p:cNvSpPr>
            <a:spLocks noGrp="1"/>
          </p:cNvSpPr>
          <p:nvPr>
            <p:ph idx="1"/>
          </p:nvPr>
        </p:nvSpPr>
        <p:spPr/>
        <p:txBody>
          <a:bodyPr/>
          <a:lstStyle/>
          <a:p>
            <a:r>
              <a:rPr lang="cs-CZ" dirty="0" smtClean="0"/>
              <a:t> cokoli </a:t>
            </a:r>
            <a:r>
              <a:rPr lang="cs-CZ" dirty="0" smtClean="0">
                <a:sym typeface="Wingdings" panose="05000000000000000000" pitchFamily="2" charset="2"/>
              </a:rPr>
              <a:t></a:t>
            </a:r>
          </a:p>
          <a:p>
            <a:pPr>
              <a:buFontTx/>
              <a:buChar char="-"/>
            </a:pPr>
            <a:r>
              <a:rPr lang="cs-CZ" dirty="0" smtClean="0">
                <a:sym typeface="Wingdings" panose="05000000000000000000" pitchFamily="2" charset="2"/>
              </a:rPr>
              <a:t>Skákající řada, velké švihadlo, trakař, kotouly ve dvou, </a:t>
            </a:r>
          </a:p>
          <a:p>
            <a:pPr>
              <a:buFontTx/>
              <a:buChar char="-"/>
            </a:pPr>
            <a:r>
              <a:rPr lang="cs-CZ" dirty="0" smtClean="0">
                <a:sym typeface="Wingdings" panose="05000000000000000000" pitchFamily="2" charset="2"/>
              </a:rPr>
              <a:t>Kámen-nůžky-papír / </a:t>
            </a:r>
            <a:r>
              <a:rPr lang="cs-CZ" dirty="0" err="1" smtClean="0">
                <a:sym typeface="Wingdings" panose="05000000000000000000" pitchFamily="2" charset="2"/>
              </a:rPr>
              <a:t>červená-bílá</a:t>
            </a:r>
            <a:r>
              <a:rPr lang="cs-CZ" dirty="0" smtClean="0">
                <a:sym typeface="Wingdings" panose="05000000000000000000" pitchFamily="2" charset="2"/>
              </a:rPr>
              <a:t> / další varianty postřehových her</a:t>
            </a:r>
          </a:p>
          <a:p>
            <a:pPr>
              <a:buFontTx/>
              <a:buChar char="-"/>
            </a:pPr>
            <a:r>
              <a:rPr lang="cs-CZ" dirty="0" smtClean="0">
                <a:sym typeface="Wingdings" panose="05000000000000000000" pitchFamily="2" charset="2"/>
              </a:rPr>
              <a:t>Slalom v žebříku, chůdy … </a:t>
            </a:r>
            <a:endParaRPr lang="cs-CZ" dirty="0"/>
          </a:p>
        </p:txBody>
      </p:sp>
    </p:spTree>
    <p:extLst>
      <p:ext uri="{BB962C8B-B14F-4D97-AF65-F5344CB8AC3E}">
        <p14:creationId xmlns:p14="http://schemas.microsoft.com/office/powerpoint/2010/main" val="3471150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HRY A CVIČENÍ NA DŮVĚRU</a:t>
            </a:r>
            <a:endParaRPr lang="cs-CZ" dirty="0"/>
          </a:p>
        </p:txBody>
      </p:sp>
      <p:sp>
        <p:nvSpPr>
          <p:cNvPr id="3" name="Zástupný symbol pro obsah 2"/>
          <p:cNvSpPr>
            <a:spLocks noGrp="1"/>
          </p:cNvSpPr>
          <p:nvPr>
            <p:ph idx="1"/>
          </p:nvPr>
        </p:nvSpPr>
        <p:spPr/>
        <p:txBody>
          <a:bodyPr/>
          <a:lstStyle/>
          <a:p>
            <a:pPr marL="0" indent="0">
              <a:buNone/>
            </a:pPr>
            <a:r>
              <a:rPr lang="cs-CZ" dirty="0"/>
              <a:t>k</a:t>
            </a:r>
            <a:r>
              <a:rPr lang="cs-CZ" dirty="0" smtClean="0"/>
              <a:t>upř.  viz. 1. hodina – reflexe – rozvoj odpovědnosti, odvahy, rozhodnosti, sebejistoty</a:t>
            </a:r>
          </a:p>
          <a:p>
            <a:pPr>
              <a:buFontTx/>
              <a:buChar char="-"/>
            </a:pPr>
            <a:r>
              <a:rPr lang="cs-CZ" dirty="0" smtClean="0"/>
              <a:t>padání ve dvojici, v kruhu…pád důvěry;  </a:t>
            </a:r>
            <a:r>
              <a:rPr lang="cs-CZ" dirty="0"/>
              <a:t>c</a:t>
            </a:r>
            <a:r>
              <a:rPr lang="cs-CZ" dirty="0" smtClean="0"/>
              <a:t>esta tmou, transportér, </a:t>
            </a:r>
          </a:p>
          <a:p>
            <a:pPr>
              <a:buFontTx/>
              <a:buChar char="-"/>
            </a:pPr>
            <a:r>
              <a:rPr lang="cs-CZ" dirty="0"/>
              <a:t>u</a:t>
            </a:r>
            <a:r>
              <a:rPr lang="cs-CZ" dirty="0" smtClean="0"/>
              <a:t>lička důvěry </a:t>
            </a:r>
            <a:endParaRPr lang="cs-CZ" dirty="0"/>
          </a:p>
        </p:txBody>
      </p:sp>
    </p:spTree>
    <p:extLst>
      <p:ext uri="{BB962C8B-B14F-4D97-AF65-F5344CB8AC3E}">
        <p14:creationId xmlns:p14="http://schemas.microsoft.com/office/powerpoint/2010/main" val="4160754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INICIATIVNÍ A TÝMOVÉ HRY, PROBLÉMOVKY</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a:t>m</a:t>
            </a:r>
            <a:r>
              <a:rPr lang="cs-CZ" dirty="0" smtClean="0"/>
              <a:t>álokdo na světě touží jít životem zcela osamocen a nikdy necítí, necítil potřebu být užitečným členem nějaké skupiny nebo týmu. Není spíš  opak pravdou? Máme potřebu si vyměňovat informace, uspokojuje nás podíl na úspěšném rozhodování, tvůrčím díle nebo vědomí vlastní užitečnosti. </a:t>
            </a:r>
          </a:p>
          <a:p>
            <a:pPr>
              <a:buFontTx/>
              <a:buChar char="-"/>
            </a:pPr>
            <a:r>
              <a:rPr lang="cs-CZ" dirty="0" smtClean="0"/>
              <a:t>různé cesty k cíli, rozdílné postoje a reakce jednotlivých členů – vůdcovské typy, submisivní, ale tvůrčí členové…postoje k nezdarům, k opakovaným pokusům…radost z vítězství, překonání „problému“. </a:t>
            </a:r>
          </a:p>
          <a:p>
            <a:pPr>
              <a:buFontTx/>
              <a:buChar char="-"/>
            </a:pPr>
            <a:r>
              <a:rPr lang="cs-CZ" dirty="0" smtClean="0"/>
              <a:t>Gordický uzel, Pyramidy (monstra), Hledání rovnováhy</a:t>
            </a:r>
          </a:p>
          <a:p>
            <a:pPr>
              <a:buFontTx/>
              <a:buChar char="-"/>
            </a:pPr>
            <a:r>
              <a:rPr lang="cs-CZ" dirty="0" smtClean="0"/>
              <a:t>Odsud tam, paprsek ve tmě, uzlování, slepý čtverec/stan … </a:t>
            </a:r>
          </a:p>
          <a:p>
            <a:pPr>
              <a:buFontTx/>
              <a:buChar char="-"/>
            </a:pPr>
            <a:r>
              <a:rPr lang="cs-CZ" dirty="0" smtClean="0"/>
              <a:t>Živá abeceda/zrcadlo, únik z bludiště … </a:t>
            </a:r>
          </a:p>
          <a:p>
            <a:pPr marL="0" indent="0">
              <a:buNone/>
            </a:pPr>
            <a:endParaRPr lang="cs-CZ" dirty="0"/>
          </a:p>
        </p:txBody>
      </p:sp>
    </p:spTree>
    <p:extLst>
      <p:ext uri="{BB962C8B-B14F-4D97-AF65-F5344CB8AC3E}">
        <p14:creationId xmlns:p14="http://schemas.microsoft.com/office/powerpoint/2010/main" val="207412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ZÁVĚREČNÉ HRY, REFLEXE </a:t>
            </a:r>
            <a:endParaRPr lang="cs-CZ" dirty="0"/>
          </a:p>
        </p:txBody>
      </p:sp>
      <p:sp>
        <p:nvSpPr>
          <p:cNvPr id="3" name="Zástupný symbol pro obsah 2"/>
          <p:cNvSpPr>
            <a:spLocks noGrp="1"/>
          </p:cNvSpPr>
          <p:nvPr>
            <p:ph idx="1"/>
          </p:nvPr>
        </p:nvSpPr>
        <p:spPr/>
        <p:txBody>
          <a:bodyPr/>
          <a:lstStyle/>
          <a:p>
            <a:pPr marL="0" indent="0">
              <a:buNone/>
            </a:pPr>
            <a:r>
              <a:rPr lang="cs-CZ" dirty="0" smtClean="0"/>
              <a:t>Každá lidská tvůrčí činnost má své finále, končí výrobkem, vědeckým pojednáním, uměleckým dílem … stejně tak by měla každá hodina mít svůj konec, zakončení, pohled zpět i do budoucna. </a:t>
            </a:r>
          </a:p>
          <a:p>
            <a:pPr marL="0" indent="0">
              <a:buNone/>
            </a:pPr>
            <a:r>
              <a:rPr lang="cs-CZ" dirty="0" smtClean="0"/>
              <a:t>Podobně jako u  předchozích částí – vše záleží na náplni hodiny, vedoucím skupiny a skupině samotné – není univerzální schéma hodnocení </a:t>
            </a:r>
          </a:p>
          <a:p>
            <a:pPr marL="0" indent="0">
              <a:buNone/>
            </a:pPr>
            <a:r>
              <a:rPr lang="cs-CZ" dirty="0" smtClean="0"/>
              <a:t>- Palec vzhůru, Jedním slovem, </a:t>
            </a:r>
            <a:r>
              <a:rPr lang="cs-CZ" dirty="0" err="1" smtClean="0"/>
              <a:t>emotikony</a:t>
            </a:r>
            <a:r>
              <a:rPr lang="cs-CZ" dirty="0" smtClean="0"/>
              <a:t>, pantomimický největší zážitek, Obraz, …</a:t>
            </a:r>
            <a:endParaRPr lang="cs-CZ" dirty="0"/>
          </a:p>
        </p:txBody>
      </p:sp>
    </p:spTree>
    <p:extLst>
      <p:ext uri="{BB962C8B-B14F-4D97-AF65-F5344CB8AC3E}">
        <p14:creationId xmlns:p14="http://schemas.microsoft.com/office/powerpoint/2010/main" val="91872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HRÁT SI?</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5400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třebas ze  zdrojů  celého světa … </a:t>
            </a:r>
            <a:endParaRPr lang="cs-CZ" dirty="0"/>
          </a:p>
        </p:txBody>
      </p:sp>
      <p:pic>
        <p:nvPicPr>
          <p:cNvPr id="4" name="Zástupný symbol pro obsah 3"/>
          <p:cNvPicPr>
            <a:picLocks noGrp="1" noChangeAspect="1"/>
          </p:cNvPicPr>
          <p:nvPr>
            <p:ph idx="1"/>
          </p:nvPr>
        </p:nvPicPr>
        <p:blipFill>
          <a:blip r:embed="rId2"/>
          <a:stretch>
            <a:fillRect/>
          </a:stretch>
        </p:blipFill>
        <p:spPr>
          <a:xfrm>
            <a:off x="1495142" y="2264228"/>
            <a:ext cx="8748770" cy="4841965"/>
          </a:xfrm>
          <a:prstGeom prst="rect">
            <a:avLst/>
          </a:prstGeom>
        </p:spPr>
      </p:pic>
    </p:spTree>
    <p:extLst>
      <p:ext uri="{BB962C8B-B14F-4D97-AF65-F5344CB8AC3E}">
        <p14:creationId xmlns:p14="http://schemas.microsoft.com/office/powerpoint/2010/main" val="3389652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nebo domácích … </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munispace.muni.cz/library/catalog/book/526</a:t>
            </a:r>
            <a:endParaRPr lang="cs-CZ" dirty="0" smtClean="0"/>
          </a:p>
          <a:p>
            <a:r>
              <a:rPr lang="cs-CZ" dirty="0">
                <a:hlinkClick r:id="rId3"/>
              </a:rPr>
              <a:t>https://clanky.rvp.cz/clanek/k/z/17339/1000-HER-PRO-SKOLY-KROUZKY-A-VOLNY-CAS-KONTAKTNI-HRY.html</a:t>
            </a:r>
            <a:r>
              <a:rPr lang="cs-CZ" dirty="0" smtClean="0">
                <a:hlinkClick r:id="rId3"/>
              </a:rPr>
              <a:t>/</a:t>
            </a:r>
            <a:endParaRPr lang="cs-CZ" dirty="0" smtClean="0"/>
          </a:p>
          <a:p>
            <a:r>
              <a:rPr lang="cs-CZ" dirty="0">
                <a:hlinkClick r:id="rId4"/>
              </a:rPr>
              <a:t>https://www.upol.cz/fileadmin/userdata/FTK/Soubory_aktuality/teloolomouc2017/Pohybove_hry_a_prupravne_hry_s_micem_-_</a:t>
            </a:r>
            <a:r>
              <a:rPr lang="cs-CZ" dirty="0" smtClean="0">
                <a:hlinkClick r:id="rId4"/>
              </a:rPr>
              <a:t>Belka_2017.pdf</a:t>
            </a:r>
            <a:endParaRPr lang="cs-CZ" dirty="0" smtClean="0"/>
          </a:p>
          <a:p>
            <a:r>
              <a:rPr lang="cs-CZ" dirty="0">
                <a:hlinkClick r:id="rId5"/>
              </a:rPr>
              <a:t>https://</a:t>
            </a:r>
            <a:r>
              <a:rPr lang="cs-CZ" dirty="0" smtClean="0">
                <a:hlinkClick r:id="rId5"/>
              </a:rPr>
              <a:t>moodle.pf.ujep.cz/login/pf/index.html</a:t>
            </a:r>
            <a:endParaRPr lang="cs-CZ" dirty="0" smtClean="0"/>
          </a:p>
          <a:p>
            <a:r>
              <a:rPr lang="cs-CZ">
                <a:hlinkClick r:id="rId6"/>
              </a:rPr>
              <a:t>https://</a:t>
            </a:r>
            <a:r>
              <a:rPr lang="cs-CZ" smtClean="0">
                <a:hlinkClick r:id="rId6"/>
              </a:rPr>
              <a:t>dspace.tul.cz/bitstream/handle/15240/1454/mgr_13575.pdf?sequence=1</a:t>
            </a:r>
            <a:endParaRPr lang="cs-CZ" smtClean="0"/>
          </a:p>
          <a:p>
            <a:pPr marL="0" indent="0">
              <a:buNone/>
            </a:pPr>
            <a:endParaRPr lang="cs-CZ" dirty="0"/>
          </a:p>
        </p:txBody>
      </p:sp>
    </p:spTree>
    <p:extLst>
      <p:ext uri="{BB962C8B-B14F-4D97-AF65-F5344CB8AC3E}">
        <p14:creationId xmlns:p14="http://schemas.microsoft.com/office/powerpoint/2010/main" val="2504886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
            </a:r>
            <a:r>
              <a:rPr lang="cs-CZ" dirty="0" smtClean="0"/>
              <a:t>roč ne </a:t>
            </a:r>
            <a:r>
              <a:rPr lang="cs-CZ" dirty="0" smtClean="0">
                <a:sym typeface="Wingdings" panose="05000000000000000000" pitchFamily="2" charset="2"/>
              </a:rPr>
              <a:t></a:t>
            </a:r>
            <a:endParaRPr lang="cs-CZ" dirty="0"/>
          </a:p>
        </p:txBody>
      </p:sp>
      <p:sp>
        <p:nvSpPr>
          <p:cNvPr id="3" name="Zástupný symbol pro obsah 2"/>
          <p:cNvSpPr>
            <a:spLocks noGrp="1"/>
          </p:cNvSpPr>
          <p:nvPr>
            <p:ph idx="1"/>
          </p:nvPr>
        </p:nvSpPr>
        <p:spPr/>
        <p:txBody>
          <a:bodyPr>
            <a:normAutofit lnSpcReduction="10000"/>
          </a:bodyPr>
          <a:lstStyle/>
          <a:p>
            <a:pPr marL="0" indent="0" algn="r">
              <a:buNone/>
            </a:pPr>
            <a:endParaRPr lang="cs-CZ" dirty="0" smtClean="0"/>
          </a:p>
          <a:p>
            <a:pPr marL="0" indent="0" algn="r">
              <a:buNone/>
            </a:pPr>
            <a:endParaRPr lang="cs-CZ" dirty="0"/>
          </a:p>
          <a:p>
            <a:pPr marL="0" indent="0" algn="r">
              <a:buNone/>
            </a:pPr>
            <a:endParaRPr lang="cs-CZ" dirty="0" smtClean="0"/>
          </a:p>
          <a:p>
            <a:pPr marL="0" indent="0" algn="r">
              <a:buNone/>
            </a:pPr>
            <a:endParaRPr lang="cs-CZ" dirty="0"/>
          </a:p>
          <a:p>
            <a:pPr marL="0" indent="0" algn="r">
              <a:buNone/>
            </a:pPr>
            <a:endParaRPr lang="cs-CZ" dirty="0" smtClean="0"/>
          </a:p>
          <a:p>
            <a:pPr marL="0" indent="0" algn="r">
              <a:buNone/>
            </a:pPr>
            <a:endParaRPr lang="cs-CZ" dirty="0"/>
          </a:p>
          <a:p>
            <a:pPr marL="0" indent="0" algn="r">
              <a:buNone/>
            </a:pPr>
            <a:endParaRPr lang="cs-CZ" dirty="0" smtClean="0"/>
          </a:p>
          <a:p>
            <a:pPr marL="0" indent="0" algn="r">
              <a:buNone/>
            </a:pPr>
            <a:r>
              <a:rPr lang="cs-CZ" dirty="0" smtClean="0"/>
              <a:t>… děkuji </a:t>
            </a:r>
          </a:p>
          <a:p>
            <a:pPr marL="0" indent="0" algn="r">
              <a:buNone/>
            </a:pPr>
            <a:r>
              <a:rPr lang="cs-CZ" dirty="0" smtClean="0"/>
              <a:t>Martin Pádivý </a:t>
            </a:r>
            <a:endParaRPr lang="cs-CZ" dirty="0"/>
          </a:p>
        </p:txBody>
      </p:sp>
    </p:spTree>
    <p:extLst>
      <p:ext uri="{BB962C8B-B14F-4D97-AF65-F5344CB8AC3E}">
        <p14:creationId xmlns:p14="http://schemas.microsoft.com/office/powerpoint/2010/main" val="897347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315" y="322217"/>
            <a:ext cx="10032274" cy="1393372"/>
          </a:xfrm>
        </p:spPr>
        <p:txBody>
          <a:bodyPr>
            <a:normAutofit/>
          </a:bodyPr>
          <a:lstStyle/>
          <a:p>
            <a:pPr algn="l"/>
            <a:r>
              <a:rPr lang="cs-CZ" sz="4000" dirty="0" smtClean="0"/>
              <a:t>HRY, DŮVOD HER, HISTORIE, VÝVOJ ČLOVĚKA</a:t>
            </a:r>
            <a:endParaRPr lang="cs-CZ" sz="4000" dirty="0"/>
          </a:p>
        </p:txBody>
      </p:sp>
      <p:sp>
        <p:nvSpPr>
          <p:cNvPr id="3" name="Podnadpis 2"/>
          <p:cNvSpPr>
            <a:spLocks noGrp="1"/>
          </p:cNvSpPr>
          <p:nvPr>
            <p:ph type="subTitle" idx="1"/>
          </p:nvPr>
        </p:nvSpPr>
        <p:spPr>
          <a:xfrm>
            <a:off x="635726" y="1872343"/>
            <a:ext cx="10032274" cy="3385457"/>
          </a:xfrm>
        </p:spPr>
        <p:txBody>
          <a:bodyPr/>
          <a:lstStyle/>
          <a:p>
            <a:pPr marL="342900" indent="-342900" algn="l">
              <a:buFontTx/>
              <a:buChar char="-"/>
            </a:pPr>
            <a:r>
              <a:rPr lang="cs-CZ" dirty="0"/>
              <a:t>p</a:t>
            </a:r>
            <a:r>
              <a:rPr lang="cs-CZ" dirty="0" smtClean="0"/>
              <a:t>roč si vlastně hraju? </a:t>
            </a:r>
          </a:p>
          <a:p>
            <a:pPr algn="l"/>
            <a:r>
              <a:rPr lang="cs-CZ" dirty="0" smtClean="0"/>
              <a:t>Od doby předhistorické (sporadické záznamy), přes antiku,  kulty bohů, náboženství, naplnění slavnostních chvil po současnost</a:t>
            </a:r>
          </a:p>
          <a:p>
            <a:pPr marL="342900" indent="-342900" algn="l">
              <a:buFontTx/>
              <a:buChar char="-"/>
            </a:pPr>
            <a:r>
              <a:rPr lang="cs-CZ" dirty="0" smtClean="0"/>
              <a:t>vcházíme do světa her abychom se stali jinými, nacházeli sami sebe, setkávali se s ostatními lidmi…každý máme svůj důvod…známe jej? Je možné jej nalézt?</a:t>
            </a:r>
          </a:p>
          <a:p>
            <a:pPr marL="342900" indent="-342900" algn="l">
              <a:buFontTx/>
              <a:buChar char="-"/>
            </a:pPr>
            <a:r>
              <a:rPr lang="cs-CZ" dirty="0" smtClean="0"/>
              <a:t>ontogeneze – provázející přirozená potřeba člověka  her, hrát si od útlého dětství po stáří</a:t>
            </a:r>
          </a:p>
          <a:p>
            <a:pPr marL="342900" indent="-342900" algn="l">
              <a:buFontTx/>
              <a:buChar char="-"/>
            </a:pPr>
            <a:endParaRPr lang="cs-CZ" dirty="0" smtClean="0"/>
          </a:p>
        </p:txBody>
      </p:sp>
    </p:spTree>
    <p:extLst>
      <p:ext uri="{BB962C8B-B14F-4D97-AF65-F5344CB8AC3E}">
        <p14:creationId xmlns:p14="http://schemas.microsoft.com/office/powerpoint/2010/main" val="3889276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smtClean="0"/>
              <a:t>Přínos her (co by nám hra mohla/měla přinášet)</a:t>
            </a:r>
            <a:endParaRPr lang="cs-CZ" sz="4000" dirty="0"/>
          </a:p>
        </p:txBody>
      </p:sp>
      <p:sp>
        <p:nvSpPr>
          <p:cNvPr id="3" name="Zástupný symbol pro obsah 2"/>
          <p:cNvSpPr>
            <a:spLocks noGrp="1"/>
          </p:cNvSpPr>
          <p:nvPr>
            <p:ph idx="1"/>
          </p:nvPr>
        </p:nvSpPr>
        <p:spPr/>
        <p:txBody>
          <a:bodyPr>
            <a:normAutofit fontScale="92500" lnSpcReduction="20000"/>
          </a:bodyPr>
          <a:lstStyle/>
          <a:p>
            <a:r>
              <a:rPr lang="cs-CZ" dirty="0" err="1" smtClean="0"/>
              <a:t>Pookřání</a:t>
            </a:r>
            <a:r>
              <a:rPr lang="cs-CZ" dirty="0" smtClean="0"/>
              <a:t> při hře, obnovení sil, aktivní odpočinek</a:t>
            </a:r>
          </a:p>
          <a:p>
            <a:r>
              <a:rPr lang="cs-CZ" dirty="0" smtClean="0"/>
              <a:t>Děti, jako veškerá mláďata si hrají i pro potřebu uvolnění přebytečné energie</a:t>
            </a:r>
          </a:p>
          <a:p>
            <a:r>
              <a:rPr lang="cs-CZ" dirty="0" smtClean="0"/>
              <a:t>Rekapitulace vývoje lidstva v dětských hrách – princezny, rytíři, …</a:t>
            </a:r>
          </a:p>
          <a:p>
            <a:r>
              <a:rPr lang="cs-CZ" dirty="0" smtClean="0"/>
              <a:t>Uvolnění emocí </a:t>
            </a:r>
          </a:p>
          <a:p>
            <a:r>
              <a:rPr lang="cs-CZ" dirty="0" smtClean="0"/>
              <a:t>Pomocník při řešení mezilidských konfliktů </a:t>
            </a:r>
          </a:p>
          <a:p>
            <a:r>
              <a:rPr lang="cs-CZ" dirty="0" smtClean="0"/>
              <a:t>Z psychologického pohledu – uspokojení potlačených pudů </a:t>
            </a:r>
          </a:p>
          <a:p>
            <a:r>
              <a:rPr lang="cs-CZ" dirty="0" smtClean="0"/>
              <a:t>Procvičování instinktů důležitých pro další život – od dětských her, přes přenos do vážné lidské činnosti</a:t>
            </a:r>
          </a:p>
          <a:p>
            <a:r>
              <a:rPr lang="cs-CZ" dirty="0" smtClean="0"/>
              <a:t>Radost ze života, smích </a:t>
            </a:r>
          </a:p>
          <a:p>
            <a:r>
              <a:rPr lang="cs-CZ" dirty="0"/>
              <a:t>a</a:t>
            </a:r>
            <a:r>
              <a:rPr lang="cs-CZ" dirty="0" smtClean="0"/>
              <a:t>td. atd. atd. atd. pátrání po smyslu her je nekonečné</a:t>
            </a:r>
            <a:endParaRPr lang="cs-CZ" dirty="0"/>
          </a:p>
        </p:txBody>
      </p:sp>
    </p:spTree>
    <p:extLst>
      <p:ext uri="{BB962C8B-B14F-4D97-AF65-F5344CB8AC3E}">
        <p14:creationId xmlns:p14="http://schemas.microsoft.com/office/powerpoint/2010/main" val="1453017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HRA? </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smtClean="0"/>
              <a:t>Určité spojující znaky – nejistota výsledků, řízenost pravidel, vážnost, zábava, radost, potěšení, dobrovolnost, samoúčelnost, vnitřní nekonečnost, zdánlivost, dvojakost, uzavřenost, dramatičnost … </a:t>
            </a:r>
          </a:p>
          <a:p>
            <a:pPr marL="0" indent="0">
              <a:buNone/>
            </a:pPr>
            <a:r>
              <a:rPr lang="cs-CZ" dirty="0" smtClean="0"/>
              <a:t>… svobodné nakládání s časem,</a:t>
            </a:r>
          </a:p>
          <a:p>
            <a:pPr marL="0" indent="0">
              <a:buNone/>
            </a:pPr>
            <a:r>
              <a:rPr lang="cs-CZ" dirty="0" smtClean="0"/>
              <a:t>… střídání počátečního napětí a uvolnění skrytého v řešení, opakujícího se bez definitivního konce</a:t>
            </a:r>
          </a:p>
          <a:p>
            <a:pPr marL="0" indent="0">
              <a:buNone/>
            </a:pPr>
            <a:r>
              <a:rPr lang="cs-CZ" dirty="0" smtClean="0"/>
              <a:t>… útok, únik, sledování, srovnávání, napodobování, změna, důvěra, náhoda</a:t>
            </a:r>
          </a:p>
          <a:p>
            <a:pPr marL="0" indent="0">
              <a:buNone/>
            </a:pPr>
            <a:r>
              <a:rPr lang="cs-CZ" dirty="0" smtClean="0"/>
              <a:t>… hledání dobrodružství, zisku – hazard, riskování </a:t>
            </a:r>
          </a:p>
          <a:p>
            <a:pPr marL="0" indent="0">
              <a:buNone/>
            </a:pPr>
            <a:r>
              <a:rPr lang="cs-CZ" dirty="0" smtClean="0"/>
              <a:t>… překonávání soupeře</a:t>
            </a:r>
            <a:endParaRPr lang="cs-CZ" dirty="0"/>
          </a:p>
        </p:txBody>
      </p:sp>
    </p:spTree>
    <p:extLst>
      <p:ext uri="{BB962C8B-B14F-4D97-AF65-F5344CB8AC3E}">
        <p14:creationId xmlns:p14="http://schemas.microsoft.com/office/powerpoint/2010/main" val="3233385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SMYSL HER A CVIČENÍ </a:t>
            </a:r>
            <a:endParaRPr lang="cs-CZ" dirty="0"/>
          </a:p>
        </p:txBody>
      </p:sp>
      <p:sp>
        <p:nvSpPr>
          <p:cNvPr id="3" name="Zástupný symbol pro obsah 2"/>
          <p:cNvSpPr>
            <a:spLocks noGrp="1"/>
          </p:cNvSpPr>
          <p:nvPr>
            <p:ph idx="1"/>
          </p:nvPr>
        </p:nvSpPr>
        <p:spPr/>
        <p:txBody>
          <a:bodyPr>
            <a:normAutofit lnSpcReduction="10000"/>
          </a:bodyPr>
          <a:lstStyle/>
          <a:p>
            <a:r>
              <a:rPr lang="cs-CZ" dirty="0"/>
              <a:t>e</a:t>
            </a:r>
            <a:r>
              <a:rPr lang="cs-CZ" dirty="0" smtClean="0"/>
              <a:t>moce a psychika zúčastněných </a:t>
            </a:r>
          </a:p>
          <a:p>
            <a:r>
              <a:rPr lang="cs-CZ" dirty="0" smtClean="0"/>
              <a:t>Pocity a postoje hráčů </a:t>
            </a:r>
          </a:p>
          <a:p>
            <a:r>
              <a:rPr lang="cs-CZ" dirty="0" smtClean="0"/>
              <a:t>Obohacení o zážitky a nové zkušenosti </a:t>
            </a:r>
          </a:p>
          <a:p>
            <a:r>
              <a:rPr lang="cs-CZ" dirty="0" smtClean="0"/>
              <a:t>Zvyšování sebedůvěry a sebehodnocení </a:t>
            </a:r>
          </a:p>
          <a:p>
            <a:r>
              <a:rPr lang="cs-CZ" dirty="0" smtClean="0"/>
              <a:t>Nové pohledy na vlastní tělesnost, potěšení z vlastní existence</a:t>
            </a:r>
          </a:p>
          <a:p>
            <a:r>
              <a:rPr lang="cs-CZ" dirty="0" smtClean="0"/>
              <a:t>Rozvoj sociálních vztahů </a:t>
            </a:r>
          </a:p>
          <a:p>
            <a:r>
              <a:rPr lang="cs-CZ" dirty="0" smtClean="0"/>
              <a:t>Důvěra k ostatním lidem – ohleduplnost, odpovědnost</a:t>
            </a:r>
          </a:p>
          <a:p>
            <a:r>
              <a:rPr lang="cs-CZ" dirty="0" smtClean="0"/>
              <a:t>Podpora komunikace, spolupráce</a:t>
            </a:r>
          </a:p>
          <a:p>
            <a:r>
              <a:rPr lang="cs-CZ" dirty="0" smtClean="0"/>
              <a:t>Zvyšování tělesné kondice</a:t>
            </a:r>
          </a:p>
          <a:p>
            <a:endParaRPr lang="cs-CZ" dirty="0"/>
          </a:p>
        </p:txBody>
      </p:sp>
    </p:spTree>
    <p:extLst>
      <p:ext uri="{BB962C8B-B14F-4D97-AF65-F5344CB8AC3E}">
        <p14:creationId xmlns:p14="http://schemas.microsoft.com/office/powerpoint/2010/main" val="345245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200" b="1" dirty="0" smtClean="0"/>
              <a:t>ROZDĚLENÍ HER </a:t>
            </a:r>
            <a:r>
              <a:rPr lang="cs-CZ" sz="3200" dirty="0" smtClean="0"/>
              <a:t>(některá z obecných přístupů k dělení her)</a:t>
            </a:r>
            <a:endParaRPr lang="cs-CZ" sz="3200" dirty="0"/>
          </a:p>
        </p:txBody>
      </p:sp>
      <p:sp>
        <p:nvSpPr>
          <p:cNvPr id="3" name="Zástupný symbol pro obsah 2"/>
          <p:cNvSpPr>
            <a:spLocks noGrp="1"/>
          </p:cNvSpPr>
          <p:nvPr>
            <p:ph idx="1"/>
          </p:nvPr>
        </p:nvSpPr>
        <p:spPr/>
        <p:txBody>
          <a:bodyPr/>
          <a:lstStyle/>
          <a:p>
            <a:pPr>
              <a:buFontTx/>
              <a:buChar char="-"/>
            </a:pPr>
            <a:r>
              <a:rPr lang="cs-CZ" dirty="0" smtClean="0"/>
              <a:t>funkční, fiktivní, receptivní, konstrukční, společenské</a:t>
            </a:r>
          </a:p>
          <a:p>
            <a:pPr marL="0" indent="0">
              <a:buNone/>
            </a:pPr>
            <a:endParaRPr lang="cs-CZ" dirty="0" smtClean="0"/>
          </a:p>
          <a:p>
            <a:pPr marL="0" indent="0">
              <a:buNone/>
            </a:pPr>
            <a:r>
              <a:rPr lang="cs-CZ" dirty="0" smtClean="0"/>
              <a:t> -     dělení podle druhu zážitků (</a:t>
            </a:r>
            <a:r>
              <a:rPr lang="cs-CZ" dirty="0" err="1" smtClean="0"/>
              <a:t>Caillois</a:t>
            </a:r>
            <a:r>
              <a:rPr lang="cs-CZ" dirty="0" smtClean="0"/>
              <a:t>) – </a:t>
            </a:r>
          </a:p>
          <a:p>
            <a:pPr marL="0" indent="0">
              <a:buNone/>
            </a:pPr>
            <a:r>
              <a:rPr lang="cs-CZ" dirty="0"/>
              <a:t> </a:t>
            </a:r>
            <a:r>
              <a:rPr lang="cs-CZ" dirty="0" smtClean="0"/>
              <a:t>      AGON, ALEA, ILLINX(VERTIGO), MIMIKRY</a:t>
            </a:r>
            <a:endParaRPr lang="cs-CZ" dirty="0"/>
          </a:p>
        </p:txBody>
      </p:sp>
    </p:spTree>
    <p:extLst>
      <p:ext uri="{BB962C8B-B14F-4D97-AF65-F5344CB8AC3E}">
        <p14:creationId xmlns:p14="http://schemas.microsoft.com/office/powerpoint/2010/main" val="410377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838200" y="2369975"/>
            <a:ext cx="10515600" cy="3806987"/>
          </a:xfrm>
        </p:spPr>
        <p:txBody>
          <a:bodyPr>
            <a:normAutofit fontScale="62500" lnSpcReduction="20000"/>
          </a:bodyPr>
          <a:lstStyle/>
          <a:p>
            <a:pPr marL="0" indent="0">
              <a:buNone/>
            </a:pPr>
            <a:r>
              <a:rPr lang="cs-CZ" dirty="0" smtClean="0"/>
              <a:t>AGON </a:t>
            </a:r>
          </a:p>
          <a:p>
            <a:pPr marL="0" indent="0">
              <a:buNone/>
            </a:pPr>
            <a:r>
              <a:rPr lang="cs-CZ" dirty="0" smtClean="0"/>
              <a:t>Zápas, závod – hry a činnosti s hlavním rysem soutěživost </a:t>
            </a:r>
          </a:p>
          <a:p>
            <a:pPr marL="0" indent="0">
              <a:buNone/>
            </a:pPr>
            <a:r>
              <a:rPr lang="cs-CZ" dirty="0" smtClean="0"/>
              <a:t>V negativní rovině – podpora násilí, lstivosti, touze po moci</a:t>
            </a:r>
            <a:endParaRPr lang="cs-CZ" dirty="0"/>
          </a:p>
          <a:p>
            <a:pPr marL="0" indent="0">
              <a:buNone/>
            </a:pPr>
            <a:r>
              <a:rPr lang="cs-CZ" dirty="0" smtClean="0"/>
              <a:t>ALEA </a:t>
            </a:r>
          </a:p>
          <a:p>
            <a:pPr marL="0" indent="0">
              <a:buNone/>
            </a:pPr>
            <a:r>
              <a:rPr lang="cs-CZ" dirty="0" smtClean="0"/>
              <a:t>Kostka, nebo nejistota – hry založené na náhodě, na štěstí </a:t>
            </a:r>
          </a:p>
          <a:p>
            <a:pPr marL="0" indent="0">
              <a:buNone/>
            </a:pPr>
            <a:r>
              <a:rPr lang="cs-CZ" dirty="0" smtClean="0"/>
              <a:t>Zneužití – gamblerství, hazard </a:t>
            </a:r>
          </a:p>
          <a:p>
            <a:pPr marL="0" indent="0">
              <a:buNone/>
            </a:pPr>
            <a:r>
              <a:rPr lang="cs-CZ" dirty="0" smtClean="0"/>
              <a:t>VERTIGO </a:t>
            </a:r>
          </a:p>
          <a:p>
            <a:pPr marL="0" indent="0">
              <a:buNone/>
            </a:pPr>
            <a:r>
              <a:rPr lang="cs-CZ" dirty="0" smtClean="0"/>
              <a:t>Činnosti, které mění vnímání – točením, rychlostí, virtuální realitou – vedou nás k opojení, odvádějí od jasného vědomí vedou k určitému druhu radostné paniky a vzrušení</a:t>
            </a:r>
          </a:p>
          <a:p>
            <a:pPr marL="0" indent="0">
              <a:buNone/>
            </a:pPr>
            <a:r>
              <a:rPr lang="cs-CZ" dirty="0" smtClean="0"/>
              <a:t>MIMIKRY </a:t>
            </a:r>
          </a:p>
          <a:p>
            <a:pPr marL="0" indent="0">
              <a:buNone/>
            </a:pPr>
            <a:r>
              <a:rPr lang="cs-CZ" dirty="0" smtClean="0"/>
              <a:t>Skupina her umožňující stát se někým jiným pomocí fantazie, předstírání, maskování – od dětských her s hračkami přes karnevaly po kupř. divadlo, ceremonie apod. </a:t>
            </a:r>
          </a:p>
          <a:p>
            <a:pPr marL="0" indent="0">
              <a:buNone/>
            </a:pPr>
            <a:endParaRPr lang="cs-CZ" dirty="0"/>
          </a:p>
          <a:p>
            <a:pPr marL="0" indent="0">
              <a:buNone/>
            </a:pPr>
            <a:r>
              <a:rPr lang="cs-CZ" dirty="0" smtClean="0"/>
              <a:t>Uvedené kategorie se v životě prolínají. Často je boj, soupeření (agon) spojen s náhodou (</a:t>
            </a:r>
            <a:r>
              <a:rPr lang="cs-CZ" dirty="0" err="1" smtClean="0"/>
              <a:t>alea</a:t>
            </a:r>
            <a:r>
              <a:rPr lang="cs-CZ" dirty="0" smtClean="0"/>
              <a:t>) a může mít vztah i k tvořivosti a fantazii (mimikry). Hry obsahující boj jsou mnohdy divadlem pro všechny, kdo se jich nezúčastňují. </a:t>
            </a:r>
            <a:endParaRPr lang="cs-CZ" dirty="0"/>
          </a:p>
        </p:txBody>
      </p:sp>
    </p:spTree>
    <p:extLst>
      <p:ext uri="{BB962C8B-B14F-4D97-AF65-F5344CB8AC3E}">
        <p14:creationId xmlns:p14="http://schemas.microsoft.com/office/powerpoint/2010/main" val="32972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z možností/varianty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S</a:t>
            </a:r>
            <a:r>
              <a:rPr lang="cs-CZ" dirty="0" smtClean="0"/>
              <a:t>eznamovací, úvodní, motivační aktivity, </a:t>
            </a:r>
            <a:r>
              <a:rPr lang="cs-CZ" dirty="0" err="1" smtClean="0"/>
              <a:t>Icebreakers</a:t>
            </a:r>
            <a:endParaRPr lang="cs-CZ" dirty="0" smtClean="0"/>
          </a:p>
          <a:p>
            <a:r>
              <a:rPr lang="cs-CZ" dirty="0" smtClean="0"/>
              <a:t>Zahřívací a kontaktní hry, </a:t>
            </a:r>
            <a:r>
              <a:rPr lang="cs-CZ" dirty="0" err="1" smtClean="0"/>
              <a:t>Warm-Ups</a:t>
            </a:r>
            <a:endParaRPr lang="cs-CZ" dirty="0" smtClean="0"/>
          </a:p>
          <a:p>
            <a:r>
              <a:rPr lang="cs-CZ" dirty="0" smtClean="0"/>
              <a:t>Hrátky a zábavné soutěžení, </a:t>
            </a:r>
            <a:r>
              <a:rPr lang="cs-CZ" dirty="0" err="1" smtClean="0"/>
              <a:t>Stunts</a:t>
            </a:r>
            <a:endParaRPr lang="cs-CZ" dirty="0" smtClean="0"/>
          </a:p>
          <a:p>
            <a:r>
              <a:rPr lang="cs-CZ" dirty="0" smtClean="0"/>
              <a:t>Hry a cvičení na důvěru, Trust, </a:t>
            </a:r>
            <a:r>
              <a:rPr lang="cs-CZ" dirty="0" err="1" smtClean="0"/>
              <a:t>Spotting</a:t>
            </a:r>
            <a:r>
              <a:rPr lang="cs-CZ" dirty="0" smtClean="0"/>
              <a:t> </a:t>
            </a:r>
            <a:r>
              <a:rPr lang="cs-CZ" dirty="0" err="1" smtClean="0"/>
              <a:t>Activities</a:t>
            </a:r>
            <a:endParaRPr lang="cs-CZ" dirty="0" smtClean="0"/>
          </a:p>
          <a:p>
            <a:r>
              <a:rPr lang="cs-CZ" dirty="0" smtClean="0"/>
              <a:t>Iniciativní a týmové hry, </a:t>
            </a:r>
            <a:r>
              <a:rPr lang="cs-CZ" dirty="0" err="1" smtClean="0"/>
              <a:t>Communication</a:t>
            </a:r>
            <a:r>
              <a:rPr lang="cs-CZ" dirty="0" smtClean="0"/>
              <a:t> </a:t>
            </a:r>
            <a:r>
              <a:rPr lang="cs-CZ" dirty="0" err="1" smtClean="0"/>
              <a:t>Games</a:t>
            </a:r>
            <a:r>
              <a:rPr lang="cs-CZ" dirty="0" smtClean="0"/>
              <a:t> </a:t>
            </a:r>
          </a:p>
          <a:p>
            <a:r>
              <a:rPr lang="cs-CZ" dirty="0" smtClean="0"/>
              <a:t>Hry na rozvoj komunikace a spolupráce-“problémové“ hry, </a:t>
            </a:r>
            <a:r>
              <a:rPr lang="cs-CZ" dirty="0" err="1" smtClean="0"/>
              <a:t>Problem</a:t>
            </a:r>
            <a:r>
              <a:rPr lang="cs-CZ" dirty="0" smtClean="0"/>
              <a:t> </a:t>
            </a:r>
            <a:r>
              <a:rPr lang="cs-CZ" dirty="0" err="1" smtClean="0"/>
              <a:t>solving</a:t>
            </a:r>
            <a:r>
              <a:rPr lang="cs-CZ" dirty="0" smtClean="0"/>
              <a:t> </a:t>
            </a:r>
            <a:r>
              <a:rPr lang="cs-CZ" dirty="0" err="1" smtClean="0"/>
              <a:t>activities</a:t>
            </a:r>
            <a:r>
              <a:rPr lang="cs-CZ" dirty="0" smtClean="0"/>
              <a:t>, </a:t>
            </a:r>
            <a:r>
              <a:rPr lang="cs-CZ" dirty="0" err="1" smtClean="0"/>
              <a:t>Initiative</a:t>
            </a:r>
            <a:r>
              <a:rPr lang="cs-CZ" dirty="0" smtClean="0"/>
              <a:t> </a:t>
            </a:r>
            <a:r>
              <a:rPr lang="cs-CZ" dirty="0" err="1" smtClean="0"/>
              <a:t>games</a:t>
            </a:r>
            <a:endParaRPr lang="cs-CZ" dirty="0" smtClean="0"/>
          </a:p>
          <a:p>
            <a:r>
              <a:rPr lang="cs-CZ" dirty="0" smtClean="0"/>
              <a:t>Hry a cvičení v přírodě – lanové a překážkové dráhy, </a:t>
            </a:r>
            <a:r>
              <a:rPr lang="cs-CZ" dirty="0" err="1" smtClean="0"/>
              <a:t>Ropes</a:t>
            </a:r>
            <a:r>
              <a:rPr lang="cs-CZ" dirty="0" smtClean="0"/>
              <a:t> </a:t>
            </a:r>
            <a:r>
              <a:rPr lang="cs-CZ" dirty="0" err="1" smtClean="0"/>
              <a:t>course</a:t>
            </a:r>
            <a:endParaRPr lang="cs-CZ" dirty="0" smtClean="0"/>
          </a:p>
          <a:p>
            <a:r>
              <a:rPr lang="cs-CZ" dirty="0" err="1" smtClean="0"/>
              <a:t>Ekohry</a:t>
            </a:r>
            <a:r>
              <a:rPr lang="cs-CZ" dirty="0" smtClean="0"/>
              <a:t> </a:t>
            </a:r>
          </a:p>
          <a:p>
            <a:r>
              <a:rPr lang="cs-CZ" dirty="0" smtClean="0"/>
              <a:t>Závěrečné hry, hry pro reflexi a závěrečné hodnocení </a:t>
            </a:r>
          </a:p>
          <a:p>
            <a:endParaRPr lang="cs-CZ" dirty="0"/>
          </a:p>
        </p:txBody>
      </p:sp>
    </p:spTree>
    <p:extLst>
      <p:ext uri="{BB962C8B-B14F-4D97-AF65-F5344CB8AC3E}">
        <p14:creationId xmlns:p14="http://schemas.microsoft.com/office/powerpoint/2010/main" val="1708219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PROŽITEK, RADOST ZE HRY, Z POHYBU</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  Znamená více peněz a materiálního dostatku lepší kvalitu života? </a:t>
            </a:r>
            <a:endParaRPr lang="cs-CZ" dirty="0"/>
          </a:p>
          <a:p>
            <a:pPr marL="0" indent="0">
              <a:buNone/>
            </a:pPr>
            <a:r>
              <a:rPr lang="cs-CZ" dirty="0"/>
              <a:t>u</a:t>
            </a:r>
            <a:r>
              <a:rPr lang="cs-CZ" dirty="0" smtClean="0"/>
              <a:t>mění prožitku, bezděčné radosti ze hry, z pohybu, z drobností </a:t>
            </a:r>
          </a:p>
          <a:p>
            <a:pPr marL="0" indent="0">
              <a:buNone/>
            </a:pPr>
            <a:r>
              <a:rPr lang="cs-CZ" dirty="0" smtClean="0"/>
              <a:t>„Pořád se chystáme žít, ale nikdy nežijeme“ – cit. </a:t>
            </a:r>
            <a:r>
              <a:rPr lang="cs-CZ" dirty="0" err="1" smtClean="0"/>
              <a:t>Czikszentmihalyi</a:t>
            </a:r>
            <a:endParaRPr lang="cs-CZ" dirty="0" smtClean="0"/>
          </a:p>
          <a:p>
            <a:pPr>
              <a:buFontTx/>
              <a:buChar char="-"/>
            </a:pPr>
            <a:r>
              <a:rPr lang="cs-CZ" dirty="0" smtClean="0"/>
              <a:t>Většina utrpení i potěšení se odehrávají především v našem vědomí, existují pouze v něm a tím nás zásadně ovlivňují</a:t>
            </a:r>
          </a:p>
          <a:p>
            <a:pPr marL="0" indent="0">
              <a:buNone/>
            </a:pPr>
            <a:r>
              <a:rPr lang="cs-CZ" dirty="0" smtClean="0"/>
              <a:t>…hranice jsou jen v naší mysli…</a:t>
            </a:r>
          </a:p>
          <a:p>
            <a:pPr marL="0" indent="0">
              <a:buNone/>
            </a:pPr>
            <a:r>
              <a:rPr lang="cs-CZ" dirty="0" smtClean="0"/>
              <a:t>Hra musí (měla by) přinášet hluboké zaujetí, při kterém se neohlížíme na únavu ani na čas, nebojíme se selhání. Vzniká dojem, že máme činnost pod kontrolou. Zapomínáme na své vlastní já, abychom ho po skončení činnosti objevili v jeho nové, silnější podobě. </a:t>
            </a:r>
          </a:p>
          <a:p>
            <a:pPr marL="0" indent="0">
              <a:buNone/>
            </a:pPr>
            <a:endParaRPr lang="cs-CZ" dirty="0"/>
          </a:p>
        </p:txBody>
      </p:sp>
    </p:spTree>
    <p:extLst>
      <p:ext uri="{BB962C8B-B14F-4D97-AF65-F5344CB8AC3E}">
        <p14:creationId xmlns:p14="http://schemas.microsoft.com/office/powerpoint/2010/main" val="4598712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asedací místnost Ion">
  <a:themeElements>
    <a:clrScheme name="Zasedací místnost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Zasedací místnost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asedací místnost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352</TotalTime>
  <Words>1103</Words>
  <Application>Microsoft Office PowerPoint</Application>
  <PresentationFormat>Širokoúhlá obrazovka</PresentationFormat>
  <Paragraphs>121</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Century Gothic</vt:lpstr>
      <vt:lpstr>Wingdings</vt:lpstr>
      <vt:lpstr>Wingdings 3</vt:lpstr>
      <vt:lpstr>Zasedací místnost Ion</vt:lpstr>
      <vt:lpstr>POHYBOVÉ HRY </vt:lpstr>
      <vt:lpstr>HRY, DŮVOD HER, HISTORIE, VÝVOJ ČLOVĚKA</vt:lpstr>
      <vt:lpstr>Přínos her (co by nám hra mohla/měla přinášet)</vt:lpstr>
      <vt:lpstr>CO JE HRA? </vt:lpstr>
      <vt:lpstr>SMYSL HER A CVIČENÍ </vt:lpstr>
      <vt:lpstr>ROZDĚLENÍ HER (některá z obecných přístupů k dělení her)</vt:lpstr>
      <vt:lpstr>Prezentace aplikace PowerPoint</vt:lpstr>
      <vt:lpstr>Další z možností/varianty</vt:lpstr>
      <vt:lpstr>PROŽITEK, RADOST ZE HRY, Z POHYBU</vt:lpstr>
      <vt:lpstr>SEZNAMOVACÍ HRY </vt:lpstr>
      <vt:lpstr>ZAHŘÍVACÍ A KONTAKTNÍ HRY </vt:lpstr>
      <vt:lpstr>HRÁTKY A ZÁBAVNÉ SOUTĚŽENÍ</vt:lpstr>
      <vt:lpstr>HRY A CVIČENÍ NA DŮVĚRU</vt:lpstr>
      <vt:lpstr>INICIATIVNÍ A TÝMOVÉ HRY, PROBLÉMOVKY</vt:lpstr>
      <vt:lpstr>ZÁVĚREČNÉ HRY, REFLEXE </vt:lpstr>
      <vt:lpstr>HRÁT SI?</vt:lpstr>
      <vt:lpstr>… třebas ze  zdrojů  celého světa … </vt:lpstr>
      <vt:lpstr>… nebo domácích … </vt:lpstr>
      <vt:lpstr>proč 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POHYBOVÉ HRY</dc:title>
  <dc:creator>Uzivatel</dc:creator>
  <cp:lastModifiedBy>Uzivatel</cp:lastModifiedBy>
  <cp:revision>27</cp:revision>
  <dcterms:created xsi:type="dcterms:W3CDTF">2020-10-27T06:30:45Z</dcterms:created>
  <dcterms:modified xsi:type="dcterms:W3CDTF">2020-11-04T07:04:36Z</dcterms:modified>
  <cp:contentStatus>Konečný</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