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2" r:id="rId2"/>
    <p:sldId id="256" r:id="rId3"/>
    <p:sldId id="27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58" r:id="rId14"/>
    <p:sldId id="259" r:id="rId15"/>
    <p:sldId id="260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-1752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016BC-51F4-40AF-9E2E-A8CF7405F5CB}" type="datetimeFigureOut">
              <a:rPr lang="cs-CZ" smtClean="0"/>
              <a:pPr/>
              <a:t>12.12.2022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D878-1E6D-4FCF-BCEA-F92696B4A3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016BC-51F4-40AF-9E2E-A8CF7405F5CB}" type="datetimeFigureOut">
              <a:rPr lang="cs-CZ" smtClean="0"/>
              <a:pPr/>
              <a:t>12.12.2022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D878-1E6D-4FCF-BCEA-F92696B4A3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016BC-51F4-40AF-9E2E-A8CF7405F5CB}" type="datetimeFigureOut">
              <a:rPr lang="cs-CZ" smtClean="0"/>
              <a:pPr/>
              <a:t>12.12.2022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D878-1E6D-4FCF-BCEA-F92696B4A3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016BC-51F4-40AF-9E2E-A8CF7405F5CB}" type="datetimeFigureOut">
              <a:rPr lang="cs-CZ" smtClean="0"/>
              <a:pPr/>
              <a:t>12.12.2022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D878-1E6D-4FCF-BCEA-F92696B4A3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016BC-51F4-40AF-9E2E-A8CF7405F5CB}" type="datetimeFigureOut">
              <a:rPr lang="cs-CZ" smtClean="0"/>
              <a:pPr/>
              <a:t>12.12.2022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D878-1E6D-4FCF-BCEA-F92696B4A3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016BC-51F4-40AF-9E2E-A8CF7405F5CB}" type="datetimeFigureOut">
              <a:rPr lang="cs-CZ" smtClean="0"/>
              <a:pPr/>
              <a:t>12.12.2022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D878-1E6D-4FCF-BCEA-F92696B4A3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016BC-51F4-40AF-9E2E-A8CF7405F5CB}" type="datetimeFigureOut">
              <a:rPr lang="cs-CZ" smtClean="0"/>
              <a:pPr/>
              <a:t>12.12.2022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D878-1E6D-4FCF-BCEA-F92696B4A3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016BC-51F4-40AF-9E2E-A8CF7405F5CB}" type="datetimeFigureOut">
              <a:rPr lang="cs-CZ" smtClean="0"/>
              <a:pPr/>
              <a:t>12.12.2022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D878-1E6D-4FCF-BCEA-F92696B4A3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016BC-51F4-40AF-9E2E-A8CF7405F5CB}" type="datetimeFigureOut">
              <a:rPr lang="cs-CZ" smtClean="0"/>
              <a:pPr/>
              <a:t>12.12.2022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D878-1E6D-4FCF-BCEA-F92696B4A3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016BC-51F4-40AF-9E2E-A8CF7405F5CB}" type="datetimeFigureOut">
              <a:rPr lang="cs-CZ" smtClean="0"/>
              <a:pPr/>
              <a:t>12.12.2022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D878-1E6D-4FCF-BCEA-F92696B4A3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016BC-51F4-40AF-9E2E-A8CF7405F5CB}" type="datetimeFigureOut">
              <a:rPr lang="cs-CZ" smtClean="0"/>
              <a:pPr/>
              <a:t>12.12.2022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99FD878-1E6D-4FCF-BCEA-F92696B4A3A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ED016BC-51F4-40AF-9E2E-A8CF7405F5CB}" type="datetimeFigureOut">
              <a:rPr lang="cs-CZ" smtClean="0"/>
              <a:pPr/>
              <a:t>12.12.2022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99FD878-1E6D-4FCF-BCEA-F92696B4A3A0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xmlns="" id="{7BC69870-677F-6C9F-B4C1-1F728F1847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764704"/>
            <a:ext cx="6657125" cy="1969546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F3342E00-CD59-650C-856A-A1D2B7D03D83}"/>
              </a:ext>
            </a:extLst>
          </p:cNvPr>
          <p:cNvSpPr txBox="1"/>
          <p:nvPr/>
        </p:nvSpPr>
        <p:spPr>
          <a:xfrm>
            <a:off x="466344" y="3099816"/>
            <a:ext cx="820902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kern="1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Tato prezentace vznikla </a:t>
            </a:r>
            <a:r>
              <a:rPr lang="cs-CZ" sz="2000" kern="15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 rámci projektu „Podpora </a:t>
            </a:r>
            <a:r>
              <a:rPr lang="cs-CZ" sz="2000" kern="15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pregraduálního</a:t>
            </a:r>
            <a:r>
              <a:rPr lang="cs-CZ" sz="2000" kern="15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vzdělávání budoucích učitelů na UK“, registrační číslo projektu CZ.02.3.68/0.0/0.0/19_068/0016093, financovaného prostřednictvím Operačního programu Výzkum, vývoj a vzdělávání.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4953BC5B-C4F1-E1C4-349F-9263E62B1E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5495" y="5149820"/>
            <a:ext cx="3510725" cy="144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92835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r>
              <a:rPr lang="cs-CZ" sz="3600" b="1" dirty="0" err="1" smtClean="0">
                <a:solidFill>
                  <a:srgbClr val="7030A0"/>
                </a:solidFill>
              </a:rPr>
              <a:t>Sebedeterminační</a:t>
            </a:r>
            <a:r>
              <a:rPr lang="cs-CZ" sz="3600" b="1" dirty="0" smtClean="0">
                <a:solidFill>
                  <a:srgbClr val="7030A0"/>
                </a:solidFill>
              </a:rPr>
              <a:t> teorie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75252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sz="2400" dirty="0"/>
              <a:t>•</a:t>
            </a:r>
            <a:r>
              <a:rPr lang="cs-CZ" dirty="0" smtClean="0"/>
              <a:t> </a:t>
            </a:r>
            <a:r>
              <a:rPr lang="cs-CZ" sz="2400" dirty="0" err="1" smtClean="0"/>
              <a:t>Ryan</a:t>
            </a:r>
            <a:r>
              <a:rPr lang="cs-CZ" sz="2400" dirty="0" smtClean="0"/>
              <a:t> a Deci rozlišují </a:t>
            </a:r>
            <a:r>
              <a:rPr lang="cs-CZ" sz="2400" u="sng" dirty="0" smtClean="0"/>
              <a:t>čtyři typy vnější motivace </a:t>
            </a:r>
            <a:r>
              <a:rPr lang="cs-CZ" sz="2400" dirty="0" smtClean="0"/>
              <a:t>na základě míry interiorizace (</a:t>
            </a:r>
            <a:r>
              <a:rPr lang="cs-CZ" sz="2400" dirty="0" err="1" smtClean="0"/>
              <a:t>zvnitřenění</a:t>
            </a:r>
            <a:r>
              <a:rPr lang="cs-CZ" sz="2400" dirty="0" smtClean="0"/>
              <a:t>) </a:t>
            </a:r>
          </a:p>
          <a:p>
            <a:pPr>
              <a:buNone/>
            </a:pPr>
            <a:r>
              <a:rPr lang="cs-CZ" sz="2400" dirty="0" smtClean="0">
                <a:solidFill>
                  <a:srgbClr val="7030A0"/>
                </a:solidFill>
              </a:rPr>
              <a:t>• </a:t>
            </a:r>
            <a:r>
              <a:rPr lang="cs-CZ" sz="2400" b="1" dirty="0" smtClean="0">
                <a:solidFill>
                  <a:srgbClr val="7030A0"/>
                </a:solidFill>
              </a:rPr>
              <a:t>Interiorizace</a:t>
            </a:r>
            <a:r>
              <a:rPr lang="cs-CZ" sz="2400" dirty="0" smtClean="0"/>
              <a:t>= proces, jehož prostřednictvím lidé transformují regulování pomocí vnějších prostředků do regulování vnitřním procesy.</a:t>
            </a:r>
          </a:p>
          <a:p>
            <a:pPr marL="457200" indent="-457200">
              <a:buAutoNum type="arabicParenR"/>
            </a:pPr>
            <a:r>
              <a:rPr lang="cs-CZ" sz="2400" dirty="0" smtClean="0"/>
              <a:t>Externí regulace </a:t>
            </a:r>
          </a:p>
          <a:p>
            <a:pPr marL="457200" indent="-457200">
              <a:buAutoNum type="arabicParenR"/>
            </a:pPr>
            <a:r>
              <a:rPr lang="cs-CZ" sz="2400" dirty="0" err="1" smtClean="0"/>
              <a:t>Introjekovaná</a:t>
            </a:r>
            <a:r>
              <a:rPr lang="cs-CZ" sz="2400" dirty="0" smtClean="0"/>
              <a:t> regulace</a:t>
            </a:r>
          </a:p>
          <a:p>
            <a:pPr marL="457200" indent="-457200">
              <a:buAutoNum type="arabicParenR"/>
            </a:pPr>
            <a:r>
              <a:rPr lang="cs-CZ" sz="2400" dirty="0" smtClean="0"/>
              <a:t>Identifikovaná regulace</a:t>
            </a:r>
          </a:p>
          <a:p>
            <a:pPr marL="457200" indent="-457200">
              <a:buAutoNum type="arabicParenR"/>
            </a:pPr>
            <a:r>
              <a:rPr lang="cs-CZ" sz="2400" dirty="0" smtClean="0"/>
              <a:t>Integrovaná regulace</a:t>
            </a:r>
          </a:p>
          <a:p>
            <a:pPr marL="457200" indent="-457200">
              <a:buAutoNum type="arabicParenR"/>
            </a:pPr>
            <a:endParaRPr lang="cs-CZ" sz="2400" dirty="0"/>
          </a:p>
          <a:p>
            <a:pPr marL="457200" indent="-457200">
              <a:buNone/>
            </a:pPr>
            <a:r>
              <a:rPr lang="cs-CZ" sz="2400" u="sng" dirty="0" smtClean="0"/>
              <a:t>Vnitřní motivace </a:t>
            </a:r>
            <a:r>
              <a:rPr lang="cs-CZ" sz="2400" dirty="0" smtClean="0"/>
              <a:t>je vrozená tendence k vyhledávání nových podnětů, výzev, objevování.</a:t>
            </a:r>
            <a:endParaRPr lang="cs-CZ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cs-CZ" sz="3200" b="1" i="1" dirty="0" smtClean="0">
                <a:solidFill>
                  <a:srgbClr val="7030A0"/>
                </a:solidFill>
              </a:rPr>
              <a:t>Jak podporovat vnitřní motivaci žáků?</a:t>
            </a:r>
            <a:endParaRPr lang="cs-CZ" sz="3200" b="1" i="1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44616"/>
          </a:xfrm>
        </p:spPr>
        <p:txBody>
          <a:bodyPr>
            <a:normAutofit fontScale="92500"/>
          </a:bodyPr>
          <a:lstStyle/>
          <a:p>
            <a:pPr>
              <a:buFontTx/>
              <a:buChar char="-"/>
            </a:pPr>
            <a:r>
              <a:rPr lang="cs-CZ" dirty="0" smtClean="0"/>
              <a:t>Podpora pocitu </a:t>
            </a:r>
            <a:r>
              <a:rPr lang="cs-CZ" b="1" dirty="0" smtClean="0"/>
              <a:t>kompetence a autonomie</a:t>
            </a:r>
          </a:p>
          <a:p>
            <a:pPr>
              <a:buFontTx/>
              <a:buChar char="-"/>
            </a:pPr>
            <a:r>
              <a:rPr lang="cs-CZ" dirty="0" smtClean="0"/>
              <a:t>Vyvážená </a:t>
            </a:r>
            <a:r>
              <a:rPr lang="cs-CZ" b="1" dirty="0" smtClean="0"/>
              <a:t>zpětná vazba </a:t>
            </a:r>
            <a:r>
              <a:rPr lang="cs-CZ" dirty="0" smtClean="0"/>
              <a:t>(+ sebehodnocení žáků)</a:t>
            </a:r>
          </a:p>
          <a:p>
            <a:pPr>
              <a:buFontTx/>
              <a:buChar char="-"/>
            </a:pPr>
            <a:r>
              <a:rPr lang="cs-CZ" dirty="0" smtClean="0"/>
              <a:t>Eliminovat </a:t>
            </a:r>
            <a:r>
              <a:rPr lang="cs-CZ" b="1" dirty="0" smtClean="0"/>
              <a:t>srovnávání výsledků žáků</a:t>
            </a:r>
            <a:r>
              <a:rPr lang="cs-CZ" dirty="0" smtClean="0">
                <a:solidFill>
                  <a:srgbClr val="7030A0"/>
                </a:solidFill>
              </a:rPr>
              <a:t> </a:t>
            </a:r>
            <a:r>
              <a:rPr lang="cs-CZ" dirty="0" smtClean="0"/>
              <a:t>(preferovat individuální a kriteriální vztahovou normu hodnocení)</a:t>
            </a:r>
          </a:p>
          <a:p>
            <a:pPr>
              <a:buFontTx/>
              <a:buChar char="-"/>
            </a:pPr>
            <a:r>
              <a:rPr lang="cs-CZ" dirty="0" smtClean="0"/>
              <a:t>Podpora </a:t>
            </a:r>
            <a:r>
              <a:rPr lang="cs-CZ" b="1" dirty="0" smtClean="0"/>
              <a:t>sounáležitosti</a:t>
            </a:r>
            <a:r>
              <a:rPr lang="cs-CZ" dirty="0" smtClean="0"/>
              <a:t> ve třídě (vztahy)</a:t>
            </a:r>
          </a:p>
          <a:p>
            <a:pPr>
              <a:buFontTx/>
              <a:buChar char="-"/>
            </a:pPr>
            <a:r>
              <a:rPr lang="cs-CZ" b="1" dirty="0" smtClean="0"/>
              <a:t>Pracovní klima </a:t>
            </a:r>
            <a:r>
              <a:rPr lang="cs-CZ" dirty="0" smtClean="0"/>
              <a:t>(důležitý je proces učení, ne jen výsledky)</a:t>
            </a:r>
          </a:p>
          <a:p>
            <a:pPr>
              <a:buFontTx/>
              <a:buChar char="-"/>
            </a:pPr>
            <a:r>
              <a:rPr lang="cs-CZ" b="1" dirty="0" smtClean="0"/>
              <a:t>Možnost výběru</a:t>
            </a:r>
          </a:p>
          <a:p>
            <a:pPr>
              <a:buFontTx/>
              <a:buChar char="-"/>
            </a:pPr>
            <a:r>
              <a:rPr lang="cs-CZ" b="1" dirty="0" smtClean="0"/>
              <a:t>Dostatek informací </a:t>
            </a:r>
            <a:r>
              <a:rPr lang="cs-CZ" dirty="0" smtClean="0"/>
              <a:t>pro splnění úkolu (konkrétní, jasné zadání, upřesňování)</a:t>
            </a:r>
          </a:p>
          <a:p>
            <a:pPr>
              <a:buFontTx/>
              <a:buChar char="-"/>
            </a:pPr>
            <a:r>
              <a:rPr lang="cs-CZ" b="1" dirty="0" smtClean="0"/>
              <a:t>Porozumění</a:t>
            </a:r>
            <a:r>
              <a:rPr lang="cs-CZ" dirty="0" smtClean="0"/>
              <a:t> smyslu učení (akcentovat přínos učení pro život ne pro známky, vytváření potřeb)</a:t>
            </a:r>
          </a:p>
          <a:p>
            <a:pPr>
              <a:buFontTx/>
              <a:buChar char="-"/>
            </a:pPr>
            <a:r>
              <a:rPr lang="cs-CZ" b="1" dirty="0" smtClean="0"/>
              <a:t>Adekvátní náročnost </a:t>
            </a:r>
            <a:r>
              <a:rPr lang="cs-CZ" dirty="0" smtClean="0"/>
              <a:t>úkolu</a:t>
            </a:r>
          </a:p>
          <a:p>
            <a:pPr>
              <a:buFontTx/>
              <a:buChar char="-"/>
            </a:pPr>
            <a:r>
              <a:rPr lang="cs-CZ" b="1" dirty="0" smtClean="0"/>
              <a:t>Rozmanitost</a:t>
            </a:r>
            <a:r>
              <a:rPr lang="cs-CZ" dirty="0" smtClean="0"/>
              <a:t> metod a organizačních forem</a:t>
            </a:r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744" y="5398144"/>
            <a:ext cx="2195736" cy="127121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 rot="20968956">
            <a:off x="813551" y="548826"/>
            <a:ext cx="5855841" cy="51376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Espace réservé pour une image  7"/>
          <p:cNvPicPr>
            <a:picLocks noChangeAspect="1"/>
          </p:cNvPicPr>
          <p:nvPr/>
        </p:nvPicPr>
        <p:blipFill>
          <a:blip r:embed="rId3" cstate="print"/>
          <a:srcRect l="1515" r="1515"/>
          <a:stretch>
            <a:fillRect/>
          </a:stretch>
        </p:blipFill>
        <p:spPr>
          <a:xfrm rot="20968505">
            <a:off x="964867" y="750313"/>
            <a:ext cx="5365530" cy="4024148"/>
          </a:xfrm>
          <a:prstGeom prst="rect">
            <a:avLst/>
          </a:prstGeom>
        </p:spPr>
      </p:pic>
      <p:sp>
        <p:nvSpPr>
          <p:cNvPr id="15" name="Titre 4"/>
          <p:cNvSpPr txBox="1">
            <a:spLocks/>
          </p:cNvSpPr>
          <p:nvPr/>
        </p:nvSpPr>
        <p:spPr>
          <a:xfrm rot="20977592">
            <a:off x="1167302" y="4725585"/>
            <a:ext cx="5986654" cy="1010134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cs-CZ" altLang="fr-FR" sz="2400" b="1" dirty="0" smtClean="0">
                <a:solidFill>
                  <a:srgbClr val="0070C0"/>
                </a:solidFill>
                <a:latin typeface="Segoe Script" pitchFamily="34" charset="0"/>
                <a:cs typeface="JasmineUPC" panose="02020603050405020304" pitchFamily="18" charset="-34"/>
              </a:rPr>
              <a:t>Proč vybrat pro Vaše dítě právě francouzštinu? </a:t>
            </a:r>
            <a:endParaRPr lang="fr-FR" sz="2400" b="1" dirty="0">
              <a:solidFill>
                <a:srgbClr val="0070C0"/>
              </a:solidFill>
              <a:latin typeface="Segoe Script" pitchFamily="34" charset="0"/>
              <a:cs typeface="JasmineUPC" panose="02020603050405020304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Le francais, votre atout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9101707" cy="47636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symbol pro obsah 4" descr="Le francais, votre atout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077072"/>
          </a:xfrm>
        </p:spPr>
      </p:pic>
      <p:pic>
        <p:nvPicPr>
          <p:cNvPr id="6" name="Obrázek 5" descr="Le francais, votre atout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58993"/>
            <a:ext cx="9143999" cy="246635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Kulturní přesah</a:t>
            </a:r>
            <a:endParaRPr lang="cs-CZ" dirty="0"/>
          </a:p>
        </p:txBody>
      </p:sp>
      <p:pic>
        <p:nvPicPr>
          <p:cNvPr id="4" name="Zástupný symbol pro obsah 3" descr="Le francais, votre atout 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204864"/>
            <a:ext cx="9144000" cy="295232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2232248"/>
          </a:xfrm>
        </p:spPr>
        <p:txBody>
          <a:bodyPr>
            <a:normAutofit/>
          </a:bodyPr>
          <a:lstStyle/>
          <a:p>
            <a:r>
              <a:rPr lang="cs-CZ" sz="2000" b="1" dirty="0" smtClean="0">
                <a:solidFill>
                  <a:schemeClr val="bg1"/>
                </a:solidFill>
              </a:rPr>
              <a:t>Didaktika francouzštiny I.</a:t>
            </a:r>
            <a:br>
              <a:rPr lang="cs-CZ" sz="2000" b="1" dirty="0" smtClean="0">
                <a:solidFill>
                  <a:schemeClr val="bg1"/>
                </a:solidFill>
              </a:rPr>
            </a:br>
            <a:r>
              <a:rPr lang="cs-CZ" sz="2800" b="1" dirty="0" smtClean="0">
                <a:solidFill>
                  <a:schemeClr val="bg1"/>
                </a:solidFill>
              </a:rPr>
              <a:t/>
            </a:r>
            <a:br>
              <a:rPr lang="cs-CZ" sz="2800" b="1" dirty="0" smtClean="0">
                <a:solidFill>
                  <a:schemeClr val="bg1"/>
                </a:solidFill>
              </a:rPr>
            </a:br>
            <a:r>
              <a:rPr lang="cs-CZ" sz="2800" b="1" dirty="0" smtClean="0">
                <a:solidFill>
                  <a:schemeClr val="bg1"/>
                </a:solidFill>
              </a:rPr>
              <a:t>Žákovské proměnné</a:t>
            </a:r>
            <a:br>
              <a:rPr lang="cs-CZ" sz="2800" b="1" dirty="0" smtClean="0">
                <a:solidFill>
                  <a:schemeClr val="bg1"/>
                </a:solidFill>
              </a:rPr>
            </a:br>
            <a:r>
              <a:rPr lang="cs-CZ" sz="2800" b="1" dirty="0" smtClean="0">
                <a:solidFill>
                  <a:schemeClr val="bg1"/>
                </a:solidFill>
              </a:rPr>
              <a:t> Motivace</a:t>
            </a:r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492896"/>
            <a:ext cx="6400800" cy="3145904"/>
          </a:xfrm>
        </p:spPr>
        <p:txBody>
          <a:bodyPr>
            <a:normAutofit/>
          </a:bodyPr>
          <a:lstStyle/>
          <a:p>
            <a:endParaRPr lang="cs-CZ" sz="4400" b="1" dirty="0" smtClean="0">
              <a:solidFill>
                <a:srgbClr val="7030A0"/>
              </a:solidFill>
            </a:endParaRPr>
          </a:p>
          <a:p>
            <a:endParaRPr lang="cs-CZ" sz="4400" dirty="0"/>
          </a:p>
        </p:txBody>
      </p:sp>
      <p:pic>
        <p:nvPicPr>
          <p:cNvPr id="5122" name="Picture 2" descr="C:\Users\Madla\Downloads\motivation-3233650_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8710" y="2431606"/>
            <a:ext cx="4979554" cy="35718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 smtClean="0"/>
              <a:t>Žákovské proměnné</a:t>
            </a: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>Co má vliv na výsledky učení?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935480"/>
            <a:ext cx="8928992" cy="4805888"/>
          </a:xfrm>
        </p:spPr>
        <p:txBody>
          <a:bodyPr>
            <a:normAutofit/>
          </a:bodyPr>
          <a:lstStyle/>
          <a:p>
            <a:r>
              <a:rPr lang="cs-CZ" dirty="0" smtClean="0"/>
              <a:t>Motivace k učení</a:t>
            </a:r>
          </a:p>
          <a:p>
            <a:r>
              <a:rPr lang="cs-CZ" dirty="0" smtClean="0"/>
              <a:t>Potřeby učení</a:t>
            </a:r>
          </a:p>
          <a:p>
            <a:r>
              <a:rPr lang="cs-CZ" dirty="0" smtClean="0"/>
              <a:t>Strategie </a:t>
            </a:r>
            <a:r>
              <a:rPr lang="cs-CZ" smtClean="0"/>
              <a:t>a styly </a:t>
            </a:r>
            <a:r>
              <a:rPr lang="cs-CZ" dirty="0" smtClean="0"/>
              <a:t>učení</a:t>
            </a:r>
          </a:p>
          <a:p>
            <a:r>
              <a:rPr lang="cs-CZ" dirty="0" smtClean="0"/>
              <a:t>Kognitivní schopnosti (inteligence, temperament apod.)</a:t>
            </a:r>
          </a:p>
          <a:p>
            <a:r>
              <a:rPr lang="cs-CZ" dirty="0" smtClean="0"/>
              <a:t>Osobnostní rysy (pasivita/aktivita, introvert/extrovert…)</a:t>
            </a:r>
          </a:p>
          <a:p>
            <a:r>
              <a:rPr lang="cs-CZ" dirty="0" smtClean="0"/>
              <a:t>Sociální zázemí žáka (podpora rodiny)</a:t>
            </a:r>
          </a:p>
          <a:p>
            <a:r>
              <a:rPr lang="cs-CZ" dirty="0" smtClean="0"/>
              <a:t>Momentální psychický stav</a:t>
            </a:r>
          </a:p>
          <a:p>
            <a:r>
              <a:rPr lang="cs-CZ" dirty="0" smtClean="0"/>
              <a:t>Vztahy (třída, učitel-žák, vztah k předmětu)</a:t>
            </a:r>
          </a:p>
          <a:p>
            <a:r>
              <a:rPr lang="cs-CZ" dirty="0" smtClean="0"/>
              <a:t>Prostředí učení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704088"/>
            <a:ext cx="5544616" cy="1143000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5" name="Zástupný symbol pro obsah 4" descr="Besoins et motivation 1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68780" y="116632"/>
            <a:ext cx="5551492" cy="670237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704088"/>
            <a:ext cx="8075240" cy="1143000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 descr="Besoins et motivation 1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5753" y="618966"/>
            <a:ext cx="7352631" cy="453822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Besoins et motivation 1 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292242"/>
            <a:ext cx="6826741" cy="615873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Besoins et motivation 1 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50995"/>
            <a:ext cx="6192688" cy="673229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7030A0"/>
                </a:solidFill>
              </a:rPr>
              <a:t>Potřeby </a:t>
            </a:r>
            <a:endParaRPr lang="cs-CZ" sz="3600" b="1" dirty="0">
              <a:solidFill>
                <a:srgbClr val="7030A0"/>
              </a:solidFill>
            </a:endParaRPr>
          </a:p>
        </p:txBody>
      </p:sp>
      <p:pic>
        <p:nvPicPr>
          <p:cNvPr id="4098" name="Picture 2" descr="C:\Users\Madla\Downloads\Maslowova_pyramida_potřeb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52443" y="2420888"/>
            <a:ext cx="4818787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err="1" smtClean="0">
                <a:solidFill>
                  <a:srgbClr val="7030A0"/>
                </a:solidFill>
              </a:rPr>
              <a:t>Sebedeterminační</a:t>
            </a:r>
            <a:r>
              <a:rPr lang="cs-CZ" sz="3600" b="1" dirty="0" smtClean="0">
                <a:solidFill>
                  <a:srgbClr val="7030A0"/>
                </a:solidFill>
              </a:rPr>
              <a:t> teorie</a:t>
            </a:r>
            <a:endParaRPr lang="cs-CZ" sz="3600" b="1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fontScale="85000" lnSpcReduction="10000"/>
          </a:bodyPr>
          <a:lstStyle/>
          <a:p>
            <a:r>
              <a:rPr lang="cs-CZ" sz="2800" dirty="0" smtClean="0"/>
              <a:t>R.M. </a:t>
            </a:r>
            <a:r>
              <a:rPr lang="cs-CZ" sz="2800" dirty="0" err="1" smtClean="0"/>
              <a:t>Ryan</a:t>
            </a:r>
            <a:r>
              <a:rPr lang="cs-CZ" sz="2800" dirty="0" smtClean="0"/>
              <a:t> a E.L. Deci (američtí psychologové), 2008</a:t>
            </a:r>
          </a:p>
          <a:p>
            <a:r>
              <a:rPr lang="cs-CZ" sz="2800" dirty="0" smtClean="0"/>
              <a:t>Člověk má tři základní potřeby ovliv</a:t>
            </a:r>
            <a:r>
              <a:rPr lang="cs-CZ" sz="2800" dirty="0"/>
              <a:t>ň</a:t>
            </a:r>
            <a:r>
              <a:rPr lang="cs-CZ" sz="2800" dirty="0" smtClean="0"/>
              <a:t>ující motivaci</a:t>
            </a:r>
          </a:p>
          <a:p>
            <a:pPr>
              <a:buNone/>
            </a:pPr>
            <a:endParaRPr lang="cs-CZ" sz="2800" dirty="0" smtClean="0"/>
          </a:p>
          <a:p>
            <a:pPr marL="514350" indent="-514350">
              <a:buAutoNum type="arabicPeriod"/>
            </a:pPr>
            <a:r>
              <a:rPr lang="cs-CZ" sz="2800" dirty="0" smtClean="0"/>
              <a:t>Potřeba </a:t>
            </a:r>
            <a:r>
              <a:rPr lang="cs-CZ" sz="2800" b="1" dirty="0" smtClean="0">
                <a:solidFill>
                  <a:srgbClr val="7030A0"/>
                </a:solidFill>
              </a:rPr>
              <a:t>sounáležitosti</a:t>
            </a:r>
          </a:p>
          <a:p>
            <a:pPr marL="514350" indent="-514350">
              <a:buAutoNum type="arabicPeriod"/>
            </a:pPr>
            <a:r>
              <a:rPr lang="cs-CZ" sz="2800" dirty="0" smtClean="0"/>
              <a:t>Potřeba </a:t>
            </a:r>
            <a:r>
              <a:rPr lang="cs-CZ" sz="2800" b="1" dirty="0" smtClean="0">
                <a:solidFill>
                  <a:srgbClr val="7030A0"/>
                </a:solidFill>
              </a:rPr>
              <a:t>kompetentnosti</a:t>
            </a:r>
          </a:p>
          <a:p>
            <a:pPr marL="514350" indent="-514350">
              <a:buAutoNum type="arabicPeriod"/>
            </a:pPr>
            <a:r>
              <a:rPr lang="cs-CZ" sz="2800" dirty="0" smtClean="0"/>
              <a:t>Potřeba </a:t>
            </a:r>
            <a:r>
              <a:rPr lang="cs-CZ" sz="2800" b="1" dirty="0" smtClean="0">
                <a:solidFill>
                  <a:srgbClr val="7030A0"/>
                </a:solidFill>
              </a:rPr>
              <a:t>autonomie</a:t>
            </a:r>
          </a:p>
          <a:p>
            <a:pPr marL="514350" indent="-514350">
              <a:buAutoNum type="arabicPeriod"/>
            </a:pPr>
            <a:endParaRPr lang="cs-CZ" sz="2800" b="1" dirty="0">
              <a:solidFill>
                <a:srgbClr val="7030A0"/>
              </a:solidFill>
            </a:endParaRPr>
          </a:p>
          <a:p>
            <a:pPr marL="514350" indent="-514350">
              <a:buNone/>
            </a:pPr>
            <a:endParaRPr lang="cs-CZ" sz="2800" dirty="0" smtClean="0"/>
          </a:p>
          <a:p>
            <a:pPr marL="514350" indent="-514350">
              <a:buNone/>
            </a:pPr>
            <a:r>
              <a:rPr lang="cs-CZ" sz="2800" dirty="0" smtClean="0"/>
              <a:t>	Uspokojení těchto potřeb v sociálním prostředí pozitivně ovlivňuje vnitřní motivaci, výkon i rozvoj jedince.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221</TotalTime>
  <Words>241</Words>
  <Application>Microsoft Office PowerPoint</Application>
  <PresentationFormat>Předvádění na obrazovce (4:3)</PresentationFormat>
  <Paragraphs>46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Tok</vt:lpstr>
      <vt:lpstr>Snímek 1</vt:lpstr>
      <vt:lpstr>Didaktika francouzštiny I.  Žákovské proměnné  Motivace</vt:lpstr>
      <vt:lpstr>Žákovské proměnné Co má vliv na výsledky učení?</vt:lpstr>
      <vt:lpstr>Snímek 4</vt:lpstr>
      <vt:lpstr>Snímek 5</vt:lpstr>
      <vt:lpstr>Snímek 6</vt:lpstr>
      <vt:lpstr>Snímek 7</vt:lpstr>
      <vt:lpstr>Potřeby </vt:lpstr>
      <vt:lpstr>Sebedeterminační teorie</vt:lpstr>
      <vt:lpstr>Sebedeterminační teorie</vt:lpstr>
      <vt:lpstr>Jak podporovat vnitřní motivaci žáků?</vt:lpstr>
      <vt:lpstr>Snímek 12</vt:lpstr>
      <vt:lpstr>Snímek 13</vt:lpstr>
      <vt:lpstr>Snímek 14</vt:lpstr>
      <vt:lpstr>Kulturní přesah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Didaktika francouzštiny I.</dc:title>
  <dc:creator>Madla</dc:creator>
  <cp:lastModifiedBy>Madla</cp:lastModifiedBy>
  <cp:revision>26</cp:revision>
  <dcterms:created xsi:type="dcterms:W3CDTF">2020-11-05T16:34:12Z</dcterms:created>
  <dcterms:modified xsi:type="dcterms:W3CDTF">2022-12-12T11:52:54Z</dcterms:modified>
</cp:coreProperties>
</file>