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6" r:id="rId6"/>
    <p:sldId id="264" r:id="rId7"/>
    <p:sldId id="260" r:id="rId8"/>
    <p:sldId id="261" r:id="rId9"/>
    <p:sldId id="262" r:id="rId10"/>
    <p:sldId id="267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Tuesday, November 3,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623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Tuesday, November 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6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Tuesday, November 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0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Tuesday, November 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8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Tuesday, November 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Tuesday, November 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Tuesday, November 3,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23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Tuesday, November 3,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877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Tuesday, November 3,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51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Tuesday, November 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Tuesday, November 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6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Tuesday, November 3, 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58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6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BFBB3C-FA07-4A06-A8D8-D690F92A2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6000" y="501282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29537C-68FC-4821-A633-BFDFD010D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>
                    <a:alpha val="60000"/>
                  </a:schemeClr>
                </a:solidFill>
              </a:rPr>
              <a:t>Seminar in Social Psychology Text 3: S. Milgram (1960): Obedience and Authority experiment</a:t>
            </a:r>
          </a:p>
          <a:p>
            <a:r>
              <a:rPr lang="en-GB">
                <a:solidFill>
                  <a:schemeClr val="tx1">
                    <a:alpha val="60000"/>
                  </a:schemeClr>
                </a:solidFill>
              </a:rPr>
              <a:t>Seminar/Webinar on 4.11.2020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AD928E7-E2B7-428C-B330-B9800F1F3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581" y="4300715"/>
            <a:ext cx="6642419" cy="2504222"/>
          </a:xfrm>
          <a:custGeom>
            <a:avLst/>
            <a:gdLst/>
            <a:ahLst/>
            <a:cxnLst/>
            <a:rect l="l" t="t" r="r" b="b"/>
            <a:pathLst>
              <a:path w="5437187" h="5761037">
                <a:moveTo>
                  <a:pt x="0" y="0"/>
                </a:moveTo>
                <a:lnTo>
                  <a:pt x="5437187" y="0"/>
                </a:lnTo>
                <a:lnTo>
                  <a:pt x="5437187" y="5761037"/>
                </a:lnTo>
                <a:lnTo>
                  <a:pt x="0" y="5761037"/>
                </a:ln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F4B7C8D-2D16-4B4C-8FF9-12EB4EB9F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7618"/>
            <a:ext cx="9352344" cy="3466618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A46B15C7-29DA-4D23-AC87-4AF338123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6"/>
    </mc:Choice>
    <mc:Fallback xmlns="">
      <p:transition spd="slow" advTm="2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3112DE-AC3D-4642-912D-EF65C3D0D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13" y="446324"/>
            <a:ext cx="11090274" cy="6106876"/>
          </a:xfrm>
        </p:spPr>
        <p:txBody>
          <a:bodyPr>
            <a:normAutofit/>
          </a:bodyPr>
          <a:lstStyle/>
          <a:p>
            <a:r>
              <a:rPr lang="en-GB" dirty="0"/>
              <a:t>Assignment of Text 3: Milgram’s Experiment</a:t>
            </a:r>
          </a:p>
          <a:p>
            <a:r>
              <a:rPr lang="en-GB" dirty="0"/>
              <a:t>Please, do the ppt presentation on this paper for me considering:</a:t>
            </a:r>
          </a:p>
          <a:p>
            <a:r>
              <a:rPr lang="en-GB" dirty="0"/>
              <a:t>Research design, research question, background of the experiment</a:t>
            </a:r>
          </a:p>
          <a:p>
            <a:r>
              <a:rPr lang="en-GB" dirty="0"/>
              <a:t>Results</a:t>
            </a:r>
          </a:p>
          <a:p>
            <a:r>
              <a:rPr lang="en-GB" dirty="0"/>
              <a:t>Discuss well what are the explanations for these results</a:t>
            </a:r>
          </a:p>
          <a:p>
            <a:r>
              <a:rPr lang="en-GB" dirty="0"/>
              <a:t>Discuss the implications of the results</a:t>
            </a:r>
          </a:p>
          <a:p>
            <a:r>
              <a:rPr lang="en-GB" dirty="0"/>
              <a:t>Discuss the ethics of the experiment (Please, read all 4 chapters of the paper and base your discussion on these)</a:t>
            </a:r>
          </a:p>
          <a:p>
            <a:r>
              <a:rPr lang="en-GB" dirty="0"/>
              <a:t>Max 10 slides – 30 mins</a:t>
            </a:r>
          </a:p>
          <a:p>
            <a:r>
              <a:rPr lang="en-GB" dirty="0"/>
              <a:t>Deadline – 2</a:t>
            </a:r>
            <a:r>
              <a:rPr lang="en-GB" baseline="30000" dirty="0"/>
              <a:t>nd</a:t>
            </a:r>
            <a:r>
              <a:rPr lang="en-GB" dirty="0"/>
              <a:t> December 2020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EEB2FF9-4567-4343-B2AE-9D1AAAE13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4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968"/>
    </mc:Choice>
    <mc:Fallback>
      <p:transition spd="slow" advTm="24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DEF16-EE11-4F7C-8FC5-E81ACF57B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0"/>
            <a:ext cx="11091600" cy="1332000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Next Texts to read: Text 4 and 5: P. Zimbardo, Text 6: </a:t>
            </a:r>
            <a:r>
              <a:rPr lang="en-GB" b="1" dirty="0" err="1"/>
              <a:t>Penington</a:t>
            </a:r>
            <a:endParaRPr lang="en-GB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C8C343-D419-4EC6-80BA-926666B9B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4" y="1247774"/>
            <a:ext cx="12068175" cy="5610225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solidFill>
                  <a:srgbClr val="FF0000">
                    <a:alpha val="60000"/>
                  </a:srgbClr>
                </a:solidFill>
              </a:rPr>
              <a:t>Text 4: P. Zimbardo: Lucifer Effect (pp 1-111):</a:t>
            </a:r>
          </a:p>
          <a:p>
            <a:r>
              <a:rPr lang="en-GB" b="1" dirty="0"/>
              <a:t>A) Reading until 11</a:t>
            </a:r>
            <a:r>
              <a:rPr lang="en-GB" b="1" baseline="30000" dirty="0"/>
              <a:t>th</a:t>
            </a:r>
            <a:r>
              <a:rPr lang="en-GB" b="1" dirty="0"/>
              <a:t> November: </a:t>
            </a:r>
            <a:r>
              <a:rPr lang="en-GB" dirty="0"/>
              <a:t>Chapter 1 (pp 1-40). Ppt presentation and short essay question on 11</a:t>
            </a:r>
            <a:r>
              <a:rPr lang="en-GB" baseline="30000" dirty="0"/>
              <a:t>th</a:t>
            </a:r>
            <a:r>
              <a:rPr lang="en-GB" dirty="0"/>
              <a:t> Nov in Moodle</a:t>
            </a:r>
          </a:p>
          <a:p>
            <a:r>
              <a:rPr lang="en-GB" b="1" dirty="0"/>
              <a:t>B) Reading until 25</a:t>
            </a:r>
            <a:r>
              <a:rPr lang="en-GB" b="1" baseline="30000" dirty="0"/>
              <a:t>th</a:t>
            </a:r>
            <a:r>
              <a:rPr lang="en-GB" b="1" dirty="0"/>
              <a:t> November: </a:t>
            </a:r>
            <a:r>
              <a:rPr lang="en-GB" dirty="0"/>
              <a:t>Chapter 2 and 3 (pp 41-111). Ppt presentation and short assignment question/task on 25</a:t>
            </a:r>
            <a:r>
              <a:rPr lang="en-GB" baseline="30000" dirty="0"/>
              <a:t>th</a:t>
            </a:r>
            <a:r>
              <a:rPr lang="en-GB" dirty="0"/>
              <a:t> Nov in Moodle</a:t>
            </a:r>
          </a:p>
          <a:p>
            <a:r>
              <a:rPr lang="en-GB" b="1" dirty="0">
                <a:solidFill>
                  <a:srgbClr val="FF0000">
                    <a:alpha val="60000"/>
                  </a:srgbClr>
                </a:solidFill>
              </a:rPr>
              <a:t>Text 5: Reading until 1</a:t>
            </a:r>
            <a:r>
              <a:rPr lang="en-GB" b="1" baseline="30000" dirty="0">
                <a:solidFill>
                  <a:srgbClr val="FF0000">
                    <a:alpha val="60000"/>
                  </a:srgbClr>
                </a:solidFill>
              </a:rPr>
              <a:t>st</a:t>
            </a:r>
            <a:r>
              <a:rPr lang="en-GB" b="1" dirty="0">
                <a:solidFill>
                  <a:srgbClr val="FF0000">
                    <a:alpha val="60000"/>
                  </a:srgbClr>
                </a:solidFill>
              </a:rPr>
              <a:t> December: P. Zimbardo: Stanford Experiment</a:t>
            </a:r>
          </a:p>
          <a:p>
            <a:r>
              <a:rPr lang="en-GB" dirty="0"/>
              <a:t>WEBINAR ON ZIMBARDO: 2</a:t>
            </a:r>
            <a:r>
              <a:rPr lang="en-GB" baseline="30000" dirty="0"/>
              <a:t>nd</a:t>
            </a:r>
            <a:r>
              <a:rPr lang="en-GB" dirty="0"/>
              <a:t> December 2020</a:t>
            </a:r>
          </a:p>
          <a:p>
            <a:r>
              <a:rPr lang="en-GB" b="1" dirty="0">
                <a:solidFill>
                  <a:srgbClr val="FF0000">
                    <a:alpha val="60000"/>
                  </a:srgbClr>
                </a:solidFill>
              </a:rPr>
              <a:t>Text 6:Penington: Chapter on Social Influence (pp 1-35). Reading until 6</a:t>
            </a:r>
            <a:r>
              <a:rPr lang="en-GB" b="1" baseline="30000" dirty="0">
                <a:solidFill>
                  <a:srgbClr val="FF0000">
                    <a:alpha val="60000"/>
                  </a:srgbClr>
                </a:solidFill>
              </a:rPr>
              <a:t>th</a:t>
            </a:r>
            <a:r>
              <a:rPr lang="en-GB" b="1" dirty="0">
                <a:solidFill>
                  <a:srgbClr val="FF0000">
                    <a:alpha val="60000"/>
                  </a:srgbClr>
                </a:solidFill>
              </a:rPr>
              <a:t> December</a:t>
            </a:r>
            <a:r>
              <a:rPr lang="en-GB" dirty="0">
                <a:solidFill>
                  <a:srgbClr val="FF0000">
                    <a:alpha val="60000"/>
                  </a:srgbClr>
                </a:solidFill>
              </a:rPr>
              <a:t>.</a:t>
            </a:r>
            <a:r>
              <a:rPr lang="en-GB" dirty="0"/>
              <a:t>  Ppt presentation released on 8</a:t>
            </a:r>
            <a:r>
              <a:rPr lang="en-GB" baseline="30000" dirty="0"/>
              <a:t>th</a:t>
            </a:r>
            <a:r>
              <a:rPr lang="en-GB" dirty="0"/>
              <a:t> December in Moodle</a:t>
            </a:r>
          </a:p>
          <a:p>
            <a:r>
              <a:rPr lang="en-GB" b="1" baseline="30000" dirty="0"/>
              <a:t>9th</a:t>
            </a:r>
            <a:r>
              <a:rPr lang="en-GB" b="1" dirty="0"/>
              <a:t> December: WEBINAR: </a:t>
            </a:r>
            <a:r>
              <a:rPr lang="en-GB" dirty="0"/>
              <a:t>Discussion, Summary of all 6 texts and Essay Question released</a:t>
            </a:r>
          </a:p>
          <a:p>
            <a:r>
              <a:rPr lang="en-GB" dirty="0"/>
              <a:t>16th December: </a:t>
            </a:r>
            <a:r>
              <a:rPr lang="en-GB" b="1" dirty="0"/>
              <a:t>Essay workshop WEBINAR</a:t>
            </a:r>
            <a:r>
              <a:rPr lang="en-GB" dirty="0"/>
              <a:t>. Q and A’s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47A1D6C-1D01-4C8D-BEB9-8C2B7835D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26"/>
    </mc:Choice>
    <mc:Fallback xmlns="">
      <p:transition spd="slow" advTm="375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0082A1-24A5-4276-83A4-39E993BD6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840B21-A957-4CFE-AA5B-9711DF6D3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5000" y="397225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E00BF9-286F-4CF0-BE99-8EC001B29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575" y="457359"/>
            <a:ext cx="10753725" cy="5248116"/>
          </a:xfrm>
        </p:spPr>
        <p:txBody>
          <a:bodyPr anchor="b">
            <a:normAutofit fontScale="90000"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This is a crucial text for you to read and understand: </a:t>
            </a:r>
            <a:br>
              <a:rPr lang="en-GB" sz="3600" dirty="0"/>
            </a:br>
            <a:r>
              <a:rPr lang="en-GB" sz="3600" dirty="0"/>
              <a:t>- to understand group dynamics, </a:t>
            </a:r>
            <a:br>
              <a:rPr lang="en-GB" sz="3600" dirty="0"/>
            </a:br>
            <a:r>
              <a:rPr lang="en-GB" sz="3600" dirty="0"/>
              <a:t>- themes of Authority, Obedience to Authority</a:t>
            </a:r>
            <a:br>
              <a:rPr lang="en-GB" sz="3600" dirty="0"/>
            </a:br>
            <a:r>
              <a:rPr lang="en-GB" sz="3600" dirty="0"/>
              <a:t>- related themes of conformity and social influence</a:t>
            </a:r>
            <a:br>
              <a:rPr lang="en-GB" sz="3600" dirty="0"/>
            </a:br>
            <a:r>
              <a:rPr lang="en-GB" sz="3600" dirty="0"/>
              <a:t>- implications of results of this experiment in social sciences </a:t>
            </a:r>
            <a:br>
              <a:rPr lang="en-GB" sz="3600" dirty="0"/>
            </a:br>
            <a:r>
              <a:rPr lang="en-GB" sz="3600" dirty="0"/>
              <a:t>- Understand following research and authors such as P. Zimbardo</a:t>
            </a:r>
            <a:br>
              <a:rPr lang="en-GB" sz="3600" dirty="0"/>
            </a:br>
            <a:r>
              <a:rPr lang="en-GB" sz="3600" dirty="0"/>
              <a:t>- Previous research of Asch (1951) on social conformity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FD4376-13D5-43C1-86D8-8133A9D88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33126" y="5677571"/>
            <a:ext cx="631474" cy="667800"/>
            <a:chOff x="2994153" y="1378666"/>
            <a:chExt cx="631474" cy="667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76FEFF4-F643-4DA7-93C4-E222FCBA08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5000"/>
                    <a:lumOff val="5000"/>
                  </a:schemeClr>
                </a:gs>
                <a:gs pos="30000">
                  <a:schemeClr val="bg2">
                    <a:lumMod val="95000"/>
                    <a:lumOff val="5000"/>
                  </a:schemeClr>
                </a:gs>
                <a:gs pos="40000">
                  <a:schemeClr val="bg2">
                    <a:lumMod val="85000"/>
                    <a:lumOff val="1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059AD75-BB86-41B7-84D4-4B5AE0E21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C428421-2860-46F4-9327-D91A082BB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08"/>
    </mc:Choice>
    <mc:Fallback xmlns="">
      <p:transition spd="slow" advTm="31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6F9F9-614C-46E9-AB35-34C7121C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53900" cy="1332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Background and design of the EXPERIMENT</a:t>
            </a:r>
            <a:br>
              <a:rPr lang="en-GB" dirty="0"/>
            </a:br>
            <a:r>
              <a:rPr lang="en-GB" dirty="0"/>
              <a:t>Aim, Questions and Sample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C37ABE-561E-490D-8236-2B15E0286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" y="1238250"/>
            <a:ext cx="12153901" cy="5619749"/>
          </a:xfrm>
        </p:spPr>
        <p:txBody>
          <a:bodyPr/>
          <a:lstStyle/>
          <a:p>
            <a:r>
              <a:rPr lang="en-GB" dirty="0"/>
              <a:t>Aim was to explore the relationship among Authority, Executer and Victim</a:t>
            </a:r>
          </a:p>
          <a:p>
            <a:r>
              <a:rPr lang="en-GB" b="1" dirty="0">
                <a:solidFill>
                  <a:srgbClr val="C00000">
                    <a:alpha val="60000"/>
                  </a:srgbClr>
                </a:solidFill>
              </a:rPr>
              <a:t>Question: </a:t>
            </a:r>
            <a:r>
              <a:rPr lang="en-GB" dirty="0"/>
              <a:t>If X (Experimenter, researcher) tells Y (research subject, participant) to hurt Z (actor, Victim) – Under what conditions will the Y (research subject) go along with this instructions/orders received from authority? Under what conditions they will refuse to obey?</a:t>
            </a:r>
          </a:p>
          <a:p>
            <a:r>
              <a:rPr lang="en-GB" dirty="0"/>
              <a:t>Participants: MALE participants only, between 20-50 years, from a range of occupations.</a:t>
            </a:r>
          </a:p>
          <a:p>
            <a:r>
              <a:rPr lang="en-GB" dirty="0"/>
              <a:t>Design: 4 different settings re: the proximity between the victim and the executer </a:t>
            </a:r>
          </a:p>
          <a:p>
            <a:r>
              <a:rPr lang="en-GB" dirty="0"/>
              <a:t>40 participants in each setting (Remote feedback, Voice feedback, Proximity, Touch-Proximity)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6FD0AB6-29BF-4160-B48F-8569D241D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1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390"/>
    </mc:Choice>
    <mc:Fallback>
      <p:transition spd="slow" advTm="297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2A8B71-81E2-4F01-BA0D-C7D619ED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12" y="0"/>
            <a:ext cx="110916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Design of the Experiment – Cover story and Set up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B67B03-B510-4FEF-938B-E32A75ACE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752600"/>
            <a:ext cx="11934825" cy="4953000"/>
          </a:xfrm>
        </p:spPr>
        <p:txBody>
          <a:bodyPr>
            <a:normAutofit fontScale="92500"/>
          </a:bodyPr>
          <a:lstStyle/>
          <a:p>
            <a:r>
              <a:rPr lang="en-GB" dirty="0"/>
              <a:t>The study concerned to the amount of electric shock a subject (Y) is willing to administer to another person (Z) when ordered by another person in the role of authority (X – an experimenter, researcher) to give a ‘victim’ (Z) increasingly more severe punishment</a:t>
            </a:r>
          </a:p>
          <a:p>
            <a:r>
              <a:rPr lang="en-GB" dirty="0"/>
              <a:t>Cover story: Y was a teacher in an experiment on exploration of the impact of corporal punishment on the ‘Learner’s’ memory (Y)</a:t>
            </a:r>
          </a:p>
          <a:p>
            <a:r>
              <a:rPr lang="en-GB" dirty="0"/>
              <a:t>Subject (Y) has to decide and resolve a tension between the pressure mounted from the contradictory orders of the authority (X) and learner’s evident protests.</a:t>
            </a:r>
          </a:p>
          <a:p>
            <a:r>
              <a:rPr lang="en-GB" dirty="0"/>
              <a:t>Exploration of factors that alter the degree of obedience in Y</a:t>
            </a:r>
          </a:p>
          <a:p>
            <a:r>
              <a:rPr lang="en-GB" dirty="0"/>
              <a:t>Under what conditions the obedience to authority is most probable?</a:t>
            </a:r>
          </a:p>
          <a:p>
            <a:r>
              <a:rPr lang="en-GB" dirty="0"/>
              <a:t>Under what conditions the defiance is brought to the force?</a:t>
            </a:r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E7B3D02-4537-4949-BFC2-EEA5A7727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6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406"/>
    </mc:Choice>
    <mc:Fallback>
      <p:transition spd="slow" advTm="24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2F6799-04AE-4143-B74C-01A2F6DC1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908050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E5D63A-A2D6-40D4-9211-63B3BAF7F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6" y="1457325"/>
            <a:ext cx="11896724" cy="5200650"/>
          </a:xfrm>
        </p:spPr>
        <p:txBody>
          <a:bodyPr>
            <a:normAutofit lnSpcReduction="10000"/>
          </a:bodyPr>
          <a:lstStyle/>
          <a:p>
            <a:r>
              <a:rPr lang="en-GB" sz="5400" dirty="0"/>
              <a:t>Remote feedback of the Victim: only 34%</a:t>
            </a:r>
          </a:p>
          <a:p>
            <a:r>
              <a:rPr lang="en-GB" sz="5400" dirty="0"/>
              <a:t>Voice feedback: 37.5%</a:t>
            </a:r>
          </a:p>
          <a:p>
            <a:r>
              <a:rPr lang="en-GB" sz="5400" dirty="0"/>
              <a:t>Proximity: 60%</a:t>
            </a:r>
          </a:p>
          <a:p>
            <a:r>
              <a:rPr lang="en-GB" sz="5400" dirty="0"/>
              <a:t>Touch-Proximity:70%</a:t>
            </a:r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CF0E4BD-B32F-4B38-86BA-529E25358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4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85"/>
    </mc:Choice>
    <mc:Fallback>
      <p:transition spd="slow" advTm="15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897CAD-EA01-488E-94C0-4309E027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0"/>
            <a:ext cx="11091600" cy="1332000"/>
          </a:xfrm>
        </p:spPr>
        <p:txBody>
          <a:bodyPr/>
          <a:lstStyle/>
          <a:p>
            <a:pPr algn="ctr"/>
            <a:r>
              <a:rPr lang="en-GB" dirty="0"/>
              <a:t>Results and Discussion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287D38-B5C3-4CC4-BDC4-B787E1FD9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085850"/>
            <a:ext cx="11090274" cy="5438775"/>
          </a:xfrm>
        </p:spPr>
        <p:txBody>
          <a:bodyPr/>
          <a:lstStyle/>
          <a:p>
            <a:r>
              <a:rPr lang="en-GB" b="1" dirty="0">
                <a:solidFill>
                  <a:srgbClr val="FF0000">
                    <a:alpha val="60000"/>
                  </a:srgbClr>
                </a:solidFill>
              </a:rPr>
              <a:t>Immediacy of the Victim: </a:t>
            </a:r>
            <a:r>
              <a:rPr lang="en-GB" dirty="0"/>
              <a:t>Empathetic cues, Denial, Reciprocal fields – feedback from victim</a:t>
            </a:r>
          </a:p>
          <a:p>
            <a:r>
              <a:rPr lang="en-GB" b="1" dirty="0">
                <a:solidFill>
                  <a:srgbClr val="FF0000">
                    <a:alpha val="60000"/>
                  </a:srgbClr>
                </a:solidFill>
              </a:rPr>
              <a:t>Proximity of Authority: </a:t>
            </a:r>
            <a:r>
              <a:rPr lang="en-GB" dirty="0"/>
              <a:t>Experimenter present sitting by the subject vs. Experimenter left and gave orders by the phone vs Experimenter was never seen and only remotely gave orders by the phone</a:t>
            </a:r>
          </a:p>
          <a:p>
            <a:r>
              <a:rPr lang="en-GB" b="1" dirty="0">
                <a:solidFill>
                  <a:srgbClr val="FF0000">
                    <a:alpha val="60000"/>
                  </a:srgbClr>
                </a:solidFill>
              </a:rPr>
              <a:t>1</a:t>
            </a:r>
            <a:r>
              <a:rPr lang="en-GB" b="1" baseline="30000" dirty="0">
                <a:solidFill>
                  <a:srgbClr val="FF0000">
                    <a:alpha val="60000"/>
                  </a:srgbClr>
                </a:solidFill>
              </a:rPr>
              <a:t>st</a:t>
            </a:r>
            <a:r>
              <a:rPr lang="en-GB" b="1" dirty="0">
                <a:solidFill>
                  <a:srgbClr val="FF0000">
                    <a:alpha val="60000"/>
                  </a:srgbClr>
                </a:solidFill>
              </a:rPr>
              <a:t> presence 3x higher obedience than 2nd presence. Strongest stand against the authority in the 3</a:t>
            </a:r>
            <a:r>
              <a:rPr lang="en-GB" b="1" baseline="30000" dirty="0">
                <a:solidFill>
                  <a:srgbClr val="FF0000">
                    <a:alpha val="60000"/>
                  </a:srgbClr>
                </a:solidFill>
              </a:rPr>
              <a:t>rd</a:t>
            </a:r>
            <a:r>
              <a:rPr lang="en-GB" b="1" dirty="0">
                <a:solidFill>
                  <a:srgbClr val="FF0000">
                    <a:alpha val="60000"/>
                  </a:srgbClr>
                </a:solidFill>
              </a:rPr>
              <a:t> arrangement.</a:t>
            </a:r>
          </a:p>
          <a:p>
            <a:r>
              <a:rPr lang="en-GB" b="1" dirty="0">
                <a:solidFill>
                  <a:schemeClr val="tx1"/>
                </a:solidFill>
              </a:rPr>
              <a:t>Tension created – conflict in subjects to face</a:t>
            </a:r>
          </a:p>
          <a:p>
            <a:r>
              <a:rPr lang="en-GB" b="1" dirty="0">
                <a:solidFill>
                  <a:schemeClr val="tx1"/>
                </a:solidFill>
              </a:rPr>
              <a:t>Background authority</a:t>
            </a:r>
          </a:p>
          <a:p>
            <a:pPr marL="0" indent="0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endParaRPr lang="en-GB" b="1" dirty="0">
              <a:solidFill>
                <a:schemeClr val="tx1"/>
              </a:solidFill>
            </a:endParaRPr>
          </a:p>
          <a:p>
            <a:endParaRPr lang="en-GB" b="1" dirty="0">
              <a:solidFill>
                <a:schemeClr val="tx1"/>
              </a:solidFill>
            </a:endParaRPr>
          </a:p>
          <a:p>
            <a:endParaRPr lang="en-GB" b="1" dirty="0">
              <a:solidFill>
                <a:srgbClr val="FF0000">
                  <a:alpha val="60000"/>
                </a:srgbClr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1DADF7B-91CC-4F1A-92E7-D82C820ED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248"/>
    </mc:Choice>
    <mc:Fallback>
      <p:transition spd="slow" advTm="49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8BECC2-DD56-4815-8A9F-CC0F9E896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5151" y="370790"/>
            <a:ext cx="8535986" cy="591571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Implications of the EXPERIMENT: Obedience to Authority vs. Conformity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A799257-2C83-452F-853F-62309ABAE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08"/>
    </mc:Choice>
    <mc:Fallback xmlns="">
      <p:transition spd="slow" advTm="19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4689-AC59-43E5-B35B-200A05CD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Implications of the EXPERIMENT: Ethics in social science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E7BAC1-48AD-48A3-9DA4-FB93A7386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4" y="1714500"/>
            <a:ext cx="11991975" cy="496252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ethics of the experiment was hugely criticized</a:t>
            </a:r>
          </a:p>
          <a:p>
            <a:r>
              <a:rPr lang="en-GB" dirty="0"/>
              <a:t>Research participants – as research subjects – were not informed </a:t>
            </a:r>
            <a:r>
              <a:rPr lang="en-GB" dirty="0" err="1"/>
              <a:t>straightly</a:t>
            </a:r>
            <a:r>
              <a:rPr lang="en-GB" dirty="0"/>
              <a:t> about the aims of the research study but were given a false cover story – so were manipulated</a:t>
            </a:r>
          </a:p>
          <a:p>
            <a:r>
              <a:rPr lang="en-GB" dirty="0"/>
              <a:t>Milgram didn’t think of the possible consequences of stress imposed on research participants as he said he couldn’t presume those</a:t>
            </a:r>
          </a:p>
          <a:p>
            <a:r>
              <a:rPr lang="en-GB" dirty="0"/>
              <a:t>Today – these points have to be clearly stated in any research before it starts.</a:t>
            </a:r>
          </a:p>
          <a:p>
            <a:r>
              <a:rPr lang="en-GB" dirty="0"/>
              <a:t>Research Ethics Committees are common to examine the research proposals</a:t>
            </a:r>
          </a:p>
          <a:p>
            <a:r>
              <a:rPr lang="en-GB" dirty="0"/>
              <a:t>All research has to discuss its possible impact on research participants </a:t>
            </a:r>
          </a:p>
          <a:p>
            <a:r>
              <a:rPr lang="en-GB" dirty="0"/>
              <a:t>All research proposals have to discuss possible impact on society, environment etc.</a:t>
            </a:r>
          </a:p>
          <a:p>
            <a:endParaRPr lang="en-GB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E758F57-F933-4DDE-BF2E-FC81AE0A1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6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89"/>
    </mc:Choice>
    <mc:Fallback xmlns="">
      <p:transition spd="slow" advTm="272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7198AB-8EC6-46A9-BB25-9F631F95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5437185" cy="1096645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000" dirty="0"/>
              <a:t>Following/Preceding/Related research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EF9077-6BB1-40CC-9723-71B51332A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18640"/>
            <a:ext cx="6398577" cy="4856480"/>
          </a:xfrm>
        </p:spPr>
        <p:txBody>
          <a:bodyPr anchor="t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GB" dirty="0"/>
              <a:t>P. Zimbardo (1960s): Lucifer Effect, Experiment in Stanford prison</a:t>
            </a:r>
          </a:p>
          <a:p>
            <a:pPr>
              <a:lnSpc>
                <a:spcPct val="100000"/>
              </a:lnSpc>
            </a:pPr>
            <a:r>
              <a:rPr lang="en-GB" dirty="0"/>
              <a:t>Asch (1951): Experiment on social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conformity</a:t>
            </a:r>
          </a:p>
          <a:p>
            <a:pPr>
              <a:lnSpc>
                <a:spcPct val="100000"/>
              </a:lnSpc>
            </a:pPr>
            <a:r>
              <a:rPr lang="en-GB" dirty="0"/>
              <a:t>Theory of social influence</a:t>
            </a:r>
          </a:p>
          <a:p>
            <a:pPr>
              <a:lnSpc>
                <a:spcPct val="100000"/>
              </a:lnSpc>
            </a:pPr>
            <a:r>
              <a:rPr lang="en-GB" dirty="0"/>
              <a:t> Theory on authority, power and active agency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of people vs. institutional structures,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empowerment, democracy vs. authoritarian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regimes</a:t>
            </a:r>
          </a:p>
          <a:p>
            <a:pPr>
              <a:lnSpc>
                <a:spcPct val="100000"/>
              </a:lnSpc>
            </a:pPr>
            <a:endParaRPr lang="en-GB" sz="1300" dirty="0"/>
          </a:p>
          <a:p>
            <a:pPr>
              <a:lnSpc>
                <a:spcPct val="100000"/>
              </a:lnSpc>
            </a:pPr>
            <a:endParaRPr lang="en-GB" sz="1300" dirty="0"/>
          </a:p>
          <a:p>
            <a:pPr>
              <a:lnSpc>
                <a:spcPct val="100000"/>
              </a:lnSpc>
            </a:pPr>
            <a:endParaRPr lang="en-GB" sz="13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73218F-ED96-4B12-A7C0-DAAC8273B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618" y="549274"/>
            <a:ext cx="4672981" cy="6217285"/>
          </a:xfrm>
          <a:custGeom>
            <a:avLst/>
            <a:gdLst/>
            <a:ahLst/>
            <a:cxnLst/>
            <a:rect l="l" t="t" r="r" b="b"/>
            <a:pathLst>
              <a:path w="4713922" h="5759450">
                <a:moveTo>
                  <a:pt x="0" y="0"/>
                </a:moveTo>
                <a:lnTo>
                  <a:pt x="4713922" y="0"/>
                </a:lnTo>
                <a:lnTo>
                  <a:pt x="4713922" y="5759450"/>
                </a:lnTo>
                <a:lnTo>
                  <a:pt x="0" y="5759450"/>
                </a:lnTo>
                <a:close/>
              </a:path>
            </a:pathLst>
          </a:cu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748EE7C-0AB5-4A4B-9619-EB9E1EEB1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33"/>
    </mc:Choice>
    <mc:Fallback xmlns="">
      <p:transition spd="slow" advTm="34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898</Words>
  <Application>Microsoft Office PowerPoint</Application>
  <PresentationFormat>Širokoúhlá obrazovka</PresentationFormat>
  <Paragraphs>66</Paragraphs>
  <Slides>11</Slides>
  <Notes>0</Notes>
  <HiddenSlides>0</HiddenSlides>
  <MMClips>11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Arial</vt:lpstr>
      <vt:lpstr>Avenir Next LT Pro</vt:lpstr>
      <vt:lpstr>3DFloatVTI</vt:lpstr>
      <vt:lpstr>Prezentace aplikace PowerPoint</vt:lpstr>
      <vt:lpstr>This is a crucial text for you to read and understand:  - to understand group dynamics,  - themes of Authority, Obedience to Authority - related themes of conformity and social influence - implications of results of this experiment in social sciences  - Understand following research and authors such as P. Zimbardo - Previous research of Asch (1951) on social conformity</vt:lpstr>
      <vt:lpstr>Background and design of the EXPERIMENT Aim, Questions and Sample</vt:lpstr>
      <vt:lpstr>Design of the Experiment – Cover story and Set up</vt:lpstr>
      <vt:lpstr>Results</vt:lpstr>
      <vt:lpstr>Results and Discussion</vt:lpstr>
      <vt:lpstr>Implications of the EXPERIMENT: Obedience to Authority vs. Conformity</vt:lpstr>
      <vt:lpstr>Implications of the EXPERIMENT: Ethics in social science</vt:lpstr>
      <vt:lpstr>Following/Preceding/Related research</vt:lpstr>
      <vt:lpstr>Prezentace aplikace PowerPoint</vt:lpstr>
      <vt:lpstr>Next Texts to read: Text 4 and 5: P. Zimbardo, Text 6: Penington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Tereza Tereza</dc:creator>
  <cp:lastModifiedBy>Tereza Tereza</cp:lastModifiedBy>
  <cp:revision>18</cp:revision>
  <dcterms:created xsi:type="dcterms:W3CDTF">2020-11-02T11:58:50Z</dcterms:created>
  <dcterms:modified xsi:type="dcterms:W3CDTF">2020-11-03T21:55:54Z</dcterms:modified>
</cp:coreProperties>
</file>