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0899536-444F-4A1C-BBE6-C10DF1F6F7F3}" type="datetimeFigureOut">
              <a:rPr lang="cs-CZ" smtClean="0"/>
              <a:t>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3F1AC55-D4BA-4333-910F-00C6EDCD0DD7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lviajero.elpais.com/tag/francis_paniego/a/" TargetMode="External"/><Relationship Id="rId2" Type="http://schemas.openxmlformats.org/officeDocument/2006/relationships/hyperlink" Target="http://www.telecinco.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lpais.es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embed/uQcNKohSRjk" TargetMode="External"/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politica.elpais.com/politica/2017/02/16/actualidad/1487274974_788673.html" TargetMode="External"/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raldo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undodeportivo.com/" TargetMode="External"/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" TargetMode="External"/><Relationship Id="rId2" Type="http://schemas.openxmlformats.org/officeDocument/2006/relationships/hyperlink" Target="http://www.muyinteresante.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verso.net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ultura.elpais.com/tag/carmen_balcells/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elpais.com/tag/francia/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Kontrastivní gramatika 1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5. přednáška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2950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</a:t>
            </a:r>
            <a:r>
              <a:rPr lang="cs-CZ" dirty="0" err="1" smtClean="0"/>
              <a:t>pronombres</a:t>
            </a:r>
            <a:r>
              <a:rPr lang="cs-CZ" dirty="0" smtClean="0"/>
              <a:t> </a:t>
            </a:r>
            <a:r>
              <a:rPr lang="cs-CZ" dirty="0" err="1" smtClean="0"/>
              <a:t>indefinidos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 </a:t>
            </a:r>
            <a:r>
              <a:rPr lang="cs-CZ" dirty="0" err="1" smtClean="0"/>
              <a:t>Pronombres</a:t>
            </a:r>
            <a:r>
              <a:rPr lang="cs-CZ" dirty="0" smtClean="0"/>
              <a:t> </a:t>
            </a:r>
            <a:r>
              <a:rPr lang="cs-CZ" dirty="0" err="1" smtClean="0"/>
              <a:t>indefinidos</a:t>
            </a:r>
            <a:r>
              <a:rPr lang="cs-CZ" dirty="0" smtClean="0"/>
              <a:t> </a:t>
            </a:r>
            <a:r>
              <a:rPr lang="cs-CZ" dirty="0" err="1" smtClean="0"/>
              <a:t>básicos</a:t>
            </a:r>
            <a:r>
              <a:rPr lang="cs-CZ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cs-CZ" dirty="0" err="1" smtClean="0"/>
              <a:t>Pronombres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/>
              <a:t>subrayan</a:t>
            </a:r>
            <a:r>
              <a:rPr lang="cs-CZ" dirty="0" smtClean="0"/>
              <a:t>  la </a:t>
            </a:r>
            <a:r>
              <a:rPr lang="cs-CZ" dirty="0" err="1" smtClean="0"/>
              <a:t>indefinidad</a:t>
            </a:r>
            <a:r>
              <a:rPr lang="cs-CZ" dirty="0" smtClean="0"/>
              <a:t>, </a:t>
            </a:r>
            <a:r>
              <a:rPr lang="cs-CZ" dirty="0" err="1" smtClean="0"/>
              <a:t>expresan</a:t>
            </a:r>
            <a:r>
              <a:rPr lang="cs-CZ" dirty="0" smtClean="0"/>
              <a:t> la </a:t>
            </a:r>
            <a:r>
              <a:rPr lang="cs-CZ" dirty="0" err="1" smtClean="0"/>
              <a:t>indefinidad</a:t>
            </a:r>
            <a:r>
              <a:rPr lang="cs-CZ" dirty="0" smtClean="0"/>
              <a:t> </a:t>
            </a:r>
            <a:r>
              <a:rPr lang="cs-CZ" dirty="0" err="1" smtClean="0"/>
              <a:t>intencional</a:t>
            </a:r>
            <a:r>
              <a:rPr lang="cs-CZ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cs-CZ" dirty="0" err="1" smtClean="0"/>
              <a:t>Pronombres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/>
              <a:t>expresan</a:t>
            </a:r>
            <a:r>
              <a:rPr lang="cs-CZ" dirty="0" smtClean="0"/>
              <a:t> la </a:t>
            </a:r>
            <a:r>
              <a:rPr lang="cs-CZ" dirty="0" err="1" smtClean="0"/>
              <a:t>casualidad</a:t>
            </a:r>
            <a:r>
              <a:rPr lang="cs-CZ" dirty="0"/>
              <a:t> </a:t>
            </a:r>
            <a:r>
              <a:rPr lang="cs-CZ" dirty="0" smtClean="0"/>
              <a:t>o </a:t>
            </a:r>
            <a:r>
              <a:rPr lang="cs-CZ" dirty="0" err="1" smtClean="0"/>
              <a:t>indiferencia</a:t>
            </a:r>
            <a:r>
              <a:rPr lang="cs-CZ" dirty="0" smtClean="0"/>
              <a:t> ante la </a:t>
            </a:r>
            <a:r>
              <a:rPr lang="cs-CZ" dirty="0" err="1" smtClean="0"/>
              <a:t>selección</a:t>
            </a:r>
            <a:r>
              <a:rPr lang="cs-CZ" dirty="0" smtClean="0"/>
              <a:t> de una </a:t>
            </a:r>
            <a:r>
              <a:rPr lang="cs-CZ" dirty="0" err="1" smtClean="0"/>
              <a:t>cantidad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9310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Neurčitá zájmena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 smtClean="0"/>
              <a:t>Vztah k neurčitému členu.</a:t>
            </a:r>
          </a:p>
          <a:p>
            <a:pPr marL="0" indent="0">
              <a:buNone/>
            </a:pP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Základní řada neurčitých zájmen: 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Algo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/>
              <a:t>Si hay </a:t>
            </a:r>
            <a:r>
              <a:rPr lang="es-ES" dirty="0">
                <a:solidFill>
                  <a:srgbClr val="FF0000"/>
                </a:solidFill>
              </a:rPr>
              <a:t>algo </a:t>
            </a:r>
            <a:r>
              <a:rPr lang="es-ES" dirty="0"/>
              <a:t>que inquieta, te atormenta o te perturba… 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www.telecinco.es</a:t>
            </a:r>
            <a:r>
              <a:rPr lang="cs-CZ" dirty="0" smtClean="0"/>
              <a:t>, 2. 11. 2020)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Specifické užití:</a:t>
            </a:r>
            <a:endParaRPr lang="es-ES" dirty="0"/>
          </a:p>
          <a:p>
            <a:pPr marL="0" indent="0">
              <a:buNone/>
            </a:pPr>
            <a:r>
              <a:rPr lang="es-ES" dirty="0" smtClean="0"/>
              <a:t>Si se adopta una mirada </a:t>
            </a:r>
            <a:r>
              <a:rPr lang="es-ES" dirty="0" smtClean="0">
                <a:solidFill>
                  <a:srgbClr val="FF0000"/>
                </a:solidFill>
              </a:rPr>
              <a:t>algo</a:t>
            </a:r>
            <a:r>
              <a:rPr lang="es-ES" dirty="0" smtClean="0"/>
              <a:t> paranoica, las gasolineras que se desperdigan por todo el territorio bien podrían ser naves espaciales.</a:t>
            </a:r>
            <a:endParaRPr lang="cs-CZ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Alguien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FF0000"/>
                </a:solidFill>
              </a:rPr>
              <a:t>Hay quien </a:t>
            </a:r>
            <a:r>
              <a:rPr lang="es-ES" dirty="0" smtClean="0"/>
              <a:t>viene por la cocina imaginativa que hace </a:t>
            </a:r>
            <a:r>
              <a:rPr lang="es-ES" dirty="0" smtClean="0">
                <a:hlinkClick r:id="rId3"/>
              </a:rPr>
              <a:t>Francis Paniego</a:t>
            </a:r>
            <a:r>
              <a:rPr lang="es-ES" dirty="0" smtClean="0"/>
              <a:t> en el restaurante El Portal de Echaurren</a:t>
            </a:r>
            <a:r>
              <a:rPr lang="es-ES" b="1" dirty="0" smtClean="0"/>
              <a:t>,</a:t>
            </a:r>
            <a:r>
              <a:rPr lang="es-ES" dirty="0" smtClean="0"/>
              <a:t> avalada por dos estrellas Michelin, y </a:t>
            </a:r>
            <a:r>
              <a:rPr lang="es-ES" dirty="0" smtClean="0">
                <a:solidFill>
                  <a:srgbClr val="FF0000"/>
                </a:solidFill>
              </a:rPr>
              <a:t>hay quien </a:t>
            </a:r>
            <a:r>
              <a:rPr lang="es-ES" dirty="0" smtClean="0"/>
              <a:t>conduce con los ojos en blanco pensando en las croquetas y los caparrones que se sirven en el Echaurren Tradición</a:t>
            </a:r>
            <a:r>
              <a:rPr lang="es-ES" b="1" dirty="0" smtClean="0"/>
              <a:t>.</a:t>
            </a:r>
            <a:endParaRPr lang="cs-CZ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Alguno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alguna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algunos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algunas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La estación de esquí de Aragón tiene pistas exigentes pero también </a:t>
            </a:r>
            <a:r>
              <a:rPr lang="es-ES" dirty="0" smtClean="0">
                <a:solidFill>
                  <a:srgbClr val="FF0000"/>
                </a:solidFill>
              </a:rPr>
              <a:t>algunos</a:t>
            </a:r>
            <a:r>
              <a:rPr lang="es-ES" dirty="0" smtClean="0"/>
              <a:t> de los mejores descensos de España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r>
              <a:rPr lang="cs-CZ" dirty="0" err="1" smtClean="0"/>
              <a:t>Nunca</a:t>
            </a:r>
            <a:r>
              <a:rPr lang="cs-CZ" dirty="0" smtClean="0"/>
              <a:t> </a:t>
            </a:r>
            <a:r>
              <a:rPr lang="cs-CZ" dirty="0" err="1" smtClean="0"/>
              <a:t>llovió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no </a:t>
            </a:r>
            <a:r>
              <a:rPr lang="cs-CZ" dirty="0" err="1" smtClean="0"/>
              <a:t>escampara</a:t>
            </a:r>
            <a:r>
              <a:rPr lang="cs-CZ" dirty="0" smtClean="0"/>
              <a:t>. En </a:t>
            </a:r>
            <a:r>
              <a:rPr lang="cs-CZ" dirty="0" err="1" smtClean="0">
                <a:solidFill>
                  <a:srgbClr val="FF0000"/>
                </a:solidFill>
              </a:rPr>
              <a:t>algún</a:t>
            </a:r>
            <a:r>
              <a:rPr lang="cs-CZ" dirty="0" smtClean="0"/>
              <a:t> </a:t>
            </a:r>
            <a:r>
              <a:rPr lang="cs-CZ" dirty="0" err="1" smtClean="0"/>
              <a:t>momento</a:t>
            </a:r>
            <a:r>
              <a:rPr lang="cs-CZ" dirty="0" smtClean="0"/>
              <a:t> </a:t>
            </a:r>
            <a:r>
              <a:rPr lang="cs-CZ" dirty="0" err="1" smtClean="0"/>
              <a:t>teníamos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/>
              <a:t>empezar</a:t>
            </a:r>
            <a:r>
              <a:rPr lang="cs-CZ" dirty="0" smtClean="0"/>
              <a:t> a </a:t>
            </a:r>
            <a:r>
              <a:rPr lang="cs-CZ" dirty="0" err="1" smtClean="0"/>
              <a:t>tener</a:t>
            </a:r>
            <a:r>
              <a:rPr lang="cs-CZ" dirty="0" smtClean="0"/>
              <a:t> </a:t>
            </a:r>
            <a:r>
              <a:rPr lang="cs-CZ" dirty="0" err="1" smtClean="0"/>
              <a:t>visos</a:t>
            </a:r>
            <a:r>
              <a:rPr lang="cs-CZ" dirty="0" smtClean="0"/>
              <a:t> de </a:t>
            </a:r>
            <a:r>
              <a:rPr lang="cs-CZ" dirty="0" err="1" smtClean="0"/>
              <a:t>normalización</a:t>
            </a:r>
            <a:r>
              <a:rPr lang="cs-CZ" b="1" dirty="0" smtClean="0"/>
              <a:t>,</a:t>
            </a:r>
            <a:r>
              <a:rPr lang="cs-CZ" dirty="0" smtClean="0"/>
              <a:t> </a:t>
            </a:r>
            <a:r>
              <a:rPr lang="cs-CZ" dirty="0" err="1" smtClean="0"/>
              <a:t>que</a:t>
            </a:r>
            <a:r>
              <a:rPr lang="cs-CZ" dirty="0" smtClean="0"/>
              <a:t> no de </a:t>
            </a:r>
            <a:r>
              <a:rPr lang="cs-CZ" dirty="0" err="1" smtClean="0"/>
              <a:t>recuperación</a:t>
            </a:r>
            <a:r>
              <a:rPr lang="cs-CZ" dirty="0" smtClean="0"/>
              <a:t>…. (</a:t>
            </a:r>
            <a:r>
              <a:rPr lang="cs-CZ" u="sng" dirty="0" smtClean="0">
                <a:hlinkClick r:id="rId4"/>
              </a:rPr>
              <a:t>www.elpais.es</a:t>
            </a:r>
            <a:r>
              <a:rPr lang="cs-CZ" dirty="0" smtClean="0"/>
              <a:t>, 13.3.2017)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6228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Neurčitá zájmena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7239000" cy="48463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Zájmena vyjadřující neurčitost zdůrazněnou nebo záměrnou</a:t>
            </a:r>
            <a:r>
              <a:rPr lang="cs-CZ" dirty="0" smtClean="0"/>
              <a:t>: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Cierto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cierta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ciertos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ciertas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….</a:t>
            </a:r>
            <a:r>
              <a:rPr lang="es-ES" dirty="0" smtClean="0"/>
              <a:t>toda vez que la campaña de desprestigio que encabeza Pablo Iglesias desde el derecho de autodeterminación y la aquiescencia de una </a:t>
            </a:r>
            <a:r>
              <a:rPr lang="es-ES" dirty="0" smtClean="0">
                <a:solidFill>
                  <a:srgbClr val="FF0000"/>
                </a:solidFill>
              </a:rPr>
              <a:t>cierta</a:t>
            </a:r>
            <a:r>
              <a:rPr lang="es-ES" dirty="0" smtClean="0"/>
              <a:t> izquierda mediática, aspira a desfigurar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2. 11. 2017)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Unos, </a:t>
            </a:r>
            <a:r>
              <a:rPr lang="cs-CZ" dirty="0" err="1" smtClean="0">
                <a:solidFill>
                  <a:srgbClr val="FF0000"/>
                </a:solidFill>
              </a:rPr>
              <a:t>unas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La noticia,  </a:t>
            </a:r>
            <a:r>
              <a:rPr lang="es-ES" dirty="0" smtClean="0">
                <a:hlinkClick r:id="rId3"/>
              </a:rPr>
              <a:t>adelantada por el diario </a:t>
            </a:r>
            <a:r>
              <a:rPr lang="es-ES" i="1" dirty="0" smtClean="0">
                <a:hlinkClick r:id="rId3"/>
              </a:rPr>
              <a:t>Alcalá Hoy</a:t>
            </a:r>
            <a:r>
              <a:rPr lang="es-ES" dirty="0" smtClean="0"/>
              <a:t>, se ha conocido cuando se ha difundido un vídeo de </a:t>
            </a:r>
            <a:r>
              <a:rPr lang="es-ES" dirty="0" smtClean="0">
                <a:solidFill>
                  <a:srgbClr val="FF0000"/>
                </a:solidFill>
              </a:rPr>
              <a:t>unos</a:t>
            </a:r>
            <a:r>
              <a:rPr lang="es-ES" dirty="0" smtClean="0"/>
              <a:t> seis minutos de duración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15. 3. 2017)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Varios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varias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s-ES" dirty="0" smtClean="0"/>
              <a:t>Ese horror al que se refiere es el hecho de que la Comunidad ofrezca terrenos en zonas urbanas, no solo en Valdebernardo —hay </a:t>
            </a:r>
            <a:r>
              <a:rPr lang="es-ES" dirty="0" smtClean="0">
                <a:solidFill>
                  <a:srgbClr val="FF0000"/>
                </a:solidFill>
              </a:rPr>
              <a:t>varios</a:t>
            </a:r>
            <a:r>
              <a:rPr lang="es-ES" dirty="0" smtClean="0"/>
              <a:t> entre el extremo que entra en el barrio de Pavones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15.3.2017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0473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</a:t>
            </a:r>
            <a:r>
              <a:rPr lang="cs-CZ" dirty="0" err="1" smtClean="0"/>
              <a:t>pronombres</a:t>
            </a:r>
            <a:r>
              <a:rPr lang="cs-CZ" dirty="0" smtClean="0"/>
              <a:t> </a:t>
            </a:r>
            <a:r>
              <a:rPr lang="cs-CZ" dirty="0" err="1" smtClean="0"/>
              <a:t>indefinidos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Zájmena vyjadřující libovolnost, </a:t>
            </a:r>
            <a:r>
              <a:rPr lang="cs-CZ" b="1" dirty="0" err="1" smtClean="0">
                <a:solidFill>
                  <a:schemeClr val="accent4">
                    <a:lumMod val="50000"/>
                  </a:schemeClr>
                </a:solidFill>
              </a:rPr>
              <a:t>namátkovoust</a:t>
            </a: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, lhostejnost, pokud jde o výběr z množství: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Quienquiera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quienesquiera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Cualquiera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cualesquiera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No es el único ámbito en el que esto ha ocurrido, como podrá acreditar </a:t>
            </a:r>
            <a:r>
              <a:rPr lang="es-ES" dirty="0" smtClean="0">
                <a:solidFill>
                  <a:srgbClr val="FF0000"/>
                </a:solidFill>
              </a:rPr>
              <a:t>cualquiera</a:t>
            </a:r>
            <a:r>
              <a:rPr lang="es-ES" dirty="0" smtClean="0"/>
              <a:t> que, por ejemplo, haya tenido que utilizar una ambulancia pública entre comunidades diferentes.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2. 11. 2017</a:t>
            </a:r>
          </a:p>
          <a:p>
            <a:pPr marL="0" indent="0">
              <a:buNone/>
            </a:pPr>
            <a:r>
              <a:rPr lang="cs-CZ" dirty="0" smtClean="0"/>
              <a:t>… </a:t>
            </a:r>
            <a:r>
              <a:rPr lang="es-ES" dirty="0" smtClean="0">
                <a:solidFill>
                  <a:srgbClr val="FF0000"/>
                </a:solidFill>
              </a:rPr>
              <a:t>cualquier </a:t>
            </a:r>
            <a:r>
              <a:rPr lang="es-ES" dirty="0" smtClean="0"/>
              <a:t>modificación del actual marco estatutario se va a hacer siguiendo los procedimientos establecidos por la ley</a:t>
            </a:r>
            <a:r>
              <a:rPr lang="cs-CZ" dirty="0" smtClean="0"/>
              <a:t> 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15. 3. 2017)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874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zájmena vymezovací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Zájmena vyjadřující ucelenost množství;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Distributivní zájmeno </a:t>
            </a:r>
            <a:r>
              <a:rPr lang="cs-CZ" i="1" dirty="0" err="1" smtClean="0">
                <a:solidFill>
                  <a:srgbClr val="FF0000"/>
                </a:solidFill>
              </a:rPr>
              <a:t>sendo</a:t>
            </a:r>
            <a:r>
              <a:rPr lang="cs-CZ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Zájmena pro vyjádření odlišnosti;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Zájmena záporná.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71762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Zájmena vymezovací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Vyjádření ucelenosti množství: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Cada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FF0000"/>
                </a:solidFill>
              </a:rPr>
              <a:t>Cada</a:t>
            </a:r>
            <a:r>
              <a:rPr lang="es-ES" dirty="0" smtClean="0"/>
              <a:t> mañana leo la viñeta de El Roto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15. 3. 2017)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Cada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uno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cada</a:t>
            </a:r>
            <a:r>
              <a:rPr lang="cs-CZ" dirty="0" smtClean="0">
                <a:solidFill>
                  <a:srgbClr val="FF0000"/>
                </a:solidFill>
              </a:rPr>
              <a:t> una:</a:t>
            </a:r>
          </a:p>
          <a:p>
            <a:pPr marL="0" indent="0">
              <a:buNone/>
            </a:pPr>
            <a:r>
              <a:rPr lang="es-ES" dirty="0" smtClean="0"/>
              <a:t>pide 19 años de prisión para </a:t>
            </a:r>
            <a:r>
              <a:rPr lang="es-ES" dirty="0" smtClean="0">
                <a:solidFill>
                  <a:srgbClr val="FF0000"/>
                </a:solidFill>
              </a:rPr>
              <a:t>cada uno </a:t>
            </a:r>
            <a:r>
              <a:rPr lang="es-ES" dirty="0" smtClean="0"/>
              <a:t>de los cuatro agentes procesados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15. 3. 207)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Todo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toda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todos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todas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… </a:t>
            </a:r>
            <a:r>
              <a:rPr lang="es-ES" dirty="0" smtClean="0"/>
              <a:t>la infanta ha sido absuelta de </a:t>
            </a:r>
            <a:r>
              <a:rPr lang="es-ES" dirty="0" smtClean="0">
                <a:solidFill>
                  <a:srgbClr val="FF0000"/>
                </a:solidFill>
              </a:rPr>
              <a:t>todo</a:t>
            </a:r>
            <a:r>
              <a:rPr lang="es-ES" dirty="0" smtClean="0"/>
              <a:t> cargo.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15. 3. 2017)</a:t>
            </a:r>
          </a:p>
          <a:p>
            <a:pPr marL="0" indent="0">
              <a:buNone/>
            </a:pPr>
            <a:r>
              <a:rPr lang="es-ES" dirty="0" smtClean="0"/>
              <a:t>Cuatro guardias civiles enjuiciados por torturas niegan </a:t>
            </a:r>
            <a:r>
              <a:rPr lang="es-ES" dirty="0" smtClean="0">
                <a:solidFill>
                  <a:srgbClr val="FF0000"/>
                </a:solidFill>
              </a:rPr>
              <a:t>todos los</a:t>
            </a:r>
            <a:r>
              <a:rPr lang="es-ES" dirty="0" smtClean="0"/>
              <a:t> hechos</a:t>
            </a:r>
            <a:r>
              <a:rPr lang="cs-CZ" dirty="0" smtClean="0"/>
              <a:t> (</a:t>
            </a:r>
            <a:r>
              <a:rPr lang="cs-CZ" dirty="0" err="1" smtClean="0"/>
              <a:t>www,elpais.es</a:t>
            </a:r>
            <a:r>
              <a:rPr lang="cs-CZ" dirty="0" smtClean="0"/>
              <a:t>, 15. 3. 2017)</a:t>
            </a:r>
            <a:endParaRPr lang="es-ES" dirty="0" smtClean="0"/>
          </a:p>
          <a:p>
            <a:r>
              <a:rPr lang="cs-CZ" dirty="0" err="1" smtClean="0">
                <a:solidFill>
                  <a:srgbClr val="FF0000"/>
                </a:solidFill>
              </a:rPr>
              <a:t>Mismo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misma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mismos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mismas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es-ES" i="1" dirty="0" smtClean="0">
                <a:solidFill>
                  <a:srgbClr val="FF0000"/>
                </a:solidFill>
              </a:rPr>
              <a:t>El resto de </a:t>
            </a:r>
            <a:r>
              <a:rPr lang="es-ES" dirty="0" smtClean="0"/>
              <a:t>los agentes mantuvieron </a:t>
            </a:r>
            <a:r>
              <a:rPr lang="es-ES" dirty="0" smtClean="0">
                <a:solidFill>
                  <a:srgbClr val="FF0000"/>
                </a:solidFill>
              </a:rPr>
              <a:t>la misma </a:t>
            </a:r>
            <a:r>
              <a:rPr lang="es-ES" dirty="0" smtClean="0"/>
              <a:t>tesis.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15. 3. 2017)</a:t>
            </a:r>
          </a:p>
          <a:p>
            <a:pPr marL="0" indent="0">
              <a:buNone/>
            </a:pPr>
            <a:r>
              <a:rPr lang="es-ES" dirty="0" smtClean="0"/>
              <a:t>La disposición a la aproximación mostrada por</a:t>
            </a:r>
            <a:r>
              <a:rPr lang="es-ES" dirty="0" smtClean="0">
                <a:solidFill>
                  <a:schemeClr val="tx1"/>
                </a:solidFill>
              </a:rPr>
              <a:t> </a:t>
            </a:r>
            <a:r>
              <a:rPr lang="es-ES" dirty="0" smtClean="0">
                <a:solidFill>
                  <a:schemeClr val="tx1"/>
                </a:solidFill>
                <a:hlinkClick r:id="rId3"/>
              </a:rPr>
              <a:t>el </a:t>
            </a:r>
            <a:r>
              <a:rPr lang="es-ES" b="1" dirty="0" smtClean="0">
                <a:solidFill>
                  <a:srgbClr val="FF0000"/>
                </a:solidFill>
                <a:hlinkClick r:id="rId3"/>
              </a:rPr>
              <a:t>propio</a:t>
            </a:r>
            <a:r>
              <a:rPr lang="es-ES" dirty="0" smtClean="0">
                <a:solidFill>
                  <a:schemeClr val="tx1"/>
                </a:solidFill>
                <a:hlinkClick r:id="rId3"/>
              </a:rPr>
              <a:t> presidente del Gobierno, Mariano Rajoy</a:t>
            </a:r>
            <a:r>
              <a:rPr lang="cs-CZ" dirty="0" smtClean="0">
                <a:solidFill>
                  <a:schemeClr val="tx1"/>
                </a:solidFill>
              </a:rPr>
              <a:t> (</a:t>
            </a:r>
            <a:r>
              <a:rPr lang="cs-CZ" dirty="0" smtClean="0">
                <a:solidFill>
                  <a:schemeClr val="tx1"/>
                </a:solidFill>
                <a:hlinkClick r:id="rId2"/>
              </a:rPr>
              <a:t>www.elpais.es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smtClean="0"/>
              <a:t>15. 3. 2017)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6062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</a:t>
            </a:r>
            <a:r>
              <a:rPr lang="cs-CZ" dirty="0" err="1" smtClean="0"/>
              <a:t>Pronombres</a:t>
            </a:r>
            <a:r>
              <a:rPr lang="cs-CZ" dirty="0" smtClean="0"/>
              <a:t> </a:t>
            </a:r>
            <a:r>
              <a:rPr lang="cs-CZ" dirty="0" err="1" smtClean="0"/>
              <a:t>delimitativos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>
                <a:solidFill>
                  <a:srgbClr val="FF0000"/>
                </a:solidFill>
              </a:rPr>
              <a:t>Tanto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tanta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tantos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tantas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… </a:t>
            </a:r>
            <a:r>
              <a:rPr lang="es-ES" dirty="0" smtClean="0"/>
              <a:t>de nada sirven las gestiones de </a:t>
            </a:r>
            <a:r>
              <a:rPr lang="es-ES" dirty="0" smtClean="0">
                <a:solidFill>
                  <a:srgbClr val="FF0000"/>
                </a:solidFill>
              </a:rPr>
              <a:t>tantos</a:t>
            </a:r>
            <a:r>
              <a:rPr lang="es-ES" dirty="0" smtClean="0"/>
              <a:t> años ni el orden de solicitud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15. 3. 2017)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Tal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tales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El delirio judicial en el que estamos inmersos es de </a:t>
            </a:r>
            <a:r>
              <a:rPr lang="es-ES" dirty="0" smtClean="0">
                <a:solidFill>
                  <a:srgbClr val="FF0000"/>
                </a:solidFill>
              </a:rPr>
              <a:t>tal</a:t>
            </a:r>
            <a:r>
              <a:rPr lang="es-ES" dirty="0" smtClean="0"/>
              <a:t> magnitud</a:t>
            </a:r>
            <a:r>
              <a:rPr lang="cs-CZ" dirty="0" smtClean="0"/>
              <a:t>…</a:t>
            </a:r>
            <a:r>
              <a:rPr lang="es-ES" dirty="0" smtClean="0"/>
              <a:t> 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15. 3. 2017)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88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Zájmena vymezovací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Distributivní zájmeno (číslovka?) </a:t>
            </a:r>
            <a:r>
              <a:rPr lang="cs-CZ" i="1" dirty="0" err="1" smtClean="0">
                <a:solidFill>
                  <a:srgbClr val="FF0000"/>
                </a:solidFill>
              </a:rPr>
              <a:t>sendo</a:t>
            </a:r>
            <a:r>
              <a:rPr lang="cs-CZ" dirty="0" smtClean="0"/>
              <a:t>: </a:t>
            </a:r>
          </a:p>
          <a:p>
            <a:pPr marL="0" indent="0">
              <a:buNone/>
            </a:pPr>
            <a:r>
              <a:rPr lang="es-ES" dirty="0" smtClean="0"/>
              <a:t>Dos </a:t>
            </a:r>
            <a:r>
              <a:rPr lang="es-ES" dirty="0"/>
              <a:t>heridos en </a:t>
            </a:r>
            <a:r>
              <a:rPr lang="es-ES" dirty="0">
                <a:solidFill>
                  <a:srgbClr val="FF0000"/>
                </a:solidFill>
              </a:rPr>
              <a:t>sendos</a:t>
            </a:r>
            <a:r>
              <a:rPr lang="es-ES" dirty="0"/>
              <a:t> atropellos ocurridos en el casco urbano de </a:t>
            </a:r>
            <a:r>
              <a:rPr lang="es-ES" dirty="0" smtClean="0"/>
              <a:t>Huesca</a:t>
            </a:r>
            <a:r>
              <a:rPr lang="cs-CZ" i="1" dirty="0" smtClean="0"/>
              <a:t>. </a:t>
            </a:r>
            <a:r>
              <a:rPr lang="es-ES" i="1" dirty="0"/>
              <a:t>Un accidente se ha producido en la avenida de la Paz y el otro ha sido en un paso de peatones en la avenida Monegros</a:t>
            </a:r>
            <a:r>
              <a:rPr lang="es-ES" dirty="0"/>
              <a:t>. 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www.heraldo</a:t>
            </a:r>
            <a:r>
              <a:rPr lang="cs-CZ" dirty="0" smtClean="0"/>
              <a:t>.es 4. 11. 2019)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065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zájmena vymezovací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Zájmena pro vyjádření odlišnosti: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Otro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otra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otros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otra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En el sector de Ampriu hay </a:t>
            </a:r>
            <a:r>
              <a:rPr lang="es-ES" dirty="0" smtClean="0">
                <a:solidFill>
                  <a:srgbClr val="FF0000"/>
                </a:solidFill>
              </a:rPr>
              <a:t>otro</a:t>
            </a:r>
            <a:r>
              <a:rPr lang="es-ES" dirty="0" smtClean="0"/>
              <a:t> servicio similar, que funciona desde hace años, y que tiene una cinta transportadora para que los pequeños hagan sus primeras bajadas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FF0000"/>
                </a:solidFill>
              </a:rPr>
              <a:t>Otros </a:t>
            </a:r>
            <a:r>
              <a:rPr lang="es-ES" dirty="0" smtClean="0"/>
              <a:t>46 millones se gastarán en actuaciones vinculadas a la llamada "gestión urbana baja en emisiones y eficiencia energética</a:t>
            </a:r>
            <a:r>
              <a:rPr lang="cs-CZ" dirty="0" smtClean="0"/>
              <a:t>.</a:t>
            </a:r>
          </a:p>
          <a:p>
            <a:r>
              <a:rPr lang="cs-CZ" dirty="0">
                <a:solidFill>
                  <a:srgbClr val="FF0000"/>
                </a:solidFill>
              </a:rPr>
              <a:t>El </a:t>
            </a:r>
            <a:r>
              <a:rPr lang="cs-CZ" dirty="0" err="1">
                <a:solidFill>
                  <a:srgbClr val="FF0000"/>
                </a:solidFill>
              </a:rPr>
              <a:t>otro</a:t>
            </a:r>
            <a:r>
              <a:rPr lang="cs-CZ" dirty="0">
                <a:solidFill>
                  <a:srgbClr val="FF0000"/>
                </a:solidFill>
              </a:rPr>
              <a:t>, la </a:t>
            </a:r>
            <a:r>
              <a:rPr lang="cs-CZ" dirty="0" err="1">
                <a:solidFill>
                  <a:srgbClr val="FF0000"/>
                </a:solidFill>
              </a:rPr>
              <a:t>otra</a:t>
            </a:r>
            <a:r>
              <a:rPr lang="cs-CZ" dirty="0">
                <a:solidFill>
                  <a:srgbClr val="FF0000"/>
                </a:solidFill>
              </a:rPr>
              <a:t>, los </a:t>
            </a:r>
            <a:r>
              <a:rPr lang="cs-CZ" dirty="0" err="1">
                <a:solidFill>
                  <a:srgbClr val="FF0000"/>
                </a:solidFill>
              </a:rPr>
              <a:t>otros</a:t>
            </a:r>
            <a:r>
              <a:rPr lang="cs-CZ" dirty="0">
                <a:solidFill>
                  <a:srgbClr val="FF0000"/>
                </a:solidFill>
              </a:rPr>
              <a:t>, las </a:t>
            </a:r>
            <a:r>
              <a:rPr lang="cs-CZ" dirty="0" err="1">
                <a:solidFill>
                  <a:srgbClr val="FF0000"/>
                </a:solidFill>
              </a:rPr>
              <a:t>otras</a:t>
            </a:r>
            <a:r>
              <a:rPr lang="cs-CZ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Los otros </a:t>
            </a:r>
            <a:r>
              <a:rPr lang="es-ES" dirty="0"/>
              <a:t>tres agentes, Jorge R. Fernando H. y Rubén, V.  confirmaron</a:t>
            </a:r>
            <a:r>
              <a:rPr lang="cs-CZ" dirty="0"/>
              <a:t>... (</a:t>
            </a:r>
            <a:r>
              <a:rPr lang="cs-CZ" dirty="0">
                <a:hlinkClick r:id="rId2"/>
              </a:rPr>
              <a:t>www.elpais.es</a:t>
            </a:r>
            <a:r>
              <a:rPr lang="cs-CZ" dirty="0"/>
              <a:t>, 15. </a:t>
            </a:r>
            <a:r>
              <a:rPr lang="cs-CZ" dirty="0" smtClean="0"/>
              <a:t>32017</a:t>
            </a:r>
            <a:r>
              <a:rPr lang="cs-CZ" dirty="0"/>
              <a:t>)</a:t>
            </a:r>
          </a:p>
          <a:p>
            <a:r>
              <a:rPr lang="cs-CZ" dirty="0" err="1">
                <a:solidFill>
                  <a:srgbClr val="FF0000"/>
                </a:solidFill>
              </a:rPr>
              <a:t>Demás</a:t>
            </a:r>
            <a:r>
              <a:rPr lang="cs-CZ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s-ES" dirty="0"/>
              <a:t>Los soldados en una colonia protegen a las </a:t>
            </a:r>
            <a:r>
              <a:rPr lang="es-ES" dirty="0">
                <a:solidFill>
                  <a:srgbClr val="FF0000"/>
                </a:solidFill>
              </a:rPr>
              <a:t>demás </a:t>
            </a:r>
            <a:r>
              <a:rPr lang="es-ES" dirty="0"/>
              <a:t>hormigas de otros insectos.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1758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Zájmena vymezovací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4">
                    <a:lumMod val="50000"/>
                  </a:schemeClr>
                </a:solidFill>
              </a:rPr>
              <a:t>Zájmena záporná: </a:t>
            </a:r>
            <a:endParaRPr lang="cs-CZ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cs-CZ" dirty="0" err="1" smtClean="0">
                <a:solidFill>
                  <a:srgbClr val="FF0000"/>
                </a:solidFill>
              </a:rPr>
              <a:t>Ninguno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ninguna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ningunos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ningunas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Aunque el empresario fue citado hasta en tres ocasiones para la extracción de las muestras, no se presentó en </a:t>
            </a:r>
            <a:r>
              <a:rPr lang="es-ES" dirty="0" smtClean="0">
                <a:solidFill>
                  <a:srgbClr val="FF0000"/>
                </a:solidFill>
              </a:rPr>
              <a:t>ninguna </a:t>
            </a:r>
            <a:r>
              <a:rPr lang="es-ES" dirty="0" smtClean="0"/>
              <a:t>de ellas ni tampoco ofreció explicación </a:t>
            </a:r>
            <a:r>
              <a:rPr lang="es-ES" dirty="0" smtClean="0">
                <a:solidFill>
                  <a:srgbClr val="FF0000"/>
                </a:solidFill>
              </a:rPr>
              <a:t>alguna</a:t>
            </a:r>
            <a:r>
              <a:rPr lang="cs-CZ" dirty="0" smtClean="0"/>
              <a:t>*</a:t>
            </a:r>
            <a:r>
              <a:rPr lang="es-ES" dirty="0" smtClean="0"/>
              <a:t>. 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17. 3. 2017)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Nadie</a:t>
            </a:r>
          </a:p>
          <a:p>
            <a:pPr marL="0" indent="0">
              <a:buNone/>
            </a:pPr>
            <a:r>
              <a:rPr lang="es-ES" dirty="0" smtClean="0"/>
              <a:t>No es que fuéramos más listos que </a:t>
            </a:r>
            <a:r>
              <a:rPr lang="es-ES" dirty="0" smtClean="0">
                <a:solidFill>
                  <a:srgbClr val="FF0000"/>
                </a:solidFill>
              </a:rPr>
              <a:t>nadie</a:t>
            </a:r>
            <a:r>
              <a:rPr lang="cs-CZ" dirty="0" smtClean="0"/>
              <a:t>*</a:t>
            </a:r>
            <a:r>
              <a:rPr lang="es-ES" dirty="0" smtClean="0"/>
              <a:t>; esa conclusión fue fruto de muchas reuniones con vecinos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17. 3. 2017)</a:t>
            </a:r>
          </a:p>
          <a:p>
            <a:pPr marL="0" indent="0">
              <a:buNone/>
            </a:pPr>
            <a:r>
              <a:rPr lang="es-ES" dirty="0" smtClean="0"/>
              <a:t> </a:t>
            </a:r>
            <a:r>
              <a:rPr lang="cs-CZ" dirty="0"/>
              <a:t>*vztah k základní řadě neurčitých zájmen.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Nada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Fue cosa de un minuto y no se pudo hacer </a:t>
            </a:r>
            <a:r>
              <a:rPr lang="es-ES" dirty="0" smtClean="0">
                <a:solidFill>
                  <a:srgbClr val="FF0000"/>
                </a:solidFill>
              </a:rPr>
              <a:t>nada</a:t>
            </a:r>
            <a:r>
              <a:rPr lang="es-ES" dirty="0" smtClean="0"/>
              <a:t> por detenerlos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17. 3. 2017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es-ES" dirty="0" smtClean="0"/>
              <a:t>En </a:t>
            </a:r>
            <a:r>
              <a:rPr lang="es-ES" dirty="0"/>
              <a:t>Inglaterra no ven </a:t>
            </a:r>
            <a:r>
              <a:rPr lang="es-ES" dirty="0">
                <a:solidFill>
                  <a:srgbClr val="FF0000"/>
                </a:solidFill>
              </a:rPr>
              <a:t>nada</a:t>
            </a:r>
            <a:r>
              <a:rPr lang="es-ES" dirty="0"/>
              <a:t> clara la salida de </a:t>
            </a:r>
            <a:r>
              <a:rPr lang="es-ES" dirty="0" smtClean="0"/>
              <a:t>Messi</a:t>
            </a:r>
            <a:r>
              <a:rPr lang="cs-CZ" dirty="0" smtClean="0"/>
              <a:t>. (</a:t>
            </a:r>
            <a:r>
              <a:rPr lang="cs-CZ" dirty="0" smtClean="0">
                <a:hlinkClick r:id="rId3"/>
              </a:rPr>
              <a:t>www.mundodeportivo.com</a:t>
            </a:r>
            <a:r>
              <a:rPr lang="cs-CZ" dirty="0" smtClean="0"/>
              <a:t>,  2. 11. </a:t>
            </a:r>
            <a:r>
              <a:rPr lang="cs-CZ" smtClean="0"/>
              <a:t>2020)</a:t>
            </a:r>
            <a:endParaRPr lang="es-ES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748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Kontrastivní gramatika 1 – 5. přednáška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Zájmena </a:t>
            </a:r>
            <a:r>
              <a:rPr lang="cs-CZ" dirty="0" smtClean="0">
                <a:solidFill>
                  <a:srgbClr val="FF0000"/>
                </a:solidFill>
              </a:rPr>
              <a:t>tázací</a:t>
            </a:r>
            <a:r>
              <a:rPr lang="cs-CZ" dirty="0" smtClean="0"/>
              <a:t> (MGŠ: 63 – 65)*</a:t>
            </a:r>
          </a:p>
          <a:p>
            <a:pPr marL="514350" indent="-514350">
              <a:buAutoNum type="arabicPeriod"/>
            </a:pPr>
            <a:r>
              <a:rPr lang="cs-CZ" dirty="0" smtClean="0"/>
              <a:t>Zájmena</a:t>
            </a:r>
            <a:r>
              <a:rPr lang="cs-CZ" dirty="0" smtClean="0">
                <a:solidFill>
                  <a:srgbClr val="FF0000"/>
                </a:solidFill>
              </a:rPr>
              <a:t> vztažná </a:t>
            </a:r>
            <a:r>
              <a:rPr lang="cs-CZ" dirty="0" smtClean="0"/>
              <a:t>(MGŠ: 65 – 69)</a:t>
            </a:r>
          </a:p>
          <a:p>
            <a:pPr marL="514350" indent="-514350">
              <a:buAutoNum type="arabicPeriod"/>
            </a:pPr>
            <a:r>
              <a:rPr lang="cs-CZ" dirty="0" smtClean="0"/>
              <a:t>Zájmena </a:t>
            </a:r>
            <a:r>
              <a:rPr lang="cs-CZ" dirty="0" smtClean="0">
                <a:solidFill>
                  <a:srgbClr val="FF0000"/>
                </a:solidFill>
              </a:rPr>
              <a:t>neurčitá </a:t>
            </a:r>
            <a:r>
              <a:rPr lang="cs-CZ" dirty="0" smtClean="0"/>
              <a:t>(MGŠ:  69 – 74)</a:t>
            </a:r>
          </a:p>
          <a:p>
            <a:pPr marL="514350" indent="-514350">
              <a:buAutoNum type="arabicPeriod"/>
            </a:pPr>
            <a:r>
              <a:rPr lang="cs-CZ" dirty="0" smtClean="0"/>
              <a:t>Zájmena </a:t>
            </a:r>
            <a:r>
              <a:rPr lang="cs-CZ" dirty="0" smtClean="0">
                <a:solidFill>
                  <a:srgbClr val="FF0000"/>
                </a:solidFill>
              </a:rPr>
              <a:t>vymezovací</a:t>
            </a:r>
            <a:r>
              <a:rPr lang="cs-CZ" dirty="0" smtClean="0"/>
              <a:t> (MGŠ: 74 -79)</a:t>
            </a:r>
          </a:p>
          <a:p>
            <a:pPr marL="0" indent="0">
              <a:buNone/>
            </a:pPr>
            <a:r>
              <a:rPr lang="cs-CZ" dirty="0" smtClean="0"/>
              <a:t>* </a:t>
            </a:r>
            <a:r>
              <a:rPr lang="cs-CZ" dirty="0" err="1"/>
              <a:t>Báez</a:t>
            </a:r>
            <a:r>
              <a:rPr lang="cs-CZ" dirty="0"/>
              <a:t>, V., Dubský J., Králová J</a:t>
            </a:r>
            <a:r>
              <a:rPr lang="cs-CZ" i="1" dirty="0"/>
              <a:t>. Moderní </a:t>
            </a:r>
            <a:r>
              <a:rPr lang="cs-CZ" i="1" dirty="0" smtClean="0"/>
              <a:t>gramatika </a:t>
            </a:r>
            <a:r>
              <a:rPr lang="cs-CZ" i="1" dirty="0"/>
              <a:t>španělštiny, </a:t>
            </a:r>
            <a:r>
              <a:rPr lang="cs-CZ" dirty="0"/>
              <a:t>Fraus, Plzeň, </a:t>
            </a:r>
            <a:r>
              <a:rPr lang="cs-CZ" dirty="0" smtClean="0"/>
              <a:t>1999</a:t>
            </a:r>
            <a:r>
              <a:rPr lang="cs-CZ" i="1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4588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KG 1 – Zájmena tázací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 smtClean="0"/>
              <a:t>Tázací / zvolací výrazy</a:t>
            </a:r>
          </a:p>
          <a:p>
            <a:pPr marL="0" indent="0">
              <a:buNone/>
            </a:pPr>
            <a:r>
              <a:rPr lang="cs-CZ" dirty="0" smtClean="0"/>
              <a:t>Přímé a nepřímé:</a:t>
            </a:r>
          </a:p>
          <a:p>
            <a:pPr marL="514350" indent="-514350">
              <a:buAutoNum type="alphaLcParenR"/>
            </a:pPr>
            <a:r>
              <a:rPr lang="cs-CZ" dirty="0" smtClean="0"/>
              <a:t>Otázky:</a:t>
            </a:r>
          </a:p>
          <a:p>
            <a:pPr marL="0" indent="0">
              <a:buNone/>
            </a:pPr>
            <a:r>
              <a:rPr lang="cs-CZ" dirty="0" smtClean="0"/>
              <a:t>¿</a:t>
            </a:r>
            <a:r>
              <a:rPr lang="cs-CZ" dirty="0" err="1" smtClean="0"/>
              <a:t>Por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qué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nos gusta </a:t>
            </a:r>
            <a:r>
              <a:rPr lang="cs-CZ" dirty="0" err="1" smtClean="0"/>
              <a:t>pasar</a:t>
            </a:r>
            <a:r>
              <a:rPr lang="cs-CZ" dirty="0" smtClean="0"/>
              <a:t> </a:t>
            </a:r>
            <a:r>
              <a:rPr lang="cs-CZ" dirty="0" err="1" smtClean="0"/>
              <a:t>miedo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www.muyinteresante.es</a:t>
            </a:r>
            <a:r>
              <a:rPr lang="cs-CZ" dirty="0" smtClean="0"/>
              <a:t>, 2. 11. 2020)</a:t>
            </a:r>
          </a:p>
          <a:p>
            <a:pPr marL="0" indent="0">
              <a:buNone/>
            </a:pPr>
            <a:r>
              <a:rPr lang="es-ES" dirty="0" smtClean="0"/>
              <a:t>Las escenas, por desgracia, no son nuevas, pero sorprende descubrir </a:t>
            </a:r>
            <a:r>
              <a:rPr lang="es-ES" dirty="0" smtClean="0">
                <a:solidFill>
                  <a:srgbClr val="FF0000"/>
                </a:solidFill>
              </a:rPr>
              <a:t>cómo</a:t>
            </a:r>
            <a:r>
              <a:rPr lang="es-ES" dirty="0" smtClean="0"/>
              <a:t> se ha fabricado la indiferencia general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b) Zvolání: </a:t>
            </a:r>
          </a:p>
          <a:p>
            <a:pPr marL="0" indent="0">
              <a:buNone/>
            </a:pPr>
            <a:r>
              <a:rPr lang="cs-CZ" dirty="0" smtClean="0"/>
              <a:t>!</a:t>
            </a:r>
            <a:r>
              <a:rPr lang="es-ES" dirty="0" smtClean="0">
                <a:solidFill>
                  <a:srgbClr val="FF0000"/>
                </a:solidFill>
              </a:rPr>
              <a:t>Qué </a:t>
            </a:r>
            <a:r>
              <a:rPr lang="es-ES" dirty="0"/>
              <a:t>bonito cuando te veo </a:t>
            </a:r>
            <a:r>
              <a:rPr lang="es-ES" dirty="0" smtClean="0"/>
              <a:t>ahí</a:t>
            </a:r>
            <a:r>
              <a:rPr lang="cs-CZ" dirty="0" smtClean="0"/>
              <a:t>…! (</a:t>
            </a:r>
            <a:r>
              <a:rPr lang="cs-CZ" dirty="0" smtClean="0">
                <a:hlinkClick r:id="rId3"/>
              </a:rPr>
              <a:t>www.youtube.com</a:t>
            </a:r>
            <a:r>
              <a:rPr lang="cs-CZ" dirty="0" smtClean="0"/>
              <a:t>, 2. 11. 2020)</a:t>
            </a:r>
          </a:p>
          <a:p>
            <a:pPr marL="0" indent="0">
              <a:buNone/>
            </a:pPr>
            <a:r>
              <a:rPr lang="cs-CZ" dirty="0" smtClean="0"/>
              <a:t>…</a:t>
            </a:r>
            <a:r>
              <a:rPr lang="es-ES" dirty="0" smtClean="0"/>
              <a:t> </a:t>
            </a:r>
            <a:r>
              <a:rPr lang="es-ES" dirty="0"/>
              <a:t>quisiera comenzar diciendo </a:t>
            </a:r>
            <a:r>
              <a:rPr lang="es-ES" dirty="0">
                <a:solidFill>
                  <a:srgbClr val="FF0000"/>
                </a:solidFill>
              </a:rPr>
              <a:t>cuánto</a:t>
            </a:r>
            <a:r>
              <a:rPr lang="es-ES" dirty="0"/>
              <a:t> me sorprende que el Comisario Fischler no esté presente</a:t>
            </a:r>
            <a:r>
              <a:rPr lang="es-ES" dirty="0" smtClean="0"/>
              <a:t>.</a:t>
            </a:r>
            <a:r>
              <a:rPr lang="cs-CZ" dirty="0" smtClean="0"/>
              <a:t> (</a:t>
            </a:r>
            <a:r>
              <a:rPr lang="cs-CZ" dirty="0" smtClean="0">
                <a:hlinkClick r:id="rId4"/>
              </a:rPr>
              <a:t>www.reverso.net</a:t>
            </a:r>
            <a:r>
              <a:rPr lang="cs-CZ" dirty="0" smtClean="0"/>
              <a:t>, 2. 11. 2020)</a:t>
            </a:r>
          </a:p>
        </p:txBody>
      </p:sp>
    </p:spTree>
    <p:extLst>
      <p:ext uri="{BB962C8B-B14F-4D97-AF65-F5344CB8AC3E}">
        <p14:creationId xmlns:p14="http://schemas.microsoft.com/office/powerpoint/2010/main" val="4038806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KF 1 – </a:t>
            </a:r>
            <a:r>
              <a:rPr lang="cs-CZ" dirty="0" err="1" smtClean="0"/>
              <a:t>pronombres</a:t>
            </a:r>
            <a:r>
              <a:rPr lang="cs-CZ" dirty="0" smtClean="0"/>
              <a:t> </a:t>
            </a:r>
            <a:r>
              <a:rPr lang="cs-CZ" dirty="0" err="1" smtClean="0"/>
              <a:t>interrogativos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484784"/>
            <a:ext cx="7239000" cy="48463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Quién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quiénes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FF0000"/>
                </a:solidFill>
              </a:rPr>
              <a:t>¿Quién </a:t>
            </a:r>
            <a:r>
              <a:rPr lang="es-ES" dirty="0" smtClean="0"/>
              <a:t>compra las marcas blancas?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Qué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(samostatné)</a:t>
            </a:r>
          </a:p>
          <a:p>
            <a:pPr marL="0" indent="0">
              <a:buNone/>
            </a:pPr>
            <a:r>
              <a:rPr lang="es-ES" dirty="0" smtClean="0"/>
              <a:t>Uno de los argumentos más repetidos para explicar </a:t>
            </a:r>
            <a:r>
              <a:rPr lang="es-ES" dirty="0" smtClean="0">
                <a:solidFill>
                  <a:srgbClr val="FF0000"/>
                </a:solidFill>
              </a:rPr>
              <a:t>por qué </a:t>
            </a:r>
            <a:r>
              <a:rPr lang="es-ES" dirty="0" smtClean="0"/>
              <a:t>ha sido tan difícil para PSOE y Podemos llegar a un acuerdo antes de la investidura es que rivalizan por un mismo electorado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Qué</a:t>
            </a:r>
            <a:r>
              <a:rPr lang="cs-CZ" dirty="0" smtClean="0"/>
              <a:t> + substantivum: 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FF0000"/>
                </a:solidFill>
              </a:rPr>
              <a:t>¿</a:t>
            </a:r>
            <a:r>
              <a:rPr lang="cs-CZ" dirty="0" err="1" smtClean="0">
                <a:solidFill>
                  <a:srgbClr val="FF0000"/>
                </a:solidFill>
              </a:rPr>
              <a:t>Qué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proyectos</a:t>
            </a:r>
            <a:r>
              <a:rPr lang="cs-CZ" dirty="0" smtClean="0"/>
              <a:t> </a:t>
            </a:r>
            <a:r>
              <a:rPr lang="cs-CZ" dirty="0" err="1" smtClean="0"/>
              <a:t>dirige</a:t>
            </a:r>
            <a:r>
              <a:rPr lang="cs-CZ" dirty="0" smtClean="0"/>
              <a:t> </a:t>
            </a:r>
            <a:r>
              <a:rPr lang="cs-CZ" dirty="0" err="1" smtClean="0"/>
              <a:t>ahora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Cuál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cuáles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s-ES" dirty="0" smtClean="0">
                <a:solidFill>
                  <a:srgbClr val="FF0000"/>
                </a:solidFill>
              </a:rPr>
              <a:t>¿</a:t>
            </a:r>
            <a:r>
              <a:rPr lang="cs-CZ" dirty="0" err="1" smtClean="0">
                <a:solidFill>
                  <a:srgbClr val="FF0000"/>
                </a:solidFill>
              </a:rPr>
              <a:t>Cuál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es la parte </a:t>
            </a:r>
            <a:r>
              <a:rPr lang="cs-CZ" dirty="0" err="1" smtClean="0"/>
              <a:t>más</a:t>
            </a:r>
            <a:r>
              <a:rPr lang="cs-CZ" dirty="0" smtClean="0"/>
              <a:t> </a:t>
            </a:r>
            <a:r>
              <a:rPr lang="cs-CZ" dirty="0" err="1" smtClean="0"/>
              <a:t>difícil</a:t>
            </a:r>
            <a:r>
              <a:rPr lang="cs-CZ" dirty="0" smtClean="0"/>
              <a:t> de </a:t>
            </a:r>
            <a:r>
              <a:rPr lang="cs-CZ" dirty="0" err="1" smtClean="0"/>
              <a:t>su</a:t>
            </a:r>
            <a:r>
              <a:rPr lang="cs-CZ" dirty="0" smtClean="0"/>
              <a:t> </a:t>
            </a:r>
            <a:r>
              <a:rPr lang="cs-CZ" dirty="0" err="1" smtClean="0"/>
              <a:t>trabajo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Cómo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Entonces, </a:t>
            </a:r>
            <a:r>
              <a:rPr lang="es-ES" dirty="0" smtClean="0">
                <a:solidFill>
                  <a:srgbClr val="FF0000"/>
                </a:solidFill>
              </a:rPr>
              <a:t>¿cómo </a:t>
            </a:r>
            <a:r>
              <a:rPr lang="es-ES" dirty="0" smtClean="0"/>
              <a:t>se hace para cambiar esta situación?</a:t>
            </a:r>
            <a:endParaRPr lang="cs-CZ" dirty="0" smtClean="0"/>
          </a:p>
          <a:p>
            <a:pPr marL="0" indent="0">
              <a:buNone/>
            </a:pPr>
            <a:r>
              <a:rPr lang="es-ES" dirty="0" smtClean="0"/>
              <a:t>Gabriel M. describe ante la policía de Vitoria </a:t>
            </a:r>
            <a:r>
              <a:rPr lang="es-ES" dirty="0" smtClean="0">
                <a:solidFill>
                  <a:srgbClr val="FF0000"/>
                </a:solidFill>
              </a:rPr>
              <a:t>cómo</a:t>
            </a:r>
            <a:r>
              <a:rPr lang="es-ES" dirty="0" smtClean="0"/>
              <a:t> engatusaba a los niños </a:t>
            </a:r>
            <a:r>
              <a:rPr lang="cs-CZ" dirty="0" smtClean="0"/>
              <a:t>…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Cuánto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cuánta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cuántos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cuántas</a:t>
            </a:r>
            <a:r>
              <a:rPr lang="cs-CZ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cs-CZ" dirty="0" smtClean="0"/>
              <a:t>¿En </a:t>
            </a:r>
            <a:r>
              <a:rPr lang="cs-CZ" dirty="0" err="1" smtClean="0">
                <a:solidFill>
                  <a:srgbClr val="FF0000"/>
                </a:solidFill>
              </a:rPr>
              <a:t>cuántas</a:t>
            </a:r>
            <a:r>
              <a:rPr lang="cs-CZ" dirty="0" smtClean="0"/>
              <a:t> </a:t>
            </a:r>
            <a:r>
              <a:rPr lang="cs-CZ" dirty="0" err="1" smtClean="0"/>
              <a:t>personas</a:t>
            </a:r>
            <a:r>
              <a:rPr lang="cs-CZ" dirty="0" smtClean="0"/>
              <a:t> </a:t>
            </a:r>
            <a:r>
              <a:rPr lang="cs-CZ" dirty="0" err="1" smtClean="0"/>
              <a:t>confía</a:t>
            </a:r>
            <a:r>
              <a:rPr lang="cs-CZ" dirty="0" smtClean="0"/>
              <a:t> </a:t>
            </a:r>
            <a:r>
              <a:rPr lang="cs-CZ" dirty="0" err="1" smtClean="0"/>
              <a:t>usted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6777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Zájmena vztažná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1. Společný původ se zájmeny tázacími, nepřízvučná:</a:t>
            </a:r>
          </a:p>
          <a:p>
            <a:pPr marL="0" indent="0">
              <a:buNone/>
            </a:pPr>
            <a:r>
              <a:rPr lang="es-ES" dirty="0" smtClean="0"/>
              <a:t>Cinco cosas </a:t>
            </a:r>
            <a:r>
              <a:rPr lang="es-ES" dirty="0" smtClean="0">
                <a:solidFill>
                  <a:srgbClr val="FF0000"/>
                </a:solidFill>
              </a:rPr>
              <a:t>que</a:t>
            </a:r>
            <a:r>
              <a:rPr lang="es-ES" dirty="0" smtClean="0"/>
              <a:t> puedes hacer en PC y no en Mac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Quien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a </a:t>
            </a:r>
            <a:r>
              <a:rPr lang="cs-CZ" dirty="0" err="1" smtClean="0"/>
              <a:t>hierro</a:t>
            </a:r>
            <a:r>
              <a:rPr lang="cs-CZ" dirty="0" smtClean="0"/>
              <a:t> mata, a </a:t>
            </a:r>
            <a:r>
              <a:rPr lang="cs-CZ" dirty="0" err="1" smtClean="0"/>
              <a:t>hierro</a:t>
            </a:r>
            <a:r>
              <a:rPr lang="cs-CZ" dirty="0" smtClean="0"/>
              <a:t> </a:t>
            </a:r>
            <a:r>
              <a:rPr lang="cs-CZ" dirty="0" err="1" smtClean="0"/>
              <a:t>muere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2. Ostatní (vztažné zájmeno </a:t>
            </a:r>
            <a:r>
              <a:rPr lang="cs-CZ" dirty="0" err="1" smtClean="0"/>
              <a:t>přivlatňovací</a:t>
            </a:r>
            <a:r>
              <a:rPr lang="cs-CZ" dirty="0" smtClean="0"/>
              <a:t>) : </a:t>
            </a:r>
          </a:p>
          <a:p>
            <a:pPr marL="0" indent="0">
              <a:buNone/>
            </a:pPr>
            <a:r>
              <a:rPr lang="es-ES" dirty="0" smtClean="0"/>
              <a:t>Otra razón más para un acuerdo en España, en </a:t>
            </a:r>
            <a:r>
              <a:rPr lang="es-ES" dirty="0" smtClean="0">
                <a:solidFill>
                  <a:srgbClr val="FF0000"/>
                </a:solidFill>
              </a:rPr>
              <a:t>cuya</a:t>
            </a:r>
            <a:r>
              <a:rPr lang="es-ES" dirty="0" smtClean="0"/>
              <a:t> creación no participa el jefe del Estado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8455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vztažná zájmena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Quien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quienes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Fue </a:t>
            </a:r>
            <a:r>
              <a:rPr lang="es-ES" dirty="0" smtClean="0">
                <a:hlinkClick r:id="rId2"/>
              </a:rPr>
              <a:t>Balcells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FF0000"/>
                </a:solidFill>
              </a:rPr>
              <a:t>quien</a:t>
            </a:r>
            <a:r>
              <a:rPr lang="es-ES" dirty="0" smtClean="0"/>
              <a:t> le dio la noticia más feliz de su vida cuando le comunicó que iba a entrar en la colección La Pléiade, de Gallimard</a:t>
            </a:r>
            <a:r>
              <a:rPr lang="cs-CZ" dirty="0" smtClean="0"/>
              <a:t>…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Que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Algún día España le rendirá el homenaje </a:t>
            </a:r>
            <a:r>
              <a:rPr lang="es-ES" dirty="0" smtClean="0">
                <a:solidFill>
                  <a:srgbClr val="FF0000"/>
                </a:solidFill>
              </a:rPr>
              <a:t>que</a:t>
            </a:r>
            <a:r>
              <a:rPr lang="es-ES" dirty="0" smtClean="0"/>
              <a:t> se merece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El </a:t>
            </a:r>
            <a:r>
              <a:rPr lang="cs-CZ" dirty="0" err="1" smtClean="0">
                <a:solidFill>
                  <a:srgbClr val="FF0000"/>
                </a:solidFill>
              </a:rPr>
              <a:t>que</a:t>
            </a:r>
            <a:r>
              <a:rPr lang="cs-CZ" dirty="0" smtClean="0">
                <a:solidFill>
                  <a:srgbClr val="FF0000"/>
                </a:solidFill>
              </a:rPr>
              <a:t>, la </a:t>
            </a:r>
            <a:r>
              <a:rPr lang="cs-CZ" dirty="0" err="1" smtClean="0">
                <a:solidFill>
                  <a:srgbClr val="FF0000"/>
                </a:solidFill>
              </a:rPr>
              <a:t>que</a:t>
            </a:r>
            <a:r>
              <a:rPr lang="cs-CZ" dirty="0" smtClean="0">
                <a:solidFill>
                  <a:srgbClr val="FF0000"/>
                </a:solidFill>
              </a:rPr>
              <a:t>, los </a:t>
            </a:r>
            <a:r>
              <a:rPr lang="cs-CZ" dirty="0" err="1" smtClean="0">
                <a:solidFill>
                  <a:srgbClr val="FF0000"/>
                </a:solidFill>
              </a:rPr>
              <a:t>que</a:t>
            </a:r>
            <a:r>
              <a:rPr lang="cs-CZ" dirty="0" smtClean="0">
                <a:solidFill>
                  <a:srgbClr val="FF0000"/>
                </a:solidFill>
              </a:rPr>
              <a:t>, las </a:t>
            </a:r>
            <a:r>
              <a:rPr lang="cs-CZ" dirty="0" err="1" smtClean="0">
                <a:solidFill>
                  <a:srgbClr val="FF0000"/>
                </a:solidFill>
              </a:rPr>
              <a:t>que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Desde el principio de este curso, se han registrado al menos 12.100 trabajos de investigación, más de </a:t>
            </a:r>
            <a:r>
              <a:rPr lang="es-ES" dirty="0" smtClean="0">
                <a:solidFill>
                  <a:srgbClr val="FF0000"/>
                </a:solidFill>
              </a:rPr>
              <a:t>lo que </a:t>
            </a:r>
            <a:r>
              <a:rPr lang="es-ES" dirty="0" smtClean="0"/>
              <a:t>se lee durante todo un año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404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Vztažná zájmena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Lo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que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es-ES" dirty="0" smtClean="0"/>
              <a:t>Los profesores utilizan libros de texto en sus clases durante el 70% y el 95% del tiempo, el mismo que pasan sus alumnos reteniendo </a:t>
            </a:r>
            <a:r>
              <a:rPr lang="es-ES" dirty="0" smtClean="0">
                <a:solidFill>
                  <a:srgbClr val="FF0000"/>
                </a:solidFill>
              </a:rPr>
              <a:t>lo que </a:t>
            </a:r>
            <a:r>
              <a:rPr lang="es-ES" dirty="0" smtClean="0"/>
              <a:t>ven en ellos</a:t>
            </a:r>
            <a:r>
              <a:rPr lang="cs-CZ" dirty="0" smtClean="0"/>
              <a:t>.</a:t>
            </a:r>
          </a:p>
          <a:p>
            <a:r>
              <a:rPr lang="es-ES" dirty="0" smtClean="0"/>
              <a:t>Es indignante y cruel que las mujeres supongan el 74% de los nuevos casos de infección por VIH en África y el 40% de las féminas del continente sufran anemia, </a:t>
            </a:r>
            <a:r>
              <a:rPr lang="es-ES" dirty="0" smtClean="0">
                <a:solidFill>
                  <a:srgbClr val="FF0000"/>
                </a:solidFill>
              </a:rPr>
              <a:t>lo que </a:t>
            </a:r>
            <a:r>
              <a:rPr lang="es-ES" dirty="0" smtClean="0"/>
              <a:t>conlleva un 20% de mortalidad maternal", comienza el documento.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Cual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S</a:t>
            </a:r>
            <a:r>
              <a:rPr lang="es-ES" dirty="0" smtClean="0"/>
              <a:t>ea </a:t>
            </a:r>
            <a:r>
              <a:rPr lang="es-ES" dirty="0" smtClean="0">
                <a:solidFill>
                  <a:srgbClr val="FF0000"/>
                </a:solidFill>
              </a:rPr>
              <a:t>cual</a:t>
            </a:r>
            <a:r>
              <a:rPr lang="es-ES" dirty="0" smtClean="0"/>
              <a:t> fuere el caso, es innegable la fuerza que tuvieron las figuras de los animales en las conciencias</a:t>
            </a:r>
            <a:r>
              <a:rPr lang="cs-CZ" dirty="0" smtClean="0"/>
              <a:t>…</a:t>
            </a:r>
            <a:r>
              <a:rPr lang="es-ES" dirty="0" smtClean="0"/>
              <a:t> 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992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Vztažná zájmena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El </a:t>
            </a:r>
            <a:r>
              <a:rPr lang="cs-CZ" dirty="0" err="1" smtClean="0">
                <a:solidFill>
                  <a:srgbClr val="FF0000"/>
                </a:solidFill>
              </a:rPr>
              <a:t>cual</a:t>
            </a:r>
            <a:r>
              <a:rPr lang="cs-CZ" dirty="0" smtClean="0">
                <a:solidFill>
                  <a:srgbClr val="FF0000"/>
                </a:solidFill>
              </a:rPr>
              <a:t>, la </a:t>
            </a:r>
            <a:r>
              <a:rPr lang="cs-CZ" dirty="0" err="1" smtClean="0">
                <a:solidFill>
                  <a:srgbClr val="FF0000"/>
                </a:solidFill>
              </a:rPr>
              <a:t>cual</a:t>
            </a:r>
            <a:r>
              <a:rPr lang="cs-CZ" dirty="0" smtClean="0">
                <a:solidFill>
                  <a:srgbClr val="FF0000"/>
                </a:solidFill>
              </a:rPr>
              <a:t>, los </a:t>
            </a:r>
            <a:r>
              <a:rPr lang="cs-CZ" dirty="0" err="1" smtClean="0">
                <a:solidFill>
                  <a:srgbClr val="FF0000"/>
                </a:solidFill>
              </a:rPr>
              <a:t>cuales</a:t>
            </a:r>
            <a:r>
              <a:rPr lang="cs-CZ" dirty="0" smtClean="0">
                <a:solidFill>
                  <a:srgbClr val="FF0000"/>
                </a:solidFill>
              </a:rPr>
              <a:t>, las </a:t>
            </a:r>
            <a:r>
              <a:rPr lang="cs-CZ" dirty="0" err="1" smtClean="0">
                <a:solidFill>
                  <a:srgbClr val="FF0000"/>
                </a:solidFill>
              </a:rPr>
              <a:t>cuales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10 </a:t>
            </a:r>
            <a:r>
              <a:rPr lang="cs-CZ" dirty="0" err="1" smtClean="0"/>
              <a:t>hechos</a:t>
            </a:r>
            <a:r>
              <a:rPr lang="cs-CZ" dirty="0" smtClean="0"/>
              <a:t> sin </a:t>
            </a:r>
            <a:r>
              <a:rPr lang="cs-CZ" dirty="0" smtClean="0">
                <a:solidFill>
                  <a:srgbClr val="FF0000"/>
                </a:solidFill>
              </a:rPr>
              <a:t>los </a:t>
            </a:r>
            <a:r>
              <a:rPr lang="cs-CZ" dirty="0" err="1" smtClean="0">
                <a:solidFill>
                  <a:srgbClr val="FF0000"/>
                </a:solidFill>
              </a:rPr>
              <a:t>cuales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el </a:t>
            </a:r>
            <a:r>
              <a:rPr lang="cs-CZ" dirty="0" err="1" smtClean="0"/>
              <a:t>mundo</a:t>
            </a:r>
            <a:r>
              <a:rPr lang="cs-CZ" dirty="0" smtClean="0"/>
              <a:t> no </a:t>
            </a:r>
            <a:r>
              <a:rPr lang="cs-CZ" dirty="0" err="1" smtClean="0"/>
              <a:t>sería</a:t>
            </a:r>
            <a:r>
              <a:rPr lang="cs-CZ" dirty="0" smtClean="0"/>
              <a:t> </a:t>
            </a:r>
            <a:r>
              <a:rPr lang="cs-CZ" dirty="0" err="1" smtClean="0"/>
              <a:t>lo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es.</a:t>
            </a:r>
          </a:p>
          <a:p>
            <a:pPr marL="0" indent="0">
              <a:buNone/>
            </a:pPr>
            <a:r>
              <a:rPr lang="es-ES" dirty="0" smtClean="0"/>
              <a:t>Nosotros tenemos un millar de islas, </a:t>
            </a:r>
            <a:r>
              <a:rPr lang="es-ES" dirty="0" smtClean="0">
                <a:solidFill>
                  <a:srgbClr val="FF0000"/>
                </a:solidFill>
              </a:rPr>
              <a:t>muchas de las cuales</a:t>
            </a:r>
            <a:r>
              <a:rPr lang="es-ES" dirty="0" smtClean="0"/>
              <a:t> cuentan con aeropuertos.</a:t>
            </a:r>
            <a:endParaRPr lang="cs-CZ" dirty="0" smtClean="0"/>
          </a:p>
          <a:p>
            <a:pPr marL="0" indent="0">
              <a:buNone/>
            </a:pPr>
            <a:r>
              <a:rPr lang="es-ES" dirty="0" smtClean="0"/>
              <a:t>La excusa según </a:t>
            </a:r>
            <a:r>
              <a:rPr lang="es-ES" dirty="0" smtClean="0">
                <a:solidFill>
                  <a:srgbClr val="FF0000"/>
                </a:solidFill>
              </a:rPr>
              <a:t>la cual </a:t>
            </a:r>
            <a:r>
              <a:rPr lang="es-ES" dirty="0" smtClean="0"/>
              <a:t>no hay plata representa lo peor de la política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Lo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cual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Nos regalaron esta toallita para el auto </a:t>
            </a:r>
            <a:r>
              <a:rPr lang="es-ES" dirty="0" smtClean="0">
                <a:solidFill>
                  <a:srgbClr val="FF0000"/>
                </a:solidFill>
              </a:rPr>
              <a:t>lo cual </a:t>
            </a:r>
            <a:r>
              <a:rPr lang="es-ES" dirty="0" smtClean="0"/>
              <a:t>demuestra el deseo de unir las dos naciones</a:t>
            </a:r>
            <a:endParaRPr lang="cs-CZ" dirty="0" smtClean="0"/>
          </a:p>
          <a:p>
            <a:pPr marL="0" indent="0">
              <a:buNone/>
            </a:pPr>
            <a:r>
              <a:rPr lang="cs-CZ" dirty="0" err="1" smtClean="0"/>
              <a:t>Dicho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lo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cual</a:t>
            </a:r>
            <a:r>
              <a:rPr lang="cs-CZ" dirty="0" smtClean="0"/>
              <a:t>, no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parece</a:t>
            </a:r>
            <a:r>
              <a:rPr lang="cs-CZ" dirty="0" smtClean="0"/>
              <a:t> </a:t>
            </a:r>
            <a:r>
              <a:rPr lang="cs-CZ" dirty="0" err="1" smtClean="0"/>
              <a:t>propio</a:t>
            </a:r>
            <a:r>
              <a:rPr lang="cs-CZ" dirty="0" smtClean="0"/>
              <a:t> </a:t>
            </a:r>
            <a:r>
              <a:rPr lang="cs-CZ" dirty="0" err="1" smtClean="0"/>
              <a:t>seguir</a:t>
            </a:r>
            <a:r>
              <a:rPr lang="cs-CZ" dirty="0" smtClean="0"/>
              <a:t> </a:t>
            </a:r>
            <a:r>
              <a:rPr lang="cs-CZ" dirty="0" err="1" smtClean="0"/>
              <a:t>tratando</a:t>
            </a:r>
            <a:r>
              <a:rPr lang="cs-CZ" dirty="0" smtClean="0"/>
              <a:t> </a:t>
            </a:r>
            <a:r>
              <a:rPr lang="cs-CZ" dirty="0" err="1" smtClean="0"/>
              <a:t>este</a:t>
            </a:r>
            <a:r>
              <a:rPr lang="cs-CZ" dirty="0" smtClean="0"/>
              <a:t> </a:t>
            </a:r>
            <a:r>
              <a:rPr lang="cs-CZ" dirty="0" err="1" smtClean="0"/>
              <a:t>tema</a:t>
            </a:r>
            <a:r>
              <a:rPr lang="cs-CZ" dirty="0" smtClean="0"/>
              <a:t> </a:t>
            </a:r>
            <a:r>
              <a:rPr lang="cs-CZ" dirty="0" err="1" smtClean="0"/>
              <a:t>teóricament</a:t>
            </a:r>
            <a:r>
              <a:rPr lang="cs-CZ" dirty="0" smtClean="0"/>
              <a:t>.</a:t>
            </a:r>
            <a:endParaRPr lang="es-ES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5350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Vztažná zájmena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Cuanto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cuanta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cuantos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cuantas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es-ES" dirty="0" smtClean="0"/>
              <a:t>Obtuvo el mismo resultado tantas veces </a:t>
            </a:r>
            <a:r>
              <a:rPr lang="es-ES" dirty="0" smtClean="0">
                <a:solidFill>
                  <a:srgbClr val="FF0000"/>
                </a:solidFill>
              </a:rPr>
              <a:t>cuantas </a:t>
            </a:r>
            <a:r>
              <a:rPr lang="es-ES" dirty="0" smtClean="0"/>
              <a:t>repitió el experimento.</a:t>
            </a:r>
            <a:endParaRPr lang="cs-CZ" dirty="0" smtClean="0"/>
          </a:p>
          <a:p>
            <a:pPr marL="0" indent="0">
              <a:buNone/>
            </a:pPr>
            <a:r>
              <a:rPr lang="es-ES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Cuyo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cuya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cuyos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cuyas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/>
              <a:t>La mujer, </a:t>
            </a:r>
            <a:r>
              <a:rPr lang="es-ES" dirty="0" smtClean="0">
                <a:solidFill>
                  <a:srgbClr val="FF0000"/>
                </a:solidFill>
              </a:rPr>
              <a:t>cuya</a:t>
            </a:r>
            <a:r>
              <a:rPr lang="es-ES" dirty="0" smtClean="0"/>
              <a:t> nacionalidad no ha sido difundida, es una residente legal en </a:t>
            </a:r>
            <a:r>
              <a:rPr lang="es-ES" dirty="0" smtClean="0">
                <a:hlinkClick r:id="rId2"/>
              </a:rPr>
              <a:t>Francia</a:t>
            </a:r>
            <a:r>
              <a:rPr lang="es-ES" dirty="0" smtClean="0"/>
              <a:t> que tiene pendiente un trámite de adopción de una niña de Haití, según informan fuentes aeroportuarias a la agencia France Presse.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9099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134</TotalTime>
  <Words>1310</Words>
  <Application>Microsoft Office PowerPoint</Application>
  <PresentationFormat>Předvádění na obrazovce (4:3)</PresentationFormat>
  <Paragraphs>138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Exekutivní</vt:lpstr>
      <vt:lpstr>Kontrastivní gramatika 1</vt:lpstr>
      <vt:lpstr>Kontrastivní gramatika 1 – 5. přednáška</vt:lpstr>
      <vt:lpstr>KG 1 – Zájmena tázací</vt:lpstr>
      <vt:lpstr>KF 1 – pronombres interrogativos</vt:lpstr>
      <vt:lpstr>KG 1 – Zájmena vztažná</vt:lpstr>
      <vt:lpstr>KG 1 – vztažná zájmena</vt:lpstr>
      <vt:lpstr>KG 1 – Vztažná zájmena</vt:lpstr>
      <vt:lpstr>KG 1 – Vztažná zájmena</vt:lpstr>
      <vt:lpstr>KG 1 – Vztažná zájmena</vt:lpstr>
      <vt:lpstr>KG 1 – pronombres indefinidos</vt:lpstr>
      <vt:lpstr>KG 1 – Neurčitá zájmena</vt:lpstr>
      <vt:lpstr>KG 1 – Neurčitá zájmena</vt:lpstr>
      <vt:lpstr>KG 1 – pronombres indefinidos</vt:lpstr>
      <vt:lpstr>KG 1 – zájmena vymezovací</vt:lpstr>
      <vt:lpstr>KG 1 – Zájmena vymezovací</vt:lpstr>
      <vt:lpstr>KG 1 – Pronombres delimitativos</vt:lpstr>
      <vt:lpstr>KG 1 – Zájmena vymezovací</vt:lpstr>
      <vt:lpstr>KG 1 – zájmena vymezovací</vt:lpstr>
      <vt:lpstr>KG 1 – Zájmena vymezovací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Kontrastivní gramatika 1</dc:title>
  <dc:creator>Královi</dc:creator>
  <cp:lastModifiedBy>Královi</cp:lastModifiedBy>
  <cp:revision>14</cp:revision>
  <dcterms:created xsi:type="dcterms:W3CDTF">2019-11-04T15:16:27Z</dcterms:created>
  <dcterms:modified xsi:type="dcterms:W3CDTF">2020-11-02T13:43:35Z</dcterms:modified>
</cp:coreProperties>
</file>