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8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1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94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6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91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5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71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7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5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7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7333EA-BC10-4040-AA59-EFE8B7B847FA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242439-0425-4820-B474-58929069012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58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454" y="80125"/>
            <a:ext cx="10058400" cy="1856829"/>
          </a:xfrm>
        </p:spPr>
        <p:txBody>
          <a:bodyPr>
            <a:noAutofit/>
          </a:bodyPr>
          <a:lstStyle/>
          <a:p>
            <a:pPr algn="ctr"/>
            <a:r>
              <a:rPr lang="cs-CZ" sz="6000" dirty="0"/>
              <a:t>Instrumentál plurálu – „pádový kámen úrazu“?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41754"/>
            <a:ext cx="10058400" cy="3627339"/>
          </a:xfrm>
        </p:spPr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Připravila studentka filozofické fakulty, </a:t>
            </a:r>
          </a:p>
          <a:p>
            <a:pPr algn="r"/>
            <a:r>
              <a:rPr lang="cs-CZ" dirty="0" smtClean="0"/>
              <a:t>Bohemistiky </a:t>
            </a:r>
            <a:r>
              <a:rPr lang="cs-CZ" dirty="0"/>
              <a:t>pro cizince (5BOH</a:t>
            </a:r>
            <a:r>
              <a:rPr lang="cs-CZ" dirty="0" smtClean="0"/>
              <a:t>).</a:t>
            </a:r>
          </a:p>
          <a:p>
            <a:pPr algn="r"/>
            <a:r>
              <a:rPr lang="cs-CZ" dirty="0" smtClean="0"/>
              <a:t>Mgr. Mariana Rishko  </a:t>
            </a:r>
          </a:p>
          <a:p>
            <a:pPr algn="r"/>
            <a:endParaRPr lang="cs-CZ" dirty="0" smtClean="0"/>
          </a:p>
          <a:p>
            <a:pPr marL="0" indent="0" algn="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9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 rovině postojové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Nespisovnou variantu na -</a:t>
            </a:r>
            <a:r>
              <a:rPr lang="cs-CZ" sz="3200" dirty="0" err="1"/>
              <a:t>ma</a:t>
            </a:r>
            <a:r>
              <a:rPr lang="cs-CZ" sz="3200" dirty="0"/>
              <a:t> v kongruenčním syntagmatu za těma </a:t>
            </a:r>
            <a:r>
              <a:rPr lang="cs-CZ" sz="3200" dirty="0" err="1"/>
              <a:t>dveřma</a:t>
            </a:r>
            <a:r>
              <a:rPr lang="cs-CZ" sz="3200" dirty="0"/>
              <a:t> hodnotili respondenti v obou podskupinách v průměru </a:t>
            </a:r>
            <a:r>
              <a:rPr lang="cs-CZ" sz="3200" dirty="0" smtClean="0"/>
              <a:t>shodně.</a:t>
            </a:r>
          </a:p>
          <a:p>
            <a:r>
              <a:rPr lang="cs-CZ" sz="3200" dirty="0"/>
              <a:t>Hodnocení češtinářů se tedy vlastně shodovalo s výsledky v Interview ČT24, neboť i tam byl výskyt varianty s </a:t>
            </a:r>
            <a:r>
              <a:rPr lang="cs-CZ" sz="3200" dirty="0" err="1"/>
              <a:t>nima</a:t>
            </a:r>
            <a:r>
              <a:rPr lang="cs-CZ" sz="3200" dirty="0"/>
              <a:t> výrazně vyšší než celkový průměrný výskyt varianty na -</a:t>
            </a:r>
            <a:r>
              <a:rPr lang="cs-CZ" sz="3200" dirty="0" err="1" smtClean="0"/>
              <a:t>ma</a:t>
            </a:r>
            <a:r>
              <a:rPr lang="cs-CZ" sz="3200" dirty="0" smtClean="0"/>
              <a:t>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215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podoby G1 za téma </a:t>
            </a:r>
            <a:r>
              <a:rPr lang="cs-CZ" dirty="0" err="1" smtClean="0"/>
              <a:t>dvěřma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G2 s </a:t>
            </a:r>
            <a:r>
              <a:rPr lang="cs-CZ" dirty="0" err="1" smtClean="0"/>
              <a:t>nima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82" y="1846263"/>
            <a:ext cx="10001157" cy="4367724"/>
          </a:xfrm>
        </p:spPr>
      </p:pic>
    </p:spTree>
    <p:extLst>
      <p:ext uri="{BB962C8B-B14F-4D97-AF65-F5344CB8AC3E}">
        <p14:creationId xmlns:p14="http://schemas.microsoft.com/office/powerpoint/2010/main" val="6978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Počátkem 80. let minulého století hodnotili autoři dnes již klasického kolektivního článku (Kraus et al., 1981) postavení plurálové instrumentálové varianty na -</a:t>
            </a:r>
            <a:r>
              <a:rPr lang="cs-CZ" sz="2800" dirty="0" err="1"/>
              <a:t>ma</a:t>
            </a:r>
            <a:r>
              <a:rPr lang="cs-CZ" sz="2800" dirty="0"/>
              <a:t> v českém tvaroslovném systému poměrně opatrně. Podle jejich názoru si varianta na -</a:t>
            </a:r>
            <a:r>
              <a:rPr lang="cs-CZ" sz="2800" dirty="0" err="1"/>
              <a:t>ma</a:t>
            </a:r>
            <a:r>
              <a:rPr lang="cs-CZ" sz="2800" dirty="0"/>
              <a:t> zachovává stylovou </a:t>
            </a:r>
            <a:r>
              <a:rPr lang="cs-CZ" sz="2800" dirty="0" err="1"/>
              <a:t>příznakovost</a:t>
            </a:r>
            <a:r>
              <a:rPr lang="cs-CZ" sz="2800" dirty="0"/>
              <a:t>, avšak přestává být výrazně nespisovná a získává charakter hovorový. Dnes, po čtyřiceti letech, můžeme toto tvrzení konfrontovat s výsledky aktuálních sond.</a:t>
            </a:r>
          </a:p>
        </p:txBody>
      </p:sp>
    </p:spTree>
    <p:extLst>
      <p:ext uri="{BB962C8B-B14F-4D97-AF65-F5344CB8AC3E}">
        <p14:creationId xmlns:p14="http://schemas.microsoft.com/office/powerpoint/2010/main" val="25593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Výsledky naší empirické sondy ukázaly, že podíl plurálové instrumentálové varianty na -</a:t>
            </a:r>
            <a:r>
              <a:rPr lang="cs-CZ" sz="2400" dirty="0" err="1"/>
              <a:t>ma</a:t>
            </a:r>
            <a:r>
              <a:rPr lang="cs-CZ" sz="2400" dirty="0"/>
              <a:t> je v pořadu Interview ČT24 dosti nízký. V našem vzorku, jenž </a:t>
            </a:r>
            <a:r>
              <a:rPr lang="cs-CZ" sz="2400" dirty="0" err="1"/>
              <a:t>zahrno</a:t>
            </a:r>
            <a:r>
              <a:rPr lang="cs-CZ" sz="2400" dirty="0"/>
              <a:t> val 200 vysílání tohoto pořadu z období 2018–2019, byla nekodifikovaná varianta na -</a:t>
            </a:r>
            <a:r>
              <a:rPr lang="cs-CZ" sz="2400" dirty="0" err="1"/>
              <a:t>ma</a:t>
            </a:r>
            <a:r>
              <a:rPr lang="cs-CZ" sz="2400" dirty="0"/>
              <a:t> zastoupena pouze 8 %: proto jsme ji zhodnotili jako variantu v daném pořadu neuzuální. Pouze u některých jednotlivých slov, především osobních zájmen, byl výskyt nespisovné varianty poněkud častější, avšak o naprosto pravidelném výskytu nelze hovořit ani zde. Výskyt nespisovné varianty na -</a:t>
            </a:r>
            <a:r>
              <a:rPr lang="cs-CZ" sz="2400" dirty="0" err="1"/>
              <a:t>ma</a:t>
            </a:r>
            <a:r>
              <a:rPr lang="cs-CZ" sz="2400" dirty="0"/>
              <a:t> byl navíc konstantní i z hlediska generační příslušnosti, ani u zástupců nejmladší věkové skupiny (dekáda narození 1981–1990) tato varianta nesměřovala k vyšší uzuálnosti.</a:t>
            </a:r>
          </a:p>
        </p:txBody>
      </p:sp>
    </p:spTree>
    <p:extLst>
      <p:ext uri="{BB962C8B-B14F-4D97-AF65-F5344CB8AC3E}">
        <p14:creationId xmlns:p14="http://schemas.microsoft.com/office/powerpoint/2010/main" val="18121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9448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/>
              <a:t/>
            </a:r>
            <a:br>
              <a:rPr lang="cs-CZ" b="1" u="sng" dirty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>Děkuji </a:t>
            </a:r>
            <a:r>
              <a:rPr lang="cs-CZ" b="1" u="sng" dirty="0"/>
              <a:t>za pozornost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cs-CZ" sz="2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826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6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148506"/>
          </a:xfrm>
        </p:spPr>
        <p:txBody>
          <a:bodyPr>
            <a:normAutofit/>
          </a:bodyPr>
          <a:lstStyle/>
          <a:p>
            <a:r>
              <a:rPr lang="cs-CZ" u="sng" dirty="0" smtClean="0"/>
              <a:t>Instrumentál plurálu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2025445"/>
            <a:ext cx="10058400" cy="410988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6B6B6B"/>
                </a:solidFill>
                <a:latin typeface="PT Sans"/>
              </a:rPr>
              <a:t>instrumentál plurálu </a:t>
            </a:r>
            <a:r>
              <a:rPr lang="cs-CZ" dirty="0" smtClean="0">
                <a:solidFill>
                  <a:srgbClr val="6B6B6B"/>
                </a:solidFill>
                <a:latin typeface="PT Sans"/>
              </a:rPr>
              <a:t>přibližuje </a:t>
            </a:r>
            <a:r>
              <a:rPr lang="cs-CZ" dirty="0">
                <a:solidFill>
                  <a:srgbClr val="6B6B6B"/>
                </a:solidFill>
                <a:latin typeface="PT Sans"/>
              </a:rPr>
              <a:t>problematiku výzkumu skloňování v 7. </a:t>
            </a:r>
            <a:r>
              <a:rPr lang="cs-CZ" dirty="0" smtClean="0">
                <a:solidFill>
                  <a:srgbClr val="6B6B6B"/>
                </a:solidFill>
                <a:latin typeface="PT Sans"/>
              </a:rPr>
              <a:t>pádě </a:t>
            </a:r>
            <a:r>
              <a:rPr lang="cs-CZ" dirty="0">
                <a:solidFill>
                  <a:srgbClr val="6B6B6B"/>
                </a:solidFill>
                <a:latin typeface="PT Sans"/>
              </a:rPr>
              <a:t>množného </a:t>
            </a:r>
            <a:r>
              <a:rPr lang="cs-CZ" dirty="0" smtClean="0">
                <a:solidFill>
                  <a:srgbClr val="6B6B6B"/>
                </a:solidFill>
                <a:latin typeface="PT Sans"/>
              </a:rPr>
              <a:t>čísla</a:t>
            </a:r>
          </a:p>
          <a:p>
            <a:r>
              <a:rPr lang="cs-CZ" dirty="0">
                <a:solidFill>
                  <a:srgbClr val="6B6B6B"/>
                </a:solidFill>
                <a:latin typeface="PT Sans"/>
              </a:rPr>
              <a:t> 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tvar instrumentálního plurálu se může lišit podle rodu, pádu a koncovky základního tvaru slova</a:t>
            </a:r>
            <a:r>
              <a:rPr lang="cs-CZ" dirty="0" smtClean="0">
                <a:solidFill>
                  <a:srgbClr val="374151"/>
                </a:solidFill>
                <a:latin typeface="Söhne"/>
              </a:rPr>
              <a:t>.</a:t>
            </a:r>
          </a:p>
          <a:p>
            <a:r>
              <a:rPr lang="cs-CZ" u="sng" dirty="0" smtClean="0">
                <a:solidFill>
                  <a:srgbClr val="374151"/>
                </a:solidFill>
                <a:latin typeface="Söhne"/>
              </a:rPr>
              <a:t>Například: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S knih</a:t>
            </a:r>
            <a:r>
              <a:rPr lang="cs-CZ" u="sng" dirty="0">
                <a:solidFill>
                  <a:srgbClr val="374151"/>
                </a:solidFill>
                <a:latin typeface="Söhne"/>
              </a:rPr>
              <a:t>ami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 (ženský rod) učím 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S klíč</a:t>
            </a:r>
            <a:r>
              <a:rPr lang="cs-CZ" u="sng" dirty="0">
                <a:solidFill>
                  <a:srgbClr val="374151"/>
                </a:solidFill>
                <a:latin typeface="Söhne"/>
              </a:rPr>
              <a:t>i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 (mužský rod) otevírám dveře.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S okn</a:t>
            </a:r>
            <a:r>
              <a:rPr lang="cs-CZ" u="sng" dirty="0">
                <a:solidFill>
                  <a:srgbClr val="374151"/>
                </a:solidFill>
                <a:latin typeface="Söhne"/>
              </a:rPr>
              <a:t>y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 (střední rod) dýchám čerstvý vzduch.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9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83203"/>
          </a:xfrm>
        </p:spPr>
        <p:txBody>
          <a:bodyPr>
            <a:noAutofit/>
          </a:bodyPr>
          <a:lstStyle/>
          <a:p>
            <a:r>
              <a:rPr lang="cs-CZ" sz="4000" u="sng" dirty="0" smtClean="0">
                <a:latin typeface="+mn-lt"/>
              </a:rPr>
              <a:t>Variantnost v instrumentálu plurálu</a:t>
            </a:r>
            <a:r>
              <a:rPr lang="cs-CZ" sz="4000" u="sng" dirty="0">
                <a:latin typeface="+mn-lt"/>
              </a:rPr>
              <a:t> </a:t>
            </a:r>
            <a:r>
              <a:rPr lang="cs-CZ" sz="4000" u="sng" dirty="0" smtClean="0">
                <a:latin typeface="+mn-lt"/>
              </a:rPr>
              <a:t>– historie a současnost</a:t>
            </a:r>
            <a:endParaRPr lang="cs-CZ" sz="4000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97626"/>
            <a:ext cx="10058400" cy="3971467"/>
          </a:xfrm>
        </p:spPr>
        <p:txBody>
          <a:bodyPr>
            <a:normAutofit/>
          </a:bodyPr>
          <a:lstStyle/>
          <a:p>
            <a:r>
              <a:rPr lang="cs-CZ" sz="3600" u="sng" dirty="0"/>
              <a:t>Variabilita</a:t>
            </a:r>
            <a:r>
              <a:rPr lang="cs-CZ" sz="3600" dirty="0"/>
              <a:t> v instrumentálním plurálu v češtině může být spojena s různými tvary podle rodu a koncovky slov. </a:t>
            </a:r>
            <a:endParaRPr lang="cs-CZ" sz="3600" dirty="0" smtClean="0"/>
          </a:p>
          <a:p>
            <a:r>
              <a:rPr lang="cs-CZ" sz="3600" u="sng" dirty="0" smtClean="0"/>
              <a:t>Variace</a:t>
            </a:r>
            <a:r>
              <a:rPr lang="cs-CZ" sz="3600" dirty="0" smtClean="0"/>
              <a:t> </a:t>
            </a:r>
            <a:r>
              <a:rPr lang="cs-CZ" sz="3600" dirty="0"/>
              <a:t>v instrumentálním plurálu jsou způsobeny tím, zda je substantivum mužského, ženského nebo středního rodu, a zda má koncovku, která se změní v tomto </a:t>
            </a:r>
            <a:r>
              <a:rPr lang="cs-CZ" sz="3600" dirty="0" smtClean="0"/>
              <a:t>pádě.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514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Koncovka -</a:t>
            </a:r>
            <a:r>
              <a:rPr lang="cs-CZ" u="sng" dirty="0" err="1"/>
              <a:t>ma</a:t>
            </a:r>
            <a:r>
              <a:rPr lang="cs-CZ" dirty="0"/>
              <a:t> se rozšířila do většiny </a:t>
            </a:r>
            <a:r>
              <a:rPr lang="cs-CZ" dirty="0" smtClean="0"/>
              <a:t>nářečí.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5603" y="1983386"/>
            <a:ext cx="10058400" cy="4023360"/>
          </a:xfrm>
        </p:spPr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Vavřinec</a:t>
            </a:r>
            <a:r>
              <a:rPr lang="cs-CZ" sz="2400" dirty="0"/>
              <a:t> Benedikt z </a:t>
            </a:r>
            <a:r>
              <a:rPr lang="cs-CZ" sz="2400" dirty="0" err="1"/>
              <a:t>Nudožer</a:t>
            </a:r>
            <a:r>
              <a:rPr lang="cs-CZ" sz="2400" dirty="0"/>
              <a:t> ve své gramatice (1603) uvádí jen variantu -y (-i</a:t>
            </a:r>
            <a:r>
              <a:rPr lang="cs-CZ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V</a:t>
            </a:r>
            <a:r>
              <a:rPr lang="cs-CZ" sz="2400" dirty="0"/>
              <a:t> Rosově </a:t>
            </a:r>
            <a:r>
              <a:rPr lang="cs-CZ" sz="2400" dirty="0" err="1"/>
              <a:t>Čechořečnosti</a:t>
            </a:r>
            <a:r>
              <a:rPr lang="cs-CZ" sz="2400" dirty="0"/>
              <a:t> (1673) nalezne </a:t>
            </a:r>
            <a:r>
              <a:rPr lang="cs-CZ" sz="2400" dirty="0" err="1"/>
              <a:t>me</a:t>
            </a:r>
            <a:r>
              <a:rPr lang="cs-CZ" sz="2400" dirty="0"/>
              <a:t> vedle koncovky -y/-i rovněž koncovky -</a:t>
            </a:r>
            <a:r>
              <a:rPr lang="cs-CZ" sz="2400" dirty="0" err="1"/>
              <a:t>ami</a:t>
            </a:r>
            <a:r>
              <a:rPr lang="cs-CZ" sz="2400" dirty="0"/>
              <a:t> a -</a:t>
            </a:r>
            <a:r>
              <a:rPr lang="cs-CZ" sz="2400" dirty="0" err="1"/>
              <a:t>ama</a:t>
            </a:r>
            <a:r>
              <a:rPr lang="cs-CZ" sz="2400" dirty="0"/>
              <a:t> (např. se stromy, stromami, </a:t>
            </a:r>
            <a:r>
              <a:rPr lang="cs-CZ" sz="2400" dirty="0" err="1"/>
              <a:t>stromama</a:t>
            </a:r>
            <a:r>
              <a:rPr lang="cs-CZ" sz="2400" dirty="0"/>
              <a:t>). 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 </a:t>
            </a:r>
            <a:r>
              <a:rPr lang="cs-CZ" sz="2400" dirty="0" err="1"/>
              <a:t>Pelcl</a:t>
            </a:r>
            <a:r>
              <a:rPr lang="cs-CZ" sz="2400" dirty="0"/>
              <a:t> ve své gramatice (1795) tvrdí, </a:t>
            </a:r>
            <a:r>
              <a:rPr lang="cs-CZ" sz="2400" dirty="0" smtClean="0"/>
              <a:t>že</a:t>
            </a:r>
            <a:r>
              <a:rPr lang="cs-CZ" sz="2400" dirty="0"/>
              <a:t> novější mluvnice obsahují i podoby na -</a:t>
            </a:r>
            <a:r>
              <a:rPr lang="cs-CZ" sz="2400" dirty="0" err="1"/>
              <a:t>ami</a:t>
            </a:r>
            <a:r>
              <a:rPr lang="cs-CZ" sz="2400" dirty="0"/>
              <a:t>/-</a:t>
            </a:r>
            <a:r>
              <a:rPr lang="cs-CZ" sz="2400" dirty="0" err="1"/>
              <a:t>ami</a:t>
            </a:r>
            <a:r>
              <a:rPr lang="cs-CZ" sz="2400" dirty="0"/>
              <a:t>/-mi, 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 Podle Havránka (1980, s. 130) se pravidelný </a:t>
            </a:r>
            <a:r>
              <a:rPr lang="cs-CZ" sz="2400" dirty="0" err="1" smtClean="0"/>
              <a:t>výskytuji</a:t>
            </a:r>
            <a:r>
              <a:rPr lang="cs-CZ" sz="2400" dirty="0"/>
              <a:t> </a:t>
            </a:r>
            <a:r>
              <a:rPr lang="cs-CZ" sz="2400" dirty="0" smtClean="0"/>
              <a:t>spisovné</a:t>
            </a:r>
            <a:r>
              <a:rPr lang="cs-CZ" sz="2400" dirty="0"/>
              <a:t> koncovky -i (-y)</a:t>
            </a:r>
          </a:p>
        </p:txBody>
      </p:sp>
    </p:spTree>
    <p:extLst>
      <p:ext uri="{BB962C8B-B14F-4D97-AF65-F5344CB8AC3E}">
        <p14:creationId xmlns:p14="http://schemas.microsoft.com/office/powerpoint/2010/main" val="17658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5887"/>
          </a:xfrm>
        </p:spPr>
        <p:txBody>
          <a:bodyPr>
            <a:normAutofit/>
          </a:bodyPr>
          <a:lstStyle/>
          <a:p>
            <a:r>
              <a:rPr lang="cs-CZ" dirty="0" smtClean="0"/>
              <a:t> Koncovka - </a:t>
            </a:r>
            <a:r>
              <a:rPr lang="cs-CZ" dirty="0" err="1" smtClean="0"/>
              <a:t>ma</a:t>
            </a:r>
            <a:r>
              <a:rPr lang="cs-CZ" dirty="0" smtClean="0"/>
              <a:t> po</a:t>
            </a:r>
            <a:r>
              <a:rPr lang="cs-CZ" dirty="0"/>
              <a:t> druhé světové válce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78643" cy="4023360"/>
          </a:xfrm>
        </p:spPr>
        <p:txBody>
          <a:bodyPr/>
          <a:lstStyle/>
          <a:p>
            <a:r>
              <a:rPr lang="cs-CZ" dirty="0"/>
              <a:t> Bělič (1958, s. 70) uvažoval takto: „V instrumentálu se dosti často objevuje koncovka -</a:t>
            </a:r>
            <a:r>
              <a:rPr lang="cs-CZ" dirty="0" err="1"/>
              <a:t>ma</a:t>
            </a:r>
            <a:r>
              <a:rPr lang="cs-CZ" dirty="0"/>
              <a:t>, ale mám dojem, že se </a:t>
            </a:r>
            <a:r>
              <a:rPr lang="cs-CZ" dirty="0" smtClean="0"/>
              <a:t>přece</a:t>
            </a:r>
            <a:r>
              <a:rPr lang="cs-CZ" dirty="0"/>
              <a:t> jen cítí jako nenoremní.“ </a:t>
            </a:r>
            <a:endParaRPr lang="cs-CZ" dirty="0" smtClean="0"/>
          </a:p>
          <a:p>
            <a:r>
              <a:rPr lang="cs-CZ" dirty="0" err="1" smtClean="0"/>
              <a:t>Jelinek</a:t>
            </a:r>
            <a:r>
              <a:rPr lang="cs-CZ" dirty="0" smtClean="0"/>
              <a:t>  vyslovil</a:t>
            </a:r>
            <a:r>
              <a:rPr lang="cs-CZ" dirty="0"/>
              <a:t> (1963, s. 52) názor jiný: „Doporučoval bych tu, aby se vedle poněkud knižních </a:t>
            </a:r>
            <a:r>
              <a:rPr lang="cs-CZ" dirty="0" smtClean="0"/>
              <a:t>morfémů</a:t>
            </a:r>
            <a:r>
              <a:rPr lang="cs-CZ" dirty="0"/>
              <a:t> -y (-i) zavedly jako hovorové dublety morfémy -</a:t>
            </a:r>
            <a:r>
              <a:rPr lang="cs-CZ" dirty="0" err="1"/>
              <a:t>ama</a:t>
            </a:r>
            <a:r>
              <a:rPr lang="cs-CZ" dirty="0"/>
              <a:t> (-</a:t>
            </a:r>
            <a:r>
              <a:rPr lang="cs-CZ" dirty="0" err="1"/>
              <a:t>ema</a:t>
            </a:r>
            <a:r>
              <a:rPr lang="cs-CZ" dirty="0" smtClean="0"/>
              <a:t>).“</a:t>
            </a:r>
          </a:p>
          <a:p>
            <a:r>
              <a:rPr lang="cs-CZ" dirty="0" smtClean="0"/>
              <a:t>Oba autoři </a:t>
            </a:r>
            <a:r>
              <a:rPr lang="cs-CZ" dirty="0" err="1" smtClean="0"/>
              <a:t>iše</a:t>
            </a:r>
            <a:r>
              <a:rPr lang="cs-CZ" dirty="0" smtClean="0"/>
              <a:t> </a:t>
            </a:r>
            <a:r>
              <a:rPr lang="cs-CZ" dirty="0" err="1" smtClean="0"/>
              <a:t>zminěné</a:t>
            </a:r>
            <a:r>
              <a:rPr lang="cs-CZ" dirty="0"/>
              <a:t> konstatovali pohyb varianty na -</a:t>
            </a:r>
            <a:r>
              <a:rPr lang="cs-CZ" dirty="0" err="1"/>
              <a:t>ma</a:t>
            </a:r>
            <a:r>
              <a:rPr lang="cs-CZ" dirty="0"/>
              <a:t> směrem k hovorovosti, zároveň však uznávali její přetrvávající slohovou </a:t>
            </a:r>
            <a:r>
              <a:rPr lang="cs-CZ" dirty="0" err="1"/>
              <a:t>příznakovost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cs-CZ" dirty="0" smtClean="0"/>
              <a:t>Současna korpusová data naznačuji že autoři různých časopisu knih </a:t>
            </a:r>
            <a:r>
              <a:rPr lang="cs-CZ" dirty="0" err="1" smtClean="0"/>
              <a:t>tehdejši</a:t>
            </a:r>
            <a:r>
              <a:rPr lang="cs-CZ" dirty="0" smtClean="0"/>
              <a:t> doby uznávali variantu a </a:t>
            </a:r>
            <a:r>
              <a:rPr lang="cs-CZ" dirty="0" err="1" smtClean="0"/>
              <a:t>ma</a:t>
            </a:r>
            <a:r>
              <a:rPr lang="cs-CZ" dirty="0" smtClean="0"/>
              <a:t> jako za obecně českou.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Koncovka </a:t>
            </a:r>
            <a:r>
              <a:rPr lang="cs-CZ" dirty="0" err="1" smtClean="0"/>
              <a:t>ma</a:t>
            </a:r>
            <a:r>
              <a:rPr lang="cs-CZ" dirty="0" smtClean="0"/>
              <a:t> v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Varianta</a:t>
            </a:r>
            <a:r>
              <a:rPr lang="cs-CZ" dirty="0"/>
              <a:t> na -</a:t>
            </a:r>
            <a:r>
              <a:rPr lang="cs-CZ" dirty="0" err="1"/>
              <a:t>ma</a:t>
            </a:r>
            <a:r>
              <a:rPr lang="cs-CZ" dirty="0"/>
              <a:t> je nekodifikovaná a v </a:t>
            </a:r>
            <a:r>
              <a:rPr lang="cs-CZ" dirty="0" smtClean="0"/>
              <a:t>publikované</a:t>
            </a:r>
            <a:r>
              <a:rPr lang="cs-CZ" dirty="0"/>
              <a:t> </a:t>
            </a:r>
            <a:r>
              <a:rPr lang="cs-CZ" dirty="0" smtClean="0"/>
              <a:t>(psané)</a:t>
            </a:r>
            <a:r>
              <a:rPr lang="cs-CZ" dirty="0"/>
              <a:t> spisovné komunikaci je neuzuální a nejspíše i nenoremní. V mluvených projevech </a:t>
            </a:r>
            <a:r>
              <a:rPr lang="cs-CZ" dirty="0" smtClean="0"/>
              <a:t>je poměrně běžnou</a:t>
            </a:r>
            <a:r>
              <a:rPr lang="cs-CZ" dirty="0"/>
              <a:t> </a:t>
            </a:r>
            <a:r>
              <a:rPr lang="cs-CZ" dirty="0" smtClean="0"/>
              <a:t>variantou na</a:t>
            </a:r>
            <a:r>
              <a:rPr lang="cs-CZ" dirty="0"/>
              <a:t> -</a:t>
            </a:r>
            <a:r>
              <a:rPr lang="cs-CZ" dirty="0" err="1" smtClean="0"/>
              <a:t>ma</a:t>
            </a:r>
            <a:endParaRPr lang="cs-CZ" dirty="0" smtClean="0"/>
          </a:p>
          <a:p>
            <a:r>
              <a:rPr lang="cs-CZ" dirty="0" smtClean="0"/>
              <a:t>Po nahlížení do konverzaci poměrně oficiálních pořadu se stejně nepřišlo ke </a:t>
            </a:r>
            <a:r>
              <a:rPr lang="cs-CZ" dirty="0" err="1" smtClean="0"/>
              <a:t>konkretní</a:t>
            </a:r>
            <a:r>
              <a:rPr lang="cs-CZ" dirty="0" smtClean="0"/>
              <a:t> odpovědí zdá koncovka varianty na- </a:t>
            </a:r>
            <a:r>
              <a:rPr lang="cs-CZ" dirty="0" err="1" smtClean="0"/>
              <a:t>ma</a:t>
            </a:r>
            <a:r>
              <a:rPr lang="cs-CZ" dirty="0" smtClean="0"/>
              <a:t> je </a:t>
            </a:r>
            <a:r>
              <a:rPr lang="cs-CZ" dirty="0" err="1" smtClean="0"/>
              <a:t>noremni</a:t>
            </a:r>
            <a:r>
              <a:rPr lang="cs-CZ" dirty="0" smtClean="0"/>
              <a:t> či není.</a:t>
            </a:r>
          </a:p>
          <a:p>
            <a:r>
              <a:rPr lang="cs-CZ" dirty="0" smtClean="0"/>
              <a:t>Pak se prováděli různá cvičeni u studentu pedagogické fakulty </a:t>
            </a:r>
          </a:p>
          <a:p>
            <a:endParaRPr lang="cs-CZ" dirty="0"/>
          </a:p>
          <a:p>
            <a:r>
              <a:rPr lang="cs-CZ" dirty="0" smtClean="0"/>
              <a:t>Deklarovaný</a:t>
            </a:r>
            <a:r>
              <a:rPr lang="cs-CZ" dirty="0"/>
              <a:t> postoj má však bezesporu výpovědní hodnotu, minimálně v rovině symbolické. Zároveň může poskytnout informaci o míře </a:t>
            </a:r>
            <a:r>
              <a:rPr lang="cs-CZ" dirty="0" err="1"/>
              <a:t>noremnosti</a:t>
            </a:r>
            <a:r>
              <a:rPr lang="cs-CZ" dirty="0"/>
              <a:t> hodnoceného jazykového prostředku, a vhodně tak doplnit výzkum úzu.</a:t>
            </a:r>
          </a:p>
        </p:txBody>
      </p:sp>
    </p:spTree>
    <p:extLst>
      <p:ext uri="{BB962C8B-B14F-4D97-AF65-F5344CB8AC3E}">
        <p14:creationId xmlns:p14="http://schemas.microsoft.com/office/powerpoint/2010/main" val="3438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Zjištěné výsledky v pořadu</a:t>
            </a:r>
            <a:r>
              <a:rPr lang="cs-CZ" dirty="0"/>
              <a:t>	</a:t>
            </a:r>
            <a:r>
              <a:rPr lang="cs-CZ" dirty="0" smtClean="0"/>
              <a:t>Interview ČT24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projevu 200 hostů pořadu Interview </a:t>
            </a:r>
            <a:r>
              <a:rPr lang="cs-CZ" dirty="0" smtClean="0"/>
              <a:t>ČT24 bylo </a:t>
            </a:r>
            <a:r>
              <a:rPr lang="cs-CZ" dirty="0" err="1" smtClean="0"/>
              <a:t>zaznamenano</a:t>
            </a:r>
            <a:r>
              <a:rPr lang="cs-CZ" dirty="0"/>
              <a:t> celkem 1220 výskytů plurálového instrumentálového </a:t>
            </a:r>
            <a:r>
              <a:rPr lang="cs-CZ" dirty="0" smtClean="0"/>
              <a:t>tvaru.2</a:t>
            </a:r>
          </a:p>
          <a:p>
            <a:r>
              <a:rPr lang="cs-CZ" dirty="0" smtClean="0"/>
              <a:t>Nekodifikovaná</a:t>
            </a:r>
            <a:r>
              <a:rPr lang="cs-CZ" dirty="0"/>
              <a:t> varianta na -ma26 se </a:t>
            </a:r>
            <a:r>
              <a:rPr lang="cs-CZ" dirty="0" err="1"/>
              <a:t>vyskyt</a:t>
            </a:r>
            <a:r>
              <a:rPr lang="cs-CZ" dirty="0"/>
              <a:t> la 92krát, její podíl ve vzorku činil tedy 8 </a:t>
            </a:r>
            <a:r>
              <a:rPr lang="cs-CZ" dirty="0" smtClean="0"/>
              <a:t>%.</a:t>
            </a:r>
          </a:p>
          <a:p>
            <a:r>
              <a:rPr lang="cs-CZ" dirty="0"/>
              <a:t>Kritérium generační příslušnosti jsme považovali za podstatné, neboť vyšší podíl varianty na -</a:t>
            </a:r>
            <a:r>
              <a:rPr lang="cs-CZ" dirty="0" err="1"/>
              <a:t>ma</a:t>
            </a:r>
            <a:r>
              <a:rPr lang="cs-CZ" dirty="0"/>
              <a:t> u mladších </a:t>
            </a:r>
            <a:r>
              <a:rPr lang="cs-CZ" dirty="0" err="1"/>
              <a:t>respon</a:t>
            </a:r>
            <a:r>
              <a:rPr lang="cs-CZ" dirty="0"/>
              <a:t> </a:t>
            </a:r>
            <a:r>
              <a:rPr lang="cs-CZ" dirty="0" err="1"/>
              <a:t>dentů</a:t>
            </a:r>
            <a:r>
              <a:rPr lang="cs-CZ" dirty="0"/>
              <a:t> by mohl svědčit o její vyšší přijatelnosti v této generační </a:t>
            </a:r>
            <a:r>
              <a:rPr lang="cs-CZ" dirty="0" smtClean="0"/>
              <a:t>skupině.</a:t>
            </a:r>
          </a:p>
          <a:p>
            <a:r>
              <a:rPr lang="cs-CZ" dirty="0" err="1" smtClean="0"/>
              <a:t>Nejzastoupenější</a:t>
            </a:r>
            <a:r>
              <a:rPr lang="cs-CZ" dirty="0"/>
              <a:t> skupinu tvořili </a:t>
            </a:r>
            <a:r>
              <a:rPr lang="cs-CZ" dirty="0" err="1"/>
              <a:t>respon</a:t>
            </a:r>
            <a:r>
              <a:rPr lang="cs-CZ" dirty="0"/>
              <a:t> </a:t>
            </a:r>
            <a:r>
              <a:rPr lang="cs-CZ" dirty="0" err="1"/>
              <a:t>denti</a:t>
            </a:r>
            <a:r>
              <a:rPr lang="cs-CZ" dirty="0"/>
              <a:t> narození v rozmezí 1960–1980</a:t>
            </a:r>
            <a:r>
              <a:rPr lang="cs-CZ" dirty="0" smtClean="0"/>
              <a:t>.</a:t>
            </a:r>
          </a:p>
          <a:p>
            <a:r>
              <a:rPr lang="cs-CZ" dirty="0"/>
              <a:t>Z tabulky vyplývá, že ke statisticky </a:t>
            </a:r>
            <a:r>
              <a:rPr lang="cs-CZ" dirty="0" smtClean="0"/>
              <a:t>významnému</a:t>
            </a:r>
            <a:r>
              <a:rPr lang="cs-CZ" dirty="0"/>
              <a:t> nárůstu podílu varianty na -</a:t>
            </a:r>
            <a:r>
              <a:rPr lang="cs-CZ" dirty="0" err="1"/>
              <a:t>ma</a:t>
            </a:r>
            <a:r>
              <a:rPr lang="cs-CZ" dirty="0"/>
              <a:t> u mladších respondentů nedocházelo. Varianta na -</a:t>
            </a:r>
            <a:r>
              <a:rPr lang="cs-CZ" dirty="0" err="1"/>
              <a:t>ma</a:t>
            </a:r>
            <a:r>
              <a:rPr lang="cs-CZ" dirty="0"/>
              <a:t> byla tedy ve všech věkových skupinách stejně </a:t>
            </a:r>
            <a:r>
              <a:rPr lang="cs-CZ" dirty="0" smtClean="0"/>
              <a:t>neuzuální.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3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Tabulka1</a:t>
            </a:r>
            <a:r>
              <a:rPr lang="cs-CZ" dirty="0"/>
              <a:t>: Respondenti Interview ČT24 podle dekády narození.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7" y="2213483"/>
            <a:ext cx="10655456" cy="3833356"/>
          </a:xfrm>
        </p:spPr>
      </p:pic>
    </p:spTree>
    <p:extLst>
      <p:ext uri="{BB962C8B-B14F-4D97-AF65-F5344CB8AC3E}">
        <p14:creationId xmlns:p14="http://schemas.microsoft.com/office/powerpoint/2010/main" val="32303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lexémy v porovnání s korpusem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Četnost</a:t>
            </a:r>
            <a:r>
              <a:rPr lang="cs-CZ" dirty="0"/>
              <a:t> výskytu varianty na -</a:t>
            </a:r>
            <a:r>
              <a:rPr lang="cs-CZ" dirty="0" err="1"/>
              <a:t>ma</a:t>
            </a:r>
            <a:r>
              <a:rPr lang="cs-CZ" dirty="0"/>
              <a:t> závisí </a:t>
            </a:r>
            <a:r>
              <a:rPr lang="cs-CZ" dirty="0" smtClean="0"/>
              <a:t>na mluveném</a:t>
            </a:r>
            <a:r>
              <a:rPr lang="cs-CZ" dirty="0"/>
              <a:t> projevu i na typu lexému. Při bližším pohledu do našeho vzorku se </a:t>
            </a:r>
            <a:r>
              <a:rPr lang="cs-CZ" dirty="0" smtClean="0"/>
              <a:t>skutečně</a:t>
            </a:r>
            <a:r>
              <a:rPr lang="cs-CZ" dirty="0"/>
              <a:t> </a:t>
            </a:r>
            <a:r>
              <a:rPr lang="cs-CZ" dirty="0" smtClean="0"/>
              <a:t>ukazuje, že</a:t>
            </a:r>
            <a:r>
              <a:rPr lang="cs-CZ" dirty="0"/>
              <a:t> u některých lexémů byla četnost výskytu varianty na -</a:t>
            </a:r>
            <a:r>
              <a:rPr lang="cs-CZ" dirty="0" err="1"/>
              <a:t>ma</a:t>
            </a:r>
            <a:r>
              <a:rPr lang="cs-CZ" dirty="0"/>
              <a:t> vyšší než u jiných lexémů a zároveň vyšší než celkový průměr ve </a:t>
            </a:r>
            <a:r>
              <a:rPr lang="cs-CZ" dirty="0" smtClean="0"/>
              <a:t>vzorku.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71" y="3372465"/>
            <a:ext cx="11008218" cy="242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134</Words>
  <Application>Microsoft Office PowerPoint</Application>
  <PresentationFormat>Širokoúhlá obrazovka</PresentationFormat>
  <Paragraphs>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PT Sans</vt:lpstr>
      <vt:lpstr>Söhne</vt:lpstr>
      <vt:lpstr>Wingdings</vt:lpstr>
      <vt:lpstr>Retrospektiva</vt:lpstr>
      <vt:lpstr>Instrumentál plurálu – „pádový kámen úrazu“?</vt:lpstr>
      <vt:lpstr>Instrumentál plurálu</vt:lpstr>
      <vt:lpstr>Variantnost v instrumentálu plurálu – historie a současnost</vt:lpstr>
      <vt:lpstr>Koncovka -ma se rozšířila do většiny nářečí.</vt:lpstr>
      <vt:lpstr> Koncovka - ma po druhé světové válce </vt:lpstr>
      <vt:lpstr>Koncovka ma v současnosti</vt:lpstr>
      <vt:lpstr>Zjištěné výsledky v pořadu Interview ČT24</vt:lpstr>
      <vt:lpstr>Tabulka1: Respondenti Interview ČT24 podle dekády narození.</vt:lpstr>
      <vt:lpstr>Vybrané lexémy v porovnání s korpusem</vt:lpstr>
      <vt:lpstr>Výsledky v rovině postojové</vt:lpstr>
      <vt:lpstr>Hodnocení podoby G1 za téma dvěřma G2 s nima</vt:lpstr>
      <vt:lpstr>Závěr</vt:lpstr>
      <vt:lpstr>Závěr.</vt:lpstr>
      <vt:lpstr>   Děkuji za pozornost </vt:lpstr>
      <vt:lpstr>Prezentace aplikace PowerPoint</vt:lpstr>
    </vt:vector>
  </TitlesOfParts>
  <Company>ZS Kvetnak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Instrumentál plurálu</dc:title>
  <dc:creator>Mariana Rishko</dc:creator>
  <cp:lastModifiedBy>Mariana Rishko</cp:lastModifiedBy>
  <cp:revision>12</cp:revision>
  <dcterms:created xsi:type="dcterms:W3CDTF">2023-10-29T12:36:13Z</dcterms:created>
  <dcterms:modified xsi:type="dcterms:W3CDTF">2023-10-29T14:25:54Z</dcterms:modified>
</cp:coreProperties>
</file>