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4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5" name="副标题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31" name="日期占位符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2023/10/29</a:t>
            </a:fld>
            <a:endParaRPr lang="zh-CN" altLang="en-US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2023/10/29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2023/10/29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2023/10/29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图片占位符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/>
              <a:t>单击图标添加图片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标题占位符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1" name="文本占位符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7" name="日期占位符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2023/10/29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55776" y="980728"/>
            <a:ext cx="6408712" cy="3384376"/>
          </a:xfrm>
        </p:spPr>
        <p:txBody>
          <a:bodyPr/>
          <a:lstStyle/>
          <a:p>
            <a:r>
              <a:rPr lang="cs-CZ" altLang="zh-CN" sz="3600" dirty="0"/>
              <a:t>Variantní tvary </a:t>
            </a:r>
            <a:br>
              <a:rPr lang="cs-CZ" altLang="zh-CN" sz="3600" dirty="0"/>
            </a:br>
            <a:r>
              <a:rPr lang="cs-CZ" altLang="zh-CN" sz="3600" dirty="0"/>
              <a:t>přejatých slov </a:t>
            </a:r>
            <a:br>
              <a:rPr lang="cs-CZ" altLang="zh-CN" sz="3600" dirty="0"/>
            </a:br>
            <a:r>
              <a:rPr lang="cs-CZ" altLang="zh-CN" sz="3600" dirty="0"/>
              <a:t>a</a:t>
            </a:r>
            <a:br>
              <a:rPr lang="cs-CZ" altLang="zh-CN" sz="3600" dirty="0"/>
            </a:br>
            <a:r>
              <a:rPr lang="cs-CZ" altLang="zh-CN" sz="3600" dirty="0"/>
              <a:t> Sekundární předložky</a:t>
            </a:r>
            <a:br>
              <a:rPr lang="cs-CZ" altLang="zh-CN" sz="3600" dirty="0"/>
            </a:br>
            <a:br>
              <a:rPr lang="cs-CZ" altLang="zh-CN" sz="3600" dirty="0"/>
            </a:br>
            <a:r>
              <a:rPr lang="cs-CZ" altLang="zh-CN" sz="1800" i="1" dirty="0"/>
              <a:t>Čeština v pohybu</a:t>
            </a:r>
            <a:br>
              <a:rPr lang="cs-CZ" altLang="zh-CN" sz="1800" i="1" dirty="0"/>
            </a:br>
            <a:r>
              <a:rPr lang="cs-CZ" altLang="zh-CN" sz="1800" i="1" dirty="0"/>
              <a:t>Minářová, E., </a:t>
            </a:r>
            <a:r>
              <a:rPr lang="cs-CZ" altLang="zh-CN" sz="1800" i="1" dirty="0" err="1"/>
              <a:t>Tušková</a:t>
            </a:r>
            <a:r>
              <a:rPr lang="cs-CZ" altLang="zh-CN" sz="1800" i="1" dirty="0"/>
              <a:t>, J. M. Et al. (2015)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707904" y="5445224"/>
            <a:ext cx="5114778" cy="1101248"/>
          </a:xfrm>
        </p:spPr>
        <p:txBody>
          <a:bodyPr/>
          <a:lstStyle/>
          <a:p>
            <a:r>
              <a:rPr lang="cs-CZ" altLang="zh-CN" b="1" dirty="0"/>
              <a:t>Autor:Fangqi Ye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/>
              <a:t>variantní</a:t>
            </a:r>
            <a:r>
              <a:rPr lang="en-US" altLang="zh-CN" dirty="0"/>
              <a:t> </a:t>
            </a:r>
            <a:r>
              <a:rPr lang="en-US" altLang="zh-CN" dirty="0" err="1"/>
              <a:t>tvary</a:t>
            </a:r>
            <a:r>
              <a:rPr lang="en-US" altLang="zh-CN" dirty="0"/>
              <a:t> </a:t>
            </a:r>
            <a:r>
              <a:rPr lang="en-US" altLang="zh-CN" dirty="0" err="1"/>
              <a:t>přejatých</a:t>
            </a:r>
            <a:r>
              <a:rPr lang="en-US" altLang="zh-CN" dirty="0"/>
              <a:t> </a:t>
            </a:r>
            <a:r>
              <a:rPr lang="en-US" altLang="zh-CN" dirty="0" err="1"/>
              <a:t>slov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altLang="zh-CN" sz="2400" dirty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Počešťování přejatých slov </a:t>
            </a:r>
            <a:r>
              <a:rPr lang="cs-CZ" altLang="zh-CN" sz="1600" i="1" dirty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( převážně z </a:t>
            </a:r>
            <a:r>
              <a:rPr lang="cs-CZ" altLang="zh-CN" sz="1600" i="1" dirty="0" err="1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anj</a:t>
            </a:r>
            <a:r>
              <a:rPr lang="cs-CZ" altLang="zh-CN" sz="1600" i="1" dirty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.)</a:t>
            </a:r>
          </a:p>
          <a:p>
            <a:r>
              <a:rPr lang="cs-CZ" altLang="zh-CN" sz="2400" dirty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Adaptace přejatých slov – velmi dynamická, rychle zastarávají</a:t>
            </a:r>
          </a:p>
          <a:p>
            <a:r>
              <a:rPr lang="cs-CZ" altLang="zh-CN" sz="2400" dirty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O pravopise rozhoduje </a:t>
            </a:r>
            <a:r>
              <a:rPr lang="cs-CZ" altLang="zh-CN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míra zdomácnění</a:t>
            </a:r>
            <a:r>
              <a:rPr lang="cs-CZ" altLang="zh-CN" sz="2400" dirty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, vlivněn mnoha faktorů</a:t>
            </a:r>
            <a:endParaRPr lang="en-US" altLang="zh-CN" sz="2400" dirty="0">
              <a:latin typeface="Arial" panose="020B0604020202020204" pitchFamily="34" charset="0"/>
              <a:ea typeface="Arial Unicode MS" pitchFamily="34" charset="-122"/>
              <a:cs typeface="Arial" panose="020B0604020202020204" pitchFamily="34" charset="0"/>
            </a:endParaRPr>
          </a:p>
          <a:p>
            <a:pPr lvl="1"/>
            <a:r>
              <a:rPr lang="cs-CZ" altLang="zh-CN" sz="2000" dirty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Málo frekventované</a:t>
            </a:r>
            <a:r>
              <a:rPr lang="en-US" altLang="zh-CN" sz="2000" dirty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 a </a:t>
            </a:r>
            <a:r>
              <a:rPr lang="en-US" altLang="zh-CN" sz="2000" dirty="0" err="1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odborn</a:t>
            </a:r>
            <a:r>
              <a:rPr lang="cs-CZ" altLang="zh-CN" sz="2000" dirty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é výrazy se píší původním pravopisem -</a:t>
            </a:r>
            <a:r>
              <a:rPr lang="cs-CZ" altLang="zh-CN" sz="20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watt, joule</a:t>
            </a:r>
          </a:p>
          <a:p>
            <a:pPr lvl="1"/>
            <a:r>
              <a:rPr lang="cs-CZ" altLang="zh-CN" sz="2000" dirty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Většina slov dojde k počeštění - </a:t>
            </a:r>
            <a:r>
              <a:rPr lang="cs-CZ" altLang="zh-CN" sz="20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esej</a:t>
            </a:r>
          </a:p>
          <a:p>
            <a:pPr lvl="1"/>
            <a:r>
              <a:rPr lang="cs-CZ" altLang="zh-CN" sz="2000" dirty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U slov, výslovnost velmi liší se od původní psané podoby nebo citátových výrazů </a:t>
            </a:r>
            <a:r>
              <a:rPr lang="cs-CZ" altLang="zh-CN" sz="2000" i="1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nedochází </a:t>
            </a:r>
            <a:r>
              <a:rPr lang="cs-CZ" altLang="zh-CN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k počešťování </a:t>
            </a:r>
            <a:r>
              <a:rPr lang="cs-CZ" altLang="zh-CN" sz="20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– revue, bulletin, interview, pour féliciter</a:t>
            </a:r>
          </a:p>
          <a:p>
            <a:pPr lvl="1"/>
            <a:r>
              <a:rPr lang="cs-CZ" altLang="zh-CN" sz="2000" dirty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Jeden morfém v různých podobách(dokonce dvě či tří varian.) - </a:t>
            </a:r>
            <a:r>
              <a:rPr lang="cs-CZ" altLang="zh-CN" sz="20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fotbal basketbal X mečbol, setbol</a:t>
            </a:r>
            <a:endParaRPr lang="cs-CZ" altLang="zh-CN" sz="2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Arial Unicode MS" pitchFamily="34" charset="-122"/>
              <a:cs typeface="Arial" panose="020B0604020202020204" pitchFamily="34" charset="0"/>
            </a:endParaRPr>
          </a:p>
          <a:p>
            <a:endParaRPr lang="cs-CZ" altLang="zh-CN" sz="2400" dirty="0">
              <a:latin typeface="Arial" panose="020B0604020202020204" pitchFamily="34" charset="0"/>
              <a:ea typeface="Arial Unicode MS" pitchFamily="34" charset="-122"/>
              <a:cs typeface="Arial" panose="020B0604020202020204" pitchFamily="34" charset="0"/>
            </a:endParaRPr>
          </a:p>
          <a:p>
            <a:endParaRPr lang="cs-CZ" altLang="zh-CN" sz="2400" dirty="0">
              <a:latin typeface="Arial" panose="020B0604020202020204" pitchFamily="34" charset="0"/>
              <a:ea typeface="Arial Unicode MS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zh-CN" dirty="0"/>
              <a:t>Frekvence a distrubuce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Rozdělení přejatých výrazů (85) podle frekvenci a distrubuci na základě analýzy korpusových dat z SYN2010:</a:t>
            </a:r>
          </a:p>
          <a:p>
            <a:pPr lvl="1"/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Nepoužívané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téměř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nepoužívané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výrazy</a:t>
            </a:r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bugy-vugy, ciróza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viska</a:t>
            </a:r>
            <a:r>
              <a:rPr lang="cs-CZ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(Whisky)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</a:t>
            </a:r>
            <a:r>
              <a:rPr lang="cs-CZ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žudo</a:t>
            </a:r>
            <a:r>
              <a:rPr lang="cs-CZ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(judo).</a:t>
            </a:r>
            <a:endParaRPr lang="en-US" altLang="zh-CN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Častěji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použivané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adaptované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výrazy</a:t>
            </a:r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aniont – </a:t>
            </a:r>
            <a:r>
              <a:rPr lang="cs-CZ" altLang="zh-CN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anion</a:t>
            </a:r>
            <a:r>
              <a:rPr lang="cs-CZ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kaiont</a:t>
            </a:r>
            <a:r>
              <a:rPr lang="cs-CZ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zh-CN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kation</a:t>
            </a:r>
            <a:endParaRPr lang="en-US" altLang="zh-CN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Častěji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použivané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výrazy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psané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původním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pravopisem</a:t>
            </a:r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computer, bestseller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Make-up </a:t>
            </a:r>
            <a:r>
              <a:rPr lang="cs-CZ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(mejkap)</a:t>
            </a:r>
            <a:endParaRPr lang="en-US" altLang="zh-CN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Rovnocenné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používání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kodifikovaných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dvojic</a:t>
            </a:r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gentlemen -</a:t>
            </a:r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džentlmen, džínsy –džíny.</a:t>
            </a:r>
            <a:endParaRPr lang="en-US" altLang="zh-CN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Nezařázení</a:t>
            </a:r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hyacint -hyacinta</a:t>
            </a:r>
          </a:p>
          <a:p>
            <a:pPr lvl="1"/>
            <a:endParaRPr lang="cs-CZ" altLang="zh-CN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zh-CN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 - Nelze stanovit pravidla obecná, volba na pisatelích.</a:t>
            </a:r>
            <a:endParaRPr lang="en-US" altLang="zh-CN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/>
              <a:t>Dělení předložky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Podle původu se dělí do skupin:</a:t>
            </a:r>
          </a:p>
          <a:p>
            <a:pPr lvl="1"/>
            <a:r>
              <a:rPr lang="cs-CZ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Původní (Vlastní, primární, neohebné)</a:t>
            </a:r>
          </a:p>
          <a:p>
            <a:pPr lvl="2"/>
            <a:r>
              <a:rPr lang="cs-CZ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Uzavřená skupina starých praslovanských slov</a:t>
            </a:r>
          </a:p>
          <a:p>
            <a:pPr lvl="2"/>
            <a:r>
              <a:rPr lang="pl-PL" altLang="zh-CN" sz="28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do, k nad, od, po, pod, pro, proti, před, přes, s, u, v,z, za</a:t>
            </a:r>
            <a:endParaRPr lang="cs-CZ" altLang="zh-CN" sz="28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Nepůvodní(Nevlastní, sekundární, ohebné)</a:t>
            </a:r>
          </a:p>
          <a:p>
            <a:pPr lvl="2"/>
            <a:r>
              <a:rPr lang="cs-CZ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Otevřena skupina, vznikají z jiných slovních druhů, vytvaří se stále nové.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zh-CN" dirty="0"/>
              <a:t>Sekundární předložky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Z podstatných jmen konkrétních</a:t>
            </a:r>
          </a:p>
          <a:p>
            <a:pPr lvl="1"/>
            <a:r>
              <a:rPr lang="en-US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Kolem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okolo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prahu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zh-CN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Z podstatných jmen abstraktních:</a:t>
            </a:r>
          </a:p>
          <a:p>
            <a:pPr lvl="1"/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Příčina/důvod: </a:t>
            </a:r>
            <a:r>
              <a:rPr lang="cs-CZ" altLang="zh-CN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zh-CN" b="1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inou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zh-CN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kvůli</a:t>
            </a:r>
            <a:endParaRPr lang="cs-CZ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zh-CN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Prostředkem: </a:t>
            </a:r>
            <a:r>
              <a:rPr lang="cs-CZ" altLang="zh-CN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vlivem, pomocí</a:t>
            </a:r>
          </a:p>
          <a:p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Předchodníky přítomné: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vyjma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nehledě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počínaje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konče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Příslovci nebo přísloveč. Výrazy</a:t>
            </a:r>
          </a:p>
          <a:p>
            <a:pPr lvl="1"/>
            <a:r>
              <a:rPr lang="en-US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blízko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poblíž</a:t>
            </a:r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vedle</a:t>
            </a:r>
            <a:endParaRPr lang="en-US" altLang="zh-CN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Zájmena</a:t>
            </a:r>
          </a:p>
          <a:p>
            <a:pPr lvl="1"/>
            <a:r>
              <a:rPr lang="en-US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co, do </a:t>
            </a:r>
          </a:p>
          <a:p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</a:t>
            </a:r>
            <a:r>
              <a:rPr lang="cs-CZ" altLang="zh-CN" dirty="0"/>
              <a:t>ŘEDLOŽKA DÍK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Sekundární předložka</a:t>
            </a:r>
          </a:p>
          <a:p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Vznikla ze podstatného jména dík, díky </a:t>
            </a:r>
            <a:r>
              <a:rPr lang="cs-CZ" altLang="zh-CN" sz="2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projev vděčnosti, poděkování, původ něm. Denke)</a:t>
            </a:r>
            <a:endParaRPr lang="cs-CZ" altLang="zh-CN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Vyjadřuje příčinu nějakého pozitivního výsledku</a:t>
            </a:r>
          </a:p>
          <a:p>
            <a:pPr lvl="1"/>
            <a:r>
              <a:rPr lang="cs-CZ" altLang="zh-CN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Díky poctivé práci jsme dnes tam, kde jsme.</a:t>
            </a:r>
          </a:p>
          <a:p>
            <a:r>
              <a:rPr lang="cs-CZ" altLang="zh-CN" dirty="0">
                <a:latin typeface="Arial" panose="020B0604020202020204" pitchFamily="34" charset="0"/>
                <a:cs typeface="Arial" panose="020B0604020202020204" pitchFamily="34" charset="0"/>
              </a:rPr>
              <a:t>Nevhodné použití - negativní vyjádření se vyskytují v médiích v médiích</a:t>
            </a:r>
          </a:p>
          <a:p>
            <a:pPr lvl="1"/>
            <a:r>
              <a:rPr lang="cs-CZ" altLang="zh-CN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Díky silnému mrazu přestaly jezdit vlaky. </a:t>
            </a:r>
          </a:p>
          <a:p>
            <a:pPr marL="292608" lvl="1" indent="0">
              <a:buNone/>
            </a:pPr>
            <a:endParaRPr lang="cs-CZ" altLang="zh-CN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zh-CN" b="1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Desémantizace</a:t>
            </a:r>
            <a:r>
              <a:rPr lang="cs-CZ" altLang="zh-CN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sekundárních prepozic. </a:t>
            </a:r>
            <a:endParaRPr lang="cs-CZ" altLang="zh-CN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788700" cy="2868168"/>
          </a:xfrm>
        </p:spPr>
        <p:txBody>
          <a:bodyPr/>
          <a:lstStyle/>
          <a:p>
            <a:r>
              <a:rPr lang="cs-CZ" altLang="zh-CN" dirty="0"/>
              <a:t>Děkuji za pozornost!</a:t>
            </a:r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华丽">
  <a:themeElements>
    <a:clrScheme name="华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华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华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290</TotalTime>
  <Words>421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2</vt:lpstr>
      <vt:lpstr>华丽</vt:lpstr>
      <vt:lpstr>Variantní tvary  přejatých slov  a  Sekundární předložky  Čeština v pohybu Minářová, E., Tušková, J. M. Et al. (2015)</vt:lpstr>
      <vt:lpstr>variantní tvary přejatých slov</vt:lpstr>
      <vt:lpstr>Frekvence a distrubuce </vt:lpstr>
      <vt:lpstr>Dělení předložky</vt:lpstr>
      <vt:lpstr>Sekundární předložky</vt:lpstr>
      <vt:lpstr>PŘEDLOŽKA DÍK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 v pohybu:</dc:title>
  <dc:creator>Fangqi Ye</dc:creator>
  <cp:lastModifiedBy>Angela .</cp:lastModifiedBy>
  <cp:revision>24</cp:revision>
  <dcterms:created xsi:type="dcterms:W3CDTF">2023-10-24T14:32:44Z</dcterms:created>
  <dcterms:modified xsi:type="dcterms:W3CDTF">2023-10-29T16:36:56Z</dcterms:modified>
</cp:coreProperties>
</file>