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6" r:id="rId4"/>
    <p:sldId id="277"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3" d="100"/>
          <a:sy n="83" d="100"/>
        </p:scale>
        <p:origin x="68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D2BD93-59D1-4EB9-B428-2710F1CA818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1B7D1D2-DFEF-4A99-AB64-19B7BCFA7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CCF563E-9EE6-4F95-BF37-0D87E950FFF9}"/>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5" name="Zástupný symbol pro zápatí 4">
            <a:extLst>
              <a:ext uri="{FF2B5EF4-FFF2-40B4-BE49-F238E27FC236}">
                <a16:creationId xmlns:a16="http://schemas.microsoft.com/office/drawing/2014/main" id="{E5082C4F-A53D-4966-AE0A-8BD8CF4B3A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1797A3-801D-4F4B-8A23-534757EAB511}"/>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287923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CCD517-4863-47A6-98F3-05C46552694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455B02B-7039-427F-92BA-7ABE5D699F7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DE386E2-2C13-40DB-9354-07A6D5D0614D}"/>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5" name="Zástupný symbol pro zápatí 4">
            <a:extLst>
              <a:ext uri="{FF2B5EF4-FFF2-40B4-BE49-F238E27FC236}">
                <a16:creationId xmlns:a16="http://schemas.microsoft.com/office/drawing/2014/main" id="{00DF6D06-4F73-4113-B267-AB9E6E08AC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75F20F-3672-44BC-B53F-7B1DD00BBC6F}"/>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190756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EB6F109-FA65-4B38-AB40-D6E845DD8BA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5398ECC-E75F-4F63-86E5-F4542FD981B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B1CE8B-1499-483A-8223-19222C9F8B80}"/>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5" name="Zástupný symbol pro zápatí 4">
            <a:extLst>
              <a:ext uri="{FF2B5EF4-FFF2-40B4-BE49-F238E27FC236}">
                <a16:creationId xmlns:a16="http://schemas.microsoft.com/office/drawing/2014/main" id="{84999E7C-FB91-4964-94FD-168C30F10CC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8CF2CDE-1589-4BBE-9926-B2FE1DFD88FC}"/>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327676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9E4F39-1FA1-4EBE-9557-69065DF898E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BFC99A9-C096-4CB0-B952-A81C3EB8679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D8EED27-79FC-4A67-9DC7-38D32B8ADE78}"/>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5" name="Zástupný symbol pro zápatí 4">
            <a:extLst>
              <a:ext uri="{FF2B5EF4-FFF2-40B4-BE49-F238E27FC236}">
                <a16:creationId xmlns:a16="http://schemas.microsoft.com/office/drawing/2014/main" id="{EFE60695-427A-4667-ADB7-701975139C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AE2FBB-2937-401E-B30A-310E0B8B9193}"/>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415398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AB2E3-D7C1-4659-BA16-70846D54FB4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54D9EEE-BDDA-428F-AF1F-E312BB9F3C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BB75CDF-A17A-4E19-B8DB-415DAF348322}"/>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5" name="Zástupný symbol pro zápatí 4">
            <a:extLst>
              <a:ext uri="{FF2B5EF4-FFF2-40B4-BE49-F238E27FC236}">
                <a16:creationId xmlns:a16="http://schemas.microsoft.com/office/drawing/2014/main" id="{D7A22D42-6D8B-4995-A649-14D35F1FA8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647217D-8C8B-49BB-B16E-2E855B65F706}"/>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172678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0757C8-F317-41E1-BCAF-E2168FB730B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A6298DB-30D2-4EC8-99AC-96A3BB4E45C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A9D1004-F0C2-4601-86E4-BC3732544A3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50FD5AF-0927-40DA-9E3F-610961AD2730}"/>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6" name="Zástupný symbol pro zápatí 5">
            <a:extLst>
              <a:ext uri="{FF2B5EF4-FFF2-40B4-BE49-F238E27FC236}">
                <a16:creationId xmlns:a16="http://schemas.microsoft.com/office/drawing/2014/main" id="{0ED11562-26A3-4C8F-AD03-889E2CA1AD2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6A2768F-2C32-4EAC-ADBD-DAF9528377A7}"/>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384495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69A0A2-3DF7-4399-8000-2233D3FBCEF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53B6138-3BDE-44AC-B598-B794BFBEE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FEF2A02-8FA1-45D0-AB76-9BF9FF434D0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C4FAD64-2BA3-435A-A10A-81CF76BE9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5BD3585-6BC5-4658-AFE9-0EB3F556D6C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628F648-1166-4D45-969B-B0ACA12373FE}"/>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8" name="Zástupný symbol pro zápatí 7">
            <a:extLst>
              <a:ext uri="{FF2B5EF4-FFF2-40B4-BE49-F238E27FC236}">
                <a16:creationId xmlns:a16="http://schemas.microsoft.com/office/drawing/2014/main" id="{FC8531AC-5461-43DC-8EC0-7B848B38952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0FD1EDD-696C-4D1A-84BA-F2345C413432}"/>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421669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34598A-A6F9-42E7-B291-CAC3901349E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87FFAD8-072E-4747-990B-7085E0B333F3}"/>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4" name="Zástupný symbol pro zápatí 3">
            <a:extLst>
              <a:ext uri="{FF2B5EF4-FFF2-40B4-BE49-F238E27FC236}">
                <a16:creationId xmlns:a16="http://schemas.microsoft.com/office/drawing/2014/main" id="{9B60A40D-2DDC-4DC0-99F5-3B26E4D7865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73C9484-C085-4F88-9B1D-FB07FEC17C97}"/>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415102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61BD5E-0A47-40E9-8C63-E7256AB76574}"/>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3" name="Zástupný symbol pro zápatí 2">
            <a:extLst>
              <a:ext uri="{FF2B5EF4-FFF2-40B4-BE49-F238E27FC236}">
                <a16:creationId xmlns:a16="http://schemas.microsoft.com/office/drawing/2014/main" id="{40FCDEE8-71BB-4822-A12E-FE07933DE1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BE8E920-563C-46B0-BB0E-323C1E8E7AD0}"/>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172819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BDCF90-BE2D-4583-BBF2-A8F79BCBE55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4251C54-D6D3-4F9C-92E9-6137637AA4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6CB48DB-7D7E-47FF-9534-F3DF8F242C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F1E4538-39B7-4431-BC14-92B765178388}"/>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6" name="Zástupný symbol pro zápatí 5">
            <a:extLst>
              <a:ext uri="{FF2B5EF4-FFF2-40B4-BE49-F238E27FC236}">
                <a16:creationId xmlns:a16="http://schemas.microsoft.com/office/drawing/2014/main" id="{6EF85CB2-1B7B-430C-BADB-3CDAA3EF6F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91655A6-7A3B-4B03-80DA-D1D597EA1FFC}"/>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403708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4D787-A8F7-46C5-B2D4-CB0E9DF0D5A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1EE218C-7D93-4CBB-AAC8-8223425A4A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181B6D6-80CA-46D4-BE00-29B354202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88CAC98-8604-4319-9C2A-38909E80A39A}"/>
              </a:ext>
            </a:extLst>
          </p:cNvPr>
          <p:cNvSpPr>
            <a:spLocks noGrp="1"/>
          </p:cNvSpPr>
          <p:nvPr>
            <p:ph type="dt" sz="half" idx="10"/>
          </p:nvPr>
        </p:nvSpPr>
        <p:spPr/>
        <p:txBody>
          <a:bodyPr/>
          <a:lstStyle/>
          <a:p>
            <a:fld id="{9931D11E-5E9E-47D4-A5F5-A793EFC490CE}" type="datetimeFigureOut">
              <a:rPr lang="cs-CZ" smtClean="0"/>
              <a:t>28.10.2020</a:t>
            </a:fld>
            <a:endParaRPr lang="cs-CZ"/>
          </a:p>
        </p:txBody>
      </p:sp>
      <p:sp>
        <p:nvSpPr>
          <p:cNvPr id="6" name="Zástupný symbol pro zápatí 5">
            <a:extLst>
              <a:ext uri="{FF2B5EF4-FFF2-40B4-BE49-F238E27FC236}">
                <a16:creationId xmlns:a16="http://schemas.microsoft.com/office/drawing/2014/main" id="{90E645A2-5B69-4508-B9E8-DAA41BA3A95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33E308A-B085-443F-8D56-71E13BBE9D52}"/>
              </a:ext>
            </a:extLst>
          </p:cNvPr>
          <p:cNvSpPr>
            <a:spLocks noGrp="1"/>
          </p:cNvSpPr>
          <p:nvPr>
            <p:ph type="sldNum" sz="quarter" idx="12"/>
          </p:nvPr>
        </p:nvSpPr>
        <p:spPr/>
        <p:txBody>
          <a:bodyPr/>
          <a:lstStyle/>
          <a:p>
            <a:fld id="{A82A3A6E-C026-4FF2-A984-1B81FC241066}" type="slidenum">
              <a:rPr lang="cs-CZ" smtClean="0"/>
              <a:t>‹#›</a:t>
            </a:fld>
            <a:endParaRPr lang="cs-CZ"/>
          </a:p>
        </p:txBody>
      </p:sp>
    </p:spTree>
    <p:extLst>
      <p:ext uri="{BB962C8B-B14F-4D97-AF65-F5344CB8AC3E}">
        <p14:creationId xmlns:p14="http://schemas.microsoft.com/office/powerpoint/2010/main" val="144288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FD6BE9E-DE4A-42B8-B839-F14D5BC2D7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90575BD-B59C-4744-AA63-1A4D43B14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24B34EB-29F1-4BCC-B480-2AE69A941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1D11E-5E9E-47D4-A5F5-A793EFC490CE}" type="datetimeFigureOut">
              <a:rPr lang="cs-CZ" smtClean="0"/>
              <a:t>28.10.2020</a:t>
            </a:fld>
            <a:endParaRPr lang="cs-CZ"/>
          </a:p>
        </p:txBody>
      </p:sp>
      <p:sp>
        <p:nvSpPr>
          <p:cNvPr id="5" name="Zástupný symbol pro zápatí 4">
            <a:extLst>
              <a:ext uri="{FF2B5EF4-FFF2-40B4-BE49-F238E27FC236}">
                <a16:creationId xmlns:a16="http://schemas.microsoft.com/office/drawing/2014/main" id="{09E530BA-6C16-4013-AD70-F529A87AAC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18AB70E-BAD0-4262-9F68-B2092D28D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A3A6E-C026-4FF2-A984-1B81FC241066}" type="slidenum">
              <a:rPr lang="cs-CZ" smtClean="0"/>
              <a:t>‹#›</a:t>
            </a:fld>
            <a:endParaRPr lang="cs-CZ"/>
          </a:p>
        </p:txBody>
      </p:sp>
    </p:spTree>
    <p:extLst>
      <p:ext uri="{BB962C8B-B14F-4D97-AF65-F5344CB8AC3E}">
        <p14:creationId xmlns:p14="http://schemas.microsoft.com/office/powerpoint/2010/main" val="3340032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p:txBody>
          <a:bodyPr/>
          <a:lstStyle/>
          <a:p>
            <a:r>
              <a:rPr lang="cs-CZ" dirty="0"/>
              <a:t>Filosofie I.</a:t>
            </a:r>
            <a:br>
              <a:rPr lang="cs-CZ" dirty="0"/>
            </a:br>
            <a:r>
              <a:rPr lang="cs-CZ" dirty="0"/>
              <a:t>Přednáška 3.</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p:txBody>
          <a:bodyPr>
            <a:normAutofit/>
          </a:bodyPr>
          <a:lstStyle/>
          <a:p>
            <a:r>
              <a:rPr lang="cs-CZ" sz="3600" dirty="0"/>
              <a:t>Bytné charakteristiky: pohyb, prostor a čas</a:t>
            </a:r>
          </a:p>
        </p:txBody>
      </p:sp>
    </p:spTree>
    <p:extLst>
      <p:ext uri="{BB962C8B-B14F-4D97-AF65-F5344CB8AC3E}">
        <p14:creationId xmlns:p14="http://schemas.microsoft.com/office/powerpoint/2010/main" val="118380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633490" y="541538"/>
            <a:ext cx="9034509" cy="559293"/>
          </a:xfrm>
        </p:spPr>
        <p:txBody>
          <a:bodyPr>
            <a:noAutofit/>
          </a:bodyPr>
          <a:lstStyle/>
          <a:p>
            <a:r>
              <a:rPr lang="cs-CZ" sz="4400" dirty="0"/>
              <a:t>Paměť a čas</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524000" y="1979720"/>
            <a:ext cx="9144000" cy="3278080"/>
          </a:xfrm>
        </p:spPr>
        <p:txBody>
          <a:bodyPr>
            <a:normAutofit fontScale="85000" lnSpcReduction="10000"/>
          </a:bodyPr>
          <a:lstStyle/>
          <a:p>
            <a:pPr algn="l"/>
            <a:r>
              <a:rPr lang="cs-CZ" dirty="0"/>
              <a:t>- „Tak pane měřím a nevím co. Pohyb těles měřím časem, ale čas? Měřím delší čas kratším jako se trám měří loktem?...Nikoli. proto se mi zdá, že čas není nic jiného než jakési rozpětí, které věci však nevím: ne-li </a:t>
            </a:r>
            <a:r>
              <a:rPr lang="cs-CZ" b="1" dirty="0"/>
              <a:t>duše samé</a:t>
            </a:r>
            <a:r>
              <a:rPr lang="cs-CZ" dirty="0"/>
              <a:t>?“</a:t>
            </a:r>
          </a:p>
          <a:p>
            <a:pPr algn="l"/>
            <a:r>
              <a:rPr lang="cs-CZ" dirty="0"/>
              <a:t>Augustinus - teolog: Kniha Jozue – dobytí města Jericha.</a:t>
            </a:r>
          </a:p>
          <a:p>
            <a:pPr algn="l"/>
            <a:r>
              <a:rPr lang="cs-CZ" dirty="0"/>
              <a:t>Augustinus – fenomenolog: Představme si tělesný hlas, který začne a zní, a ještě zní, a přestane. Teď už je ticho a hlas je minulý. Než zazněl, byl budoucí a nedal se měřit. Teď už není. Ale i dokud byl, nepostál (non </a:t>
            </a:r>
            <a:r>
              <a:rPr lang="cs-CZ" dirty="0" err="1"/>
              <a:t>stabat</a:t>
            </a:r>
            <a:r>
              <a:rPr lang="cs-CZ" dirty="0"/>
              <a:t>), nýbrž míjel, směřoval do nějakého rozměru času (</a:t>
            </a:r>
            <a:r>
              <a:rPr lang="cs-CZ" dirty="0" err="1"/>
              <a:t>spatium</a:t>
            </a:r>
            <a:r>
              <a:rPr lang="cs-CZ" dirty="0"/>
              <a:t> </a:t>
            </a:r>
            <a:r>
              <a:rPr lang="cs-CZ" dirty="0" err="1"/>
              <a:t>temporis</a:t>
            </a:r>
            <a:r>
              <a:rPr lang="cs-CZ" dirty="0"/>
              <a:t>), kde se dá měřit, protože přítomnost žádný rozměr nemá. Dokud ještě zní, nedá se měřit. A přece měříme čas…. Nemohu měřit je (délky slabiky verše), nýbrž něco v mé paměti, co tam zůstává.</a:t>
            </a:r>
          </a:p>
          <a:p>
            <a:pPr algn="l"/>
            <a:r>
              <a:rPr lang="cs-CZ" b="1" dirty="0"/>
              <a:t>„V tobě má duše, měřím čas</a:t>
            </a:r>
            <a:r>
              <a:rPr lang="cs-CZ" dirty="0"/>
              <a:t>.“ – vnitřní prožitek, psychologický, prožívaný čas. </a:t>
            </a:r>
          </a:p>
          <a:p>
            <a:endParaRPr lang="cs-CZ" dirty="0"/>
          </a:p>
        </p:txBody>
      </p:sp>
    </p:spTree>
    <p:extLst>
      <p:ext uri="{BB962C8B-B14F-4D97-AF65-F5344CB8AC3E}">
        <p14:creationId xmlns:p14="http://schemas.microsoft.com/office/powerpoint/2010/main" val="2742500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24000" y="1122363"/>
            <a:ext cx="9144000" cy="555517"/>
          </a:xfrm>
        </p:spPr>
        <p:txBody>
          <a:bodyPr>
            <a:noAutofit/>
          </a:bodyPr>
          <a:lstStyle/>
          <a:p>
            <a:r>
              <a:rPr lang="cs-CZ" sz="4400" dirty="0"/>
              <a:t>Čas ve fenomenologii</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524000" y="2057322"/>
            <a:ext cx="9149918" cy="4183679"/>
          </a:xfrm>
        </p:spPr>
        <p:txBody>
          <a:bodyPr>
            <a:normAutofit lnSpcReduction="10000"/>
          </a:bodyPr>
          <a:lstStyle/>
          <a:p>
            <a:pPr marL="342900" indent="-342900" algn="l">
              <a:buFontTx/>
              <a:buChar char="-"/>
            </a:pPr>
            <a:r>
              <a:rPr lang="cs-CZ" dirty="0" err="1"/>
              <a:t>Husserl</a:t>
            </a:r>
            <a:r>
              <a:rPr lang="cs-CZ" dirty="0"/>
              <a:t> (Přednášky o fenomenologii vnitřního vědomí času): Čas univerzální podmínka bytí vůbec.  Čas jako fenomén.</a:t>
            </a:r>
          </a:p>
          <a:p>
            <a:pPr marL="342900" indent="-342900" algn="l">
              <a:buFontTx/>
              <a:buChar char="-"/>
            </a:pPr>
            <a:r>
              <a:rPr lang="cs-CZ" dirty="0"/>
              <a:t>Časový dvorec lidské zkušenosti:  jednota retence (zadržování – stopy minulosti), prezence (přítomného) a </a:t>
            </a:r>
            <a:r>
              <a:rPr lang="cs-CZ" dirty="0" err="1"/>
              <a:t>protence</a:t>
            </a:r>
            <a:r>
              <a:rPr lang="cs-CZ" dirty="0"/>
              <a:t> (očekávání). Jak slyšíme melodii? </a:t>
            </a:r>
          </a:p>
          <a:p>
            <a:pPr algn="l"/>
            <a:r>
              <a:rPr lang="cs-CZ" dirty="0"/>
              <a:t>-  Dno subjektivity – vnitřní vědomí času. </a:t>
            </a:r>
          </a:p>
          <a:p>
            <a:pPr marL="342900" indent="-342900" algn="l">
              <a:buFontTx/>
              <a:buChar char="-"/>
            </a:pPr>
            <a:r>
              <a:rPr lang="cs-CZ" dirty="0"/>
              <a:t>Rozlišení objektivního, subjektivního a intersubjektivního času.</a:t>
            </a:r>
          </a:p>
          <a:p>
            <a:pPr marL="342900" indent="-342900" algn="l">
              <a:buFontTx/>
              <a:buChar char="-"/>
            </a:pPr>
            <a:r>
              <a:rPr lang="cs-CZ" dirty="0" err="1"/>
              <a:t>Heidegger</a:t>
            </a:r>
            <a:r>
              <a:rPr lang="cs-CZ" dirty="0"/>
              <a:t>: východiskem časovosti (</a:t>
            </a:r>
            <a:r>
              <a:rPr lang="cs-CZ" dirty="0" err="1"/>
              <a:t>Zeitlichkeit</a:t>
            </a:r>
            <a:r>
              <a:rPr lang="cs-CZ" dirty="0"/>
              <a:t>) je starost (</a:t>
            </a:r>
            <a:r>
              <a:rPr lang="cs-CZ" dirty="0" err="1"/>
              <a:t>Sorge</a:t>
            </a:r>
            <a:r>
              <a:rPr lang="cs-CZ" dirty="0"/>
              <a:t>). Člověk je sám sobě před sebou. Člověk jest již na světě, je vržen do světa. Bytí u jsoucího, s nímž se můžeme setkat. Budoucnost (</a:t>
            </a:r>
            <a:r>
              <a:rPr lang="cs-CZ" dirty="0" err="1"/>
              <a:t>Zu-kunft</a:t>
            </a:r>
            <a:r>
              <a:rPr lang="cs-CZ" dirty="0"/>
              <a:t>) přicházení k sobě. Budoucnost tu ještě není, ale jest jako aktuální intencionální charakteristika (Sein u. </a:t>
            </a:r>
            <a:r>
              <a:rPr lang="cs-CZ" dirty="0" err="1"/>
              <a:t>Zeit</a:t>
            </a:r>
            <a:r>
              <a:rPr lang="cs-CZ" dirty="0"/>
              <a:t>).</a:t>
            </a:r>
          </a:p>
          <a:p>
            <a:pPr marL="342900" indent="-342900" algn="l">
              <a:buFontTx/>
              <a:buChar char="-"/>
            </a:pPr>
            <a:endParaRPr lang="cs-CZ" dirty="0"/>
          </a:p>
          <a:p>
            <a:endParaRPr lang="cs-CZ" dirty="0"/>
          </a:p>
        </p:txBody>
      </p:sp>
    </p:spTree>
    <p:extLst>
      <p:ext uri="{BB962C8B-B14F-4D97-AF65-F5344CB8AC3E}">
        <p14:creationId xmlns:p14="http://schemas.microsoft.com/office/powerpoint/2010/main" val="83833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455938" y="1122363"/>
            <a:ext cx="9212062" cy="564394"/>
          </a:xfrm>
        </p:spPr>
        <p:txBody>
          <a:bodyPr>
            <a:noAutofit/>
          </a:bodyPr>
          <a:lstStyle/>
          <a:p>
            <a:r>
              <a:rPr lang="cs-CZ" sz="4400" dirty="0"/>
              <a:t>Henri Bergson</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455938" y="1917577"/>
            <a:ext cx="9212062" cy="3340223"/>
          </a:xfrm>
        </p:spPr>
        <p:txBody>
          <a:bodyPr/>
          <a:lstStyle/>
          <a:p>
            <a:pPr algn="l"/>
            <a:r>
              <a:rPr lang="cs-CZ" dirty="0"/>
              <a:t>Jako první vyslovil myšlenku, že „čas vědy“ je čtvrtou dimenzí prostoru. Věda chápe čas prostorově – lineárně jako přímku nebo úsečku.</a:t>
            </a:r>
          </a:p>
          <a:p>
            <a:pPr algn="l"/>
            <a:r>
              <a:rPr lang="cs-CZ" dirty="0"/>
              <a:t>Jemu jde o</a:t>
            </a:r>
          </a:p>
          <a:p>
            <a:pPr marL="342900" indent="-342900" algn="l">
              <a:buFontTx/>
              <a:buChar char="-"/>
            </a:pPr>
            <a:r>
              <a:rPr lang="cs-CZ" dirty="0"/>
              <a:t>vnitřní, prožívaný čas, vnitřní spojitost vnímaných a zažívaných změn,</a:t>
            </a:r>
          </a:p>
          <a:p>
            <a:pPr marL="342900" indent="-342900" algn="l">
              <a:buFontTx/>
              <a:buChar char="-"/>
            </a:pPr>
            <a:r>
              <a:rPr lang="cs-CZ" dirty="0"/>
              <a:t>-</a:t>
            </a:r>
            <a:r>
              <a:rPr lang="cs-CZ" dirty="0" err="1"/>
              <a:t>durée</a:t>
            </a:r>
            <a:r>
              <a:rPr lang="cs-CZ" dirty="0"/>
              <a:t> (trvání) – skutečný čas souvisí se životem, změnou, vývojem je odlišný od „prostorového času“.</a:t>
            </a:r>
          </a:p>
        </p:txBody>
      </p:sp>
    </p:spTree>
    <p:extLst>
      <p:ext uri="{BB962C8B-B14F-4D97-AF65-F5344CB8AC3E}">
        <p14:creationId xmlns:p14="http://schemas.microsoft.com/office/powerpoint/2010/main" val="362654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24000" y="1122363"/>
            <a:ext cx="9144000" cy="520006"/>
          </a:xfrm>
        </p:spPr>
        <p:txBody>
          <a:bodyPr>
            <a:noAutofit/>
          </a:bodyPr>
          <a:lstStyle/>
          <a:p>
            <a:r>
              <a:rPr lang="cs-CZ" sz="4000" dirty="0" err="1"/>
              <a:t>Heideggerovo</a:t>
            </a:r>
            <a:r>
              <a:rPr lang="cs-CZ" sz="4000" dirty="0"/>
              <a:t> pojetí času</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556551" y="1953087"/>
            <a:ext cx="9144000" cy="3571043"/>
          </a:xfrm>
        </p:spPr>
        <p:txBody>
          <a:bodyPr>
            <a:normAutofit fontScale="85000" lnSpcReduction="20000"/>
          </a:bodyPr>
          <a:lstStyle/>
          <a:p>
            <a:pPr algn="l"/>
            <a:r>
              <a:rPr lang="cs-CZ" dirty="0"/>
              <a:t>Bytí a čas. Pobyt (</a:t>
            </a:r>
            <a:r>
              <a:rPr lang="cs-CZ" dirty="0" err="1"/>
              <a:t>Dasein</a:t>
            </a:r>
            <a:r>
              <a:rPr lang="cs-CZ" dirty="0"/>
              <a:t>) – bytí ve smyslu existování odlišené od věcné reality (</a:t>
            </a:r>
            <a:r>
              <a:rPr lang="cs-CZ" dirty="0" err="1"/>
              <a:t>Seiende</a:t>
            </a:r>
            <a:r>
              <a:rPr lang="cs-CZ" dirty="0"/>
              <a:t>). Čas je bytí pobytu.</a:t>
            </a:r>
          </a:p>
          <a:p>
            <a:pPr algn="l"/>
            <a:r>
              <a:rPr lang="cs-CZ" dirty="0"/>
              <a:t>Bytí člověka je na světě, je časové, tj. omezené a konečné. Vyznačuje se starostí (</a:t>
            </a:r>
            <a:r>
              <a:rPr lang="cs-CZ" dirty="0" err="1"/>
              <a:t>Sorge</a:t>
            </a:r>
            <a:r>
              <a:rPr lang="cs-CZ" dirty="0"/>
              <a:t>). </a:t>
            </a:r>
            <a:r>
              <a:rPr lang="cs-CZ" dirty="0" err="1"/>
              <a:t>Naladěnost</a:t>
            </a:r>
            <a:r>
              <a:rPr lang="cs-CZ" dirty="0"/>
              <a:t>, porozumění a řeč.</a:t>
            </a:r>
          </a:p>
          <a:p>
            <a:pPr algn="l"/>
            <a:r>
              <a:rPr lang="cs-CZ" dirty="0" err="1"/>
              <a:t>Dasein</a:t>
            </a:r>
            <a:r>
              <a:rPr lang="cs-CZ" dirty="0"/>
              <a:t> – bytí v možnostech, smysl těchto možností, to, z čeho jim lze porozumět je </a:t>
            </a:r>
            <a:r>
              <a:rPr lang="cs-CZ" b="1" dirty="0"/>
              <a:t>časovost (</a:t>
            </a:r>
            <a:r>
              <a:rPr lang="cs-CZ" b="1" dirty="0" err="1"/>
              <a:t>Zeitlichkeit</a:t>
            </a:r>
            <a:r>
              <a:rPr lang="cs-CZ" b="1" dirty="0"/>
              <a:t>) </a:t>
            </a:r>
            <a:r>
              <a:rPr lang="cs-CZ" dirty="0"/>
              <a:t>– zaměření prvotního rozvrhu (</a:t>
            </a:r>
            <a:r>
              <a:rPr lang="cs-CZ" dirty="0" err="1"/>
              <a:t>Entwurf</a:t>
            </a:r>
            <a:r>
              <a:rPr lang="cs-CZ" dirty="0"/>
              <a:t>) – je zaměření do budoucnosti – otevírající otevřenost pro…</a:t>
            </a:r>
          </a:p>
          <a:p>
            <a:pPr algn="l"/>
            <a:r>
              <a:rPr lang="cs-CZ" dirty="0"/>
              <a:t>Autentický a neautentický pobyt.</a:t>
            </a:r>
          </a:p>
          <a:p>
            <a:pPr algn="l"/>
            <a:r>
              <a:rPr lang="cs-CZ" dirty="0"/>
              <a:t>Původní čas je </a:t>
            </a:r>
            <a:r>
              <a:rPr lang="cs-CZ" dirty="0" err="1"/>
              <a:t>horizontový</a:t>
            </a:r>
            <a:r>
              <a:rPr lang="cs-CZ" dirty="0"/>
              <a:t> – konečný, horizonty se dají překračovat, kromě smrti.</a:t>
            </a:r>
          </a:p>
          <a:p>
            <a:pPr algn="l"/>
            <a:r>
              <a:rPr lang="cs-CZ" dirty="0"/>
              <a:t>Časovost a </a:t>
            </a:r>
            <a:r>
              <a:rPr lang="cs-CZ" dirty="0" err="1"/>
              <a:t>Temporalita</a:t>
            </a:r>
            <a:r>
              <a:rPr lang="cs-CZ" dirty="0"/>
              <a:t> (zahrnuje podstatnou minulost i předznamenanou budoucnost. V úvahu je třeba vzít nejen </a:t>
            </a:r>
            <a:r>
              <a:rPr lang="cs-CZ" dirty="0" err="1"/>
              <a:t>temporalitu</a:t>
            </a:r>
            <a:r>
              <a:rPr lang="cs-CZ" dirty="0"/>
              <a:t> z hlediska chápání vnitřního času </a:t>
            </a:r>
            <a:r>
              <a:rPr lang="cs-CZ" dirty="0" err="1"/>
              <a:t>Dasein</a:t>
            </a:r>
            <a:r>
              <a:rPr lang="cs-CZ" dirty="0"/>
              <a:t> pobytu, ale také prostorovou kolísavost dálky, blízkosti, hloubky a výšky).</a:t>
            </a:r>
          </a:p>
        </p:txBody>
      </p:sp>
    </p:spTree>
    <p:extLst>
      <p:ext uri="{BB962C8B-B14F-4D97-AF65-F5344CB8AC3E}">
        <p14:creationId xmlns:p14="http://schemas.microsoft.com/office/powerpoint/2010/main" val="2890610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728186" y="861134"/>
            <a:ext cx="9144000" cy="621438"/>
          </a:xfrm>
        </p:spPr>
        <p:txBody>
          <a:bodyPr>
            <a:normAutofit fontScale="90000"/>
          </a:bodyPr>
          <a:lstStyle/>
          <a:p>
            <a:r>
              <a:rPr lang="cs-CZ" dirty="0" err="1"/>
              <a:t>Lévinasovo</a:t>
            </a:r>
            <a:r>
              <a:rPr lang="cs-CZ" dirty="0"/>
              <a:t> pojetí času</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728186" y="1864311"/>
            <a:ext cx="8939814" cy="3393489"/>
          </a:xfrm>
        </p:spPr>
        <p:txBody>
          <a:bodyPr/>
          <a:lstStyle/>
          <a:p>
            <a:pPr algn="l"/>
            <a:r>
              <a:rPr lang="cs-CZ" dirty="0"/>
              <a:t>-existenciálně ontologické pojetí (Čas a jiné) – asymetrická odpovědnost</a:t>
            </a:r>
          </a:p>
          <a:p>
            <a:pPr algn="l"/>
            <a:r>
              <a:rPr lang="cs-CZ" dirty="0"/>
              <a:t>-synchronní /probíhající paralelně/ a asynchronní čas /odehrává se ve stejném čase a na stejném místě, ale osudy se setkat nemohou/.</a:t>
            </a:r>
          </a:p>
          <a:p>
            <a:pPr algn="l"/>
            <a:endParaRPr lang="cs-CZ" dirty="0"/>
          </a:p>
        </p:txBody>
      </p:sp>
    </p:spTree>
    <p:extLst>
      <p:ext uri="{BB962C8B-B14F-4D97-AF65-F5344CB8AC3E}">
        <p14:creationId xmlns:p14="http://schemas.microsoft.com/office/powerpoint/2010/main" val="2596178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09202" y="1127463"/>
            <a:ext cx="9025631" cy="603681"/>
          </a:xfrm>
        </p:spPr>
        <p:txBody>
          <a:bodyPr>
            <a:noAutofit/>
          </a:bodyPr>
          <a:lstStyle/>
          <a:p>
            <a:r>
              <a:rPr lang="cs-CZ" sz="4000" dirty="0"/>
              <a:t>Literatura</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491449" y="2112885"/>
            <a:ext cx="9176551" cy="3144915"/>
          </a:xfrm>
        </p:spPr>
        <p:txBody>
          <a:bodyPr/>
          <a:lstStyle/>
          <a:p>
            <a:pPr algn="l"/>
            <a:r>
              <a:rPr lang="cs-CZ" dirty="0"/>
              <a:t>Sokol, Jan. Rytmus a čas. Praha: OIKOYMENH 1996.</a:t>
            </a:r>
          </a:p>
          <a:p>
            <a:pPr algn="l"/>
            <a:r>
              <a:rPr lang="cs-CZ" dirty="0" err="1"/>
              <a:t>Tresmontant</a:t>
            </a:r>
            <a:r>
              <a:rPr lang="cs-CZ" dirty="0"/>
              <a:t>, Claude. </a:t>
            </a:r>
            <a:r>
              <a:rPr lang="cs-CZ" altLang="cs-CZ" i="1" dirty="0">
                <a:latin typeface="Arial" panose="020B0604020202020204" pitchFamily="34" charset="0"/>
              </a:rPr>
              <a:t>Bible a antická tradice: esej o hebrejském myšlení</a:t>
            </a:r>
            <a:r>
              <a:rPr lang="cs-CZ" altLang="cs-CZ" dirty="0">
                <a:latin typeface="Arial" panose="020B0604020202020204" pitchFamily="34" charset="0"/>
              </a:rPr>
              <a:t>. Překlad Jan Sokol. Vyd. 1. Praha: Vyšehrad, 1998.</a:t>
            </a:r>
          </a:p>
          <a:p>
            <a:pPr algn="l"/>
            <a:r>
              <a:rPr lang="cs-CZ" cap="all" dirty="0"/>
              <a:t>Augustin</a:t>
            </a:r>
            <a:r>
              <a:rPr lang="cs-CZ" dirty="0"/>
              <a:t>. </a:t>
            </a:r>
            <a:r>
              <a:rPr lang="cs-CZ" i="1" dirty="0"/>
              <a:t>Vyznání</a:t>
            </a:r>
            <a:r>
              <a:rPr lang="cs-CZ" dirty="0"/>
              <a:t>. Vydání druhé. V Praze: Karmelitánské nakladatelství, 2019.</a:t>
            </a:r>
            <a:r>
              <a:rPr lang="cs-CZ" altLang="cs-CZ" dirty="0">
                <a:latin typeface="Arial" panose="020B0604020202020204" pitchFamily="34" charset="0"/>
              </a:rPr>
              <a:t> </a:t>
            </a:r>
          </a:p>
          <a:p>
            <a:pPr algn="l"/>
            <a:r>
              <a:rPr lang="cs-CZ" cap="all" dirty="0" err="1"/>
              <a:t>Heidegger</a:t>
            </a:r>
            <a:r>
              <a:rPr lang="cs-CZ" dirty="0"/>
              <a:t>, Martin a </a:t>
            </a:r>
            <a:r>
              <a:rPr lang="cs-CZ" cap="all" dirty="0"/>
              <a:t>Petříček</a:t>
            </a:r>
            <a:r>
              <a:rPr lang="cs-CZ" dirty="0"/>
              <a:t>, Miroslav. </a:t>
            </a:r>
            <a:r>
              <a:rPr lang="cs-CZ" i="1" dirty="0"/>
              <a:t>Bytí a čas</a:t>
            </a:r>
            <a:r>
              <a:rPr lang="cs-CZ" dirty="0"/>
              <a:t>. Třetí, opravené vydání. </a:t>
            </a:r>
            <a:r>
              <a:rPr lang="cs-CZ"/>
              <a:t>Praha: OIKOYMENH, 2018.</a:t>
            </a:r>
          </a:p>
          <a:p>
            <a:pPr algn="l"/>
            <a:endParaRPr lang="cs-CZ" dirty="0"/>
          </a:p>
        </p:txBody>
      </p:sp>
      <p:sp>
        <p:nvSpPr>
          <p:cNvPr id="4" name="Rectangle 1">
            <a:extLst>
              <a:ext uri="{FF2B5EF4-FFF2-40B4-BE49-F238E27FC236}">
                <a16:creationId xmlns:a16="http://schemas.microsoft.com/office/drawing/2014/main" id="{3A51B5D5-78B2-4566-B150-344A133592CE}"/>
              </a:ext>
            </a:extLst>
          </p:cNvPr>
          <p:cNvSpPr>
            <a:spLocks noChangeArrowheads="1"/>
          </p:cNvSpPr>
          <p:nvPr/>
        </p:nvSpPr>
        <p:spPr bwMode="auto">
          <a:xfrm>
            <a:off x="0" y="-1846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45099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p:txBody>
          <a:bodyPr/>
          <a:lstStyle/>
          <a:p>
            <a:endParaRPr lang="cs-CZ"/>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14618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p:txBody>
          <a:bodyPr/>
          <a:lstStyle/>
          <a:p>
            <a:endParaRPr lang="cs-CZ"/>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76936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10146" y="-956694"/>
            <a:ext cx="9157855" cy="4099792"/>
          </a:xfrm>
        </p:spPr>
        <p:txBody>
          <a:bodyPr>
            <a:normAutofit/>
          </a:bodyPr>
          <a:lstStyle/>
          <a:p>
            <a:r>
              <a:rPr lang="cs-CZ" sz="3600" b="1" dirty="0"/>
              <a:t>Všechny předměty jsou seřazeny v určitém pořádku, který když myšlenkově izolujeme, získáme tím všeobecné pořádkové formy: pohyb, prostor a čas. </a:t>
            </a:r>
            <a:br>
              <a:rPr lang="cs-CZ" sz="3600" dirty="0"/>
            </a:br>
            <a:endParaRPr lang="cs-CZ" sz="3600" dirty="0"/>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510147" y="2687782"/>
            <a:ext cx="9185564" cy="3525983"/>
          </a:xfrm>
        </p:spPr>
        <p:txBody>
          <a:bodyPr>
            <a:normAutofit lnSpcReduction="10000"/>
          </a:bodyPr>
          <a:lstStyle/>
          <a:p>
            <a:pPr marL="342900" indent="-342900" algn="l">
              <a:buFontTx/>
              <a:buChar char="-"/>
            </a:pPr>
            <a:r>
              <a:rPr lang="cs-CZ" dirty="0"/>
              <a:t>pohyb, prostor a čas nejsou fyzikální veličiny, ale způsob, jak rozumíme pořádku, jímž je uspořádána skutečnost,</a:t>
            </a:r>
          </a:p>
          <a:p>
            <a:pPr marL="342900" indent="-342900" algn="l">
              <a:buFontTx/>
              <a:buChar char="-"/>
            </a:pPr>
            <a:r>
              <a:rPr lang="cs-CZ" dirty="0"/>
              <a:t>jsou obecné, nevymyká se jim žádný předmět, žádné předmětné určení, vztah či děj (res </a:t>
            </a:r>
            <a:r>
              <a:rPr lang="cs-CZ" dirty="0" err="1"/>
              <a:t>extenza</a:t>
            </a:r>
            <a:r>
              <a:rPr lang="cs-CZ" dirty="0"/>
              <a:t> – Descartes, corpus - Hobbes)</a:t>
            </a:r>
          </a:p>
          <a:p>
            <a:pPr marL="342900" indent="-342900" algn="l">
              <a:buFontTx/>
              <a:buChar char="-"/>
            </a:pPr>
            <a:r>
              <a:rPr lang="cs-CZ" dirty="0"/>
              <a:t>jsou to formy bytí jsoucího (myslíme je samostatně jako nevyplněná vztahová schémata, která jsou vyplňována – realizována různými libovolnými obsahy). </a:t>
            </a:r>
            <a:r>
              <a:rPr lang="cs-CZ" b="1" dirty="0"/>
              <a:t>Vše probíhá v prostoru a čase.</a:t>
            </a:r>
          </a:p>
          <a:p>
            <a:pPr marL="342900" indent="-342900" algn="l">
              <a:buFontTx/>
              <a:buChar char="-"/>
            </a:pPr>
            <a:r>
              <a:rPr lang="cs-CZ" dirty="0"/>
              <a:t>jsou to schémata celková, v nichž činíme pokus myslit veškeré </a:t>
            </a:r>
            <a:r>
              <a:rPr lang="cs-CZ" dirty="0" err="1"/>
              <a:t>předmětno</a:t>
            </a:r>
            <a:r>
              <a:rPr lang="cs-CZ" dirty="0"/>
              <a:t>.</a:t>
            </a:r>
          </a:p>
          <a:p>
            <a:pPr algn="l"/>
            <a:r>
              <a:rPr lang="cs-CZ" dirty="0"/>
              <a:t>-</a:t>
            </a:r>
          </a:p>
          <a:p>
            <a:pPr marL="342900" indent="-342900" algn="l">
              <a:buFontTx/>
              <a:buChar char="-"/>
            </a:pPr>
            <a:endParaRPr lang="cs-CZ" dirty="0"/>
          </a:p>
          <a:p>
            <a:pPr marL="342900" indent="-342900" algn="l">
              <a:buFontTx/>
              <a:buChar char="-"/>
            </a:pPr>
            <a:endParaRPr lang="cs-CZ" dirty="0"/>
          </a:p>
        </p:txBody>
      </p:sp>
    </p:spTree>
    <p:extLst>
      <p:ext uri="{BB962C8B-B14F-4D97-AF65-F5344CB8AC3E}">
        <p14:creationId xmlns:p14="http://schemas.microsoft.com/office/powerpoint/2010/main" val="3535742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24000" y="1122363"/>
            <a:ext cx="9144000" cy="637164"/>
          </a:xfrm>
        </p:spPr>
        <p:txBody>
          <a:bodyPr>
            <a:normAutofit fontScale="90000"/>
          </a:bodyPr>
          <a:lstStyle/>
          <a:p>
            <a:r>
              <a:rPr lang="cs-CZ" dirty="0"/>
              <a:t>Pohyb</a:t>
            </a:r>
            <a:br>
              <a:rPr lang="cs-CZ" dirty="0"/>
            </a:br>
            <a:endParaRPr lang="cs-CZ" dirty="0"/>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923277" y="1310337"/>
            <a:ext cx="10827387" cy="4859644"/>
          </a:xfrm>
        </p:spPr>
        <p:txBody>
          <a:bodyPr>
            <a:normAutofit lnSpcReduction="10000"/>
          </a:bodyPr>
          <a:lstStyle/>
          <a:p>
            <a:pPr algn="l"/>
            <a:r>
              <a:rPr lang="cs-CZ" b="1" dirty="0"/>
              <a:t>-Všechny předměty jsou seřazeny v určitém pořádku, který když myšlenkově izolujeme, získáme tím všeobecné pořádkové formy : pohyb, prostor a čas.</a:t>
            </a:r>
            <a:endParaRPr lang="cs-CZ" dirty="0"/>
          </a:p>
          <a:p>
            <a:pPr algn="l"/>
            <a:endParaRPr lang="cs-CZ" dirty="0"/>
          </a:p>
          <a:p>
            <a:pPr algn="l"/>
            <a:r>
              <a:rPr lang="cs-CZ" dirty="0"/>
              <a:t>- pohyb je základním projevem života (Fysis) – přírodní filosofové</a:t>
            </a:r>
          </a:p>
          <a:p>
            <a:pPr algn="l"/>
            <a:r>
              <a:rPr lang="cs-CZ" dirty="0"/>
              <a:t>- Aristoteles (</a:t>
            </a:r>
            <a:r>
              <a:rPr lang="cs-CZ" dirty="0" err="1"/>
              <a:t>motus</a:t>
            </a:r>
            <a:r>
              <a:rPr lang="cs-CZ" dirty="0"/>
              <a:t> – pohyb z místa na místo, </a:t>
            </a:r>
            <a:r>
              <a:rPr lang="cs-CZ" dirty="0" err="1"/>
              <a:t>kinésis</a:t>
            </a:r>
            <a:r>
              <a:rPr lang="cs-CZ" dirty="0"/>
              <a:t> – pohyb tělesný, </a:t>
            </a:r>
            <a:r>
              <a:rPr lang="cs-CZ" dirty="0" err="1"/>
              <a:t>metabolé</a:t>
            </a:r>
            <a:r>
              <a:rPr lang="cs-CZ" dirty="0"/>
              <a:t> – proměna organismu, genesis a </a:t>
            </a:r>
            <a:r>
              <a:rPr lang="cs-CZ" dirty="0" err="1"/>
              <a:t>fthórá</a:t>
            </a:r>
            <a:r>
              <a:rPr lang="cs-CZ" dirty="0"/>
              <a:t> – vznik a zánik, </a:t>
            </a:r>
            <a:r>
              <a:rPr lang="cs-CZ" dirty="0" err="1"/>
              <a:t>dynamis</a:t>
            </a:r>
            <a:r>
              <a:rPr lang="cs-CZ" dirty="0"/>
              <a:t> a </a:t>
            </a:r>
            <a:r>
              <a:rPr lang="cs-CZ" dirty="0" err="1"/>
              <a:t>entelecheiá</a:t>
            </a:r>
            <a:r>
              <a:rPr lang="cs-CZ" dirty="0"/>
              <a:t> – možnost a skutečnost, </a:t>
            </a:r>
            <a:r>
              <a:rPr lang="cs-CZ" dirty="0" err="1"/>
              <a:t>energeia</a:t>
            </a:r>
            <a:r>
              <a:rPr lang="cs-CZ" dirty="0"/>
              <a:t> – aktuální síla, </a:t>
            </a:r>
            <a:r>
              <a:rPr lang="cs-CZ" dirty="0" err="1"/>
              <a:t>dynamis</a:t>
            </a:r>
            <a:r>
              <a:rPr lang="cs-CZ" dirty="0"/>
              <a:t> tu </a:t>
            </a:r>
            <a:r>
              <a:rPr lang="cs-CZ" dirty="0" err="1"/>
              <a:t>paschein</a:t>
            </a:r>
            <a:r>
              <a:rPr lang="cs-CZ" dirty="0"/>
              <a:t> - schopnost trpět a </a:t>
            </a:r>
            <a:r>
              <a:rPr lang="cs-CZ" dirty="0" err="1"/>
              <a:t>dynamis</a:t>
            </a:r>
            <a:r>
              <a:rPr lang="cs-CZ" dirty="0"/>
              <a:t> tu </a:t>
            </a:r>
            <a:r>
              <a:rPr lang="cs-CZ" dirty="0" err="1"/>
              <a:t>poiein</a:t>
            </a:r>
            <a:r>
              <a:rPr lang="cs-CZ" dirty="0"/>
              <a:t> – schopnost tvořit, </a:t>
            </a:r>
            <a:r>
              <a:rPr lang="cs-CZ" dirty="0" err="1"/>
              <a:t>telos</a:t>
            </a:r>
            <a:r>
              <a:rPr lang="cs-CZ" dirty="0"/>
              <a:t> – účel, smysl)</a:t>
            </a:r>
          </a:p>
          <a:p>
            <a:pPr algn="l"/>
            <a:r>
              <a:rPr lang="cs-CZ" dirty="0"/>
              <a:t>- Aristotelovo učení o duši (rostliny – duše vegetativní, zvířata – duše vnímavá, člověk – duše rozumová) – odlišné formy pohybu duše</a:t>
            </a:r>
          </a:p>
          <a:p>
            <a:pPr algn="l"/>
            <a:r>
              <a:rPr lang="cs-CZ" dirty="0"/>
              <a:t>- čas je pohyb v prostoru, čas je číslo pohybu, čas je míra pohybu (Aristoteles)</a:t>
            </a:r>
          </a:p>
          <a:p>
            <a:pPr algn="l"/>
            <a:r>
              <a:rPr lang="cs-CZ" dirty="0"/>
              <a:t>- to </a:t>
            </a:r>
            <a:r>
              <a:rPr lang="cs-CZ" dirty="0" err="1"/>
              <a:t>nýn</a:t>
            </a:r>
            <a:r>
              <a:rPr lang="cs-CZ" dirty="0"/>
              <a:t> (okamžik, nyní), o. následují po sobě – dříve a později –</a:t>
            </a:r>
            <a:r>
              <a:rPr lang="cs-CZ" dirty="0" err="1"/>
              <a:t>sukcesivita</a:t>
            </a:r>
            <a:r>
              <a:rPr lang="cs-CZ" dirty="0"/>
              <a:t> času - následnost</a:t>
            </a:r>
          </a:p>
          <a:p>
            <a:pPr marL="342900" indent="-342900" algn="l">
              <a:buFontTx/>
              <a:buChar char="-"/>
            </a:pPr>
            <a:endParaRPr lang="cs-CZ" dirty="0"/>
          </a:p>
          <a:p>
            <a:pPr marL="342900" indent="-342900" algn="l">
              <a:buFontTx/>
              <a:buChar char="-"/>
            </a:pPr>
            <a:endParaRPr lang="cs-CZ" dirty="0"/>
          </a:p>
          <a:p>
            <a:pPr algn="l"/>
            <a:endParaRPr lang="cs-CZ" dirty="0"/>
          </a:p>
          <a:p>
            <a:pPr algn="l"/>
            <a:endParaRPr lang="cs-CZ" dirty="0"/>
          </a:p>
        </p:txBody>
      </p:sp>
    </p:spTree>
    <p:extLst>
      <p:ext uri="{BB962C8B-B14F-4D97-AF65-F5344CB8AC3E}">
        <p14:creationId xmlns:p14="http://schemas.microsoft.com/office/powerpoint/2010/main" val="38509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24000" y="1122363"/>
            <a:ext cx="9144000" cy="803419"/>
          </a:xfrm>
        </p:spPr>
        <p:txBody>
          <a:bodyPr>
            <a:normAutofit fontScale="90000"/>
          </a:bodyPr>
          <a:lstStyle/>
          <a:p>
            <a:r>
              <a:rPr lang="cs-CZ" dirty="0"/>
              <a:t>Prostor 1</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494408" y="2067824"/>
            <a:ext cx="9144000" cy="4558145"/>
          </a:xfrm>
        </p:spPr>
        <p:txBody>
          <a:bodyPr>
            <a:normAutofit/>
          </a:bodyPr>
          <a:lstStyle/>
          <a:p>
            <a:pPr algn="l"/>
            <a:r>
              <a:rPr lang="cs-CZ" b="1" dirty="0"/>
              <a:t>-Prostor je vzájemné seřazení odlišných míst nebo bodů a tato odlišnost neexistuje bez možnosti vzájemného pohybu, který ovšem opět předpokládá čas.</a:t>
            </a:r>
          </a:p>
          <a:p>
            <a:pPr algn="l"/>
            <a:r>
              <a:rPr lang="cs-CZ" b="1" dirty="0"/>
              <a:t>-Čas je vzájemné zařazení prostorových dějů; nemůže tedy existovat čas bez prostoru.</a:t>
            </a:r>
            <a:endParaRPr lang="cs-CZ" dirty="0"/>
          </a:p>
          <a:p>
            <a:pPr algn="l"/>
            <a:r>
              <a:rPr lang="cs-CZ" b="1" dirty="0"/>
              <a:t>-Jsou vzájemně skloubeny, ale odlišují se.</a:t>
            </a:r>
            <a:endParaRPr lang="cs-CZ" dirty="0"/>
          </a:p>
          <a:p>
            <a:pPr algn="l"/>
            <a:r>
              <a:rPr lang="cs-CZ" b="1" dirty="0"/>
              <a:t>V prostoru běží o uspořádanost míst, přičemž tato místa jsou všecka stejně “aktuální“, takže je možno změnit místo v prostoru anebo se vrátit ke svému východisku. Prostorový pořádek nemá směr. Prostor je homogenní. V prostoru není privilegovaných bodů.</a:t>
            </a:r>
            <a:endParaRPr lang="cs-CZ" dirty="0"/>
          </a:p>
          <a:p>
            <a:endParaRPr lang="cs-CZ" dirty="0"/>
          </a:p>
        </p:txBody>
      </p:sp>
    </p:spTree>
    <p:extLst>
      <p:ext uri="{BB962C8B-B14F-4D97-AF65-F5344CB8AC3E}">
        <p14:creationId xmlns:p14="http://schemas.microsoft.com/office/powerpoint/2010/main" val="179845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24000" y="1182704"/>
            <a:ext cx="9144000" cy="654974"/>
          </a:xfrm>
        </p:spPr>
        <p:txBody>
          <a:bodyPr>
            <a:normAutofit fontScale="90000"/>
          </a:bodyPr>
          <a:lstStyle/>
          <a:p>
            <a:br>
              <a:rPr lang="cs-CZ" dirty="0"/>
            </a:br>
            <a:r>
              <a:rPr lang="cs-CZ" dirty="0"/>
              <a:t>Prostor 2</a:t>
            </a:r>
          </a:p>
        </p:txBody>
      </p:sp>
      <p:sp>
        <p:nvSpPr>
          <p:cNvPr id="5" name="Podnadpis 4">
            <a:extLst>
              <a:ext uri="{FF2B5EF4-FFF2-40B4-BE49-F238E27FC236}">
                <a16:creationId xmlns:a16="http://schemas.microsoft.com/office/drawing/2014/main" id="{34A668C7-946B-4BDD-A439-62BC1554B6FD}"/>
              </a:ext>
            </a:extLst>
          </p:cNvPr>
          <p:cNvSpPr>
            <a:spLocks noGrp="1"/>
          </p:cNvSpPr>
          <p:nvPr>
            <p:ph type="subTitle" idx="1"/>
          </p:nvPr>
        </p:nvSpPr>
        <p:spPr>
          <a:xfrm>
            <a:off x="1524000" y="1979720"/>
            <a:ext cx="9144000" cy="3278080"/>
          </a:xfrm>
        </p:spPr>
        <p:txBody>
          <a:bodyPr/>
          <a:lstStyle/>
          <a:p>
            <a:pPr marL="342900" indent="-342900" algn="l">
              <a:buFontTx/>
              <a:buChar char="-"/>
            </a:pPr>
            <a:r>
              <a:rPr lang="cs-CZ" dirty="0"/>
              <a:t>naše představa o prostoru (jako úložného místa pro tělesa) - ve filosofii přirovnávána ke krabici (Aristoteles) se dostává do aporie: </a:t>
            </a:r>
          </a:p>
          <a:p>
            <a:pPr marL="342900" indent="-342900" algn="l">
              <a:buFontTx/>
              <a:buChar char="-"/>
            </a:pPr>
            <a:r>
              <a:rPr lang="cs-CZ" dirty="0"/>
              <a:t>Prostor je chápán jako rozprostraněná věc, tedy jako těleso, v kterém se nacházejí tělesa (klobouk v krabici). Tím se nevysvětluje rozdíl mezi prostorem a tělesem.</a:t>
            </a:r>
          </a:p>
          <a:p>
            <a:pPr marL="342900" indent="-342900" algn="l">
              <a:buFontTx/>
              <a:buChar char="-"/>
            </a:pPr>
            <a:r>
              <a:rPr lang="cs-CZ" dirty="0"/>
              <a:t>„Jak máme chápat prostor? Nemůže ani být sám prvkem, ani nemůže být složený z prvků při této své povaze, ani tělesný, ani netělesný. Neboť má velikost, ale žádnou hmotu?“ Aristoteles Fyzika IV.)</a:t>
            </a:r>
          </a:p>
        </p:txBody>
      </p:sp>
    </p:spTree>
    <p:extLst>
      <p:ext uri="{BB962C8B-B14F-4D97-AF65-F5344CB8AC3E}">
        <p14:creationId xmlns:p14="http://schemas.microsoft.com/office/powerpoint/2010/main" val="3375991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24000" y="406400"/>
            <a:ext cx="9149918" cy="880862"/>
          </a:xfrm>
        </p:spPr>
        <p:txBody>
          <a:bodyPr>
            <a:normAutofit/>
          </a:bodyPr>
          <a:lstStyle/>
          <a:p>
            <a:r>
              <a:rPr lang="cs-CZ" sz="4000" dirty="0"/>
              <a:t>Kantovo pojetí vnitřního času a prostoru</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518082" y="1853136"/>
            <a:ext cx="9149918" cy="4174801"/>
          </a:xfrm>
        </p:spPr>
        <p:txBody>
          <a:bodyPr>
            <a:normAutofit fontScale="92500" lnSpcReduction="10000"/>
          </a:bodyPr>
          <a:lstStyle/>
          <a:p>
            <a:pPr marL="342900" indent="-342900" algn="l">
              <a:buFontTx/>
              <a:buChar char="-"/>
            </a:pPr>
            <a:r>
              <a:rPr lang="cs-CZ" dirty="0"/>
              <a:t>čas a prostor nejsou fyzikálními vlastnostmi, ale apriorními předpoklady vnímání (nezávislé na smyslové zkušenosti a smyslovou zkušenost teprve umožňují) </a:t>
            </a:r>
            <a:r>
              <a:rPr lang="cs-CZ" i="1" dirty="0"/>
              <a:t>„Idea času nevzniká ve smyslech, nýbrž smyslová činnost ji již předpokládá.“</a:t>
            </a:r>
          </a:p>
          <a:p>
            <a:pPr marL="342900" indent="-342900" algn="l">
              <a:buFontTx/>
              <a:buChar char="-"/>
            </a:pPr>
            <a:r>
              <a:rPr lang="cs-CZ" i="1" dirty="0"/>
              <a:t>Čas je subjektivní podmínka vlastní každé lidské mysli. „Čas je forma vnitřního názoru.“</a:t>
            </a:r>
          </a:p>
          <a:p>
            <a:pPr marL="342900" indent="-342900" algn="l">
              <a:buFontTx/>
              <a:buChar char="-"/>
            </a:pPr>
            <a:r>
              <a:rPr lang="cs-CZ" dirty="0"/>
              <a:t>To, že vidím jako člověk je dáno nikoli fyziologicky (že mám oko k vidění), ale tím, že se mé vidění odehrává v čase a prostoru (vidět znamená vědět – je to vědoucí vidění)</a:t>
            </a:r>
          </a:p>
          <a:p>
            <a:pPr marL="342900" indent="-342900" algn="l">
              <a:buFontTx/>
              <a:buChar char="-"/>
            </a:pPr>
            <a:r>
              <a:rPr lang="cs-CZ" dirty="0"/>
              <a:t>Vidím „prostorově“, to znamená např. perspektivně, z jednoho bodu, proto odlišuji věci blízké a vzdálené, nahoře a dole, vpravo a vlevo, vidím „časově“ a ve viděném odlišuji dříve a později, synchronní a asynchronní atd.</a:t>
            </a:r>
          </a:p>
          <a:p>
            <a:pPr marL="342900" indent="-342900" algn="l">
              <a:buFontTx/>
              <a:buChar char="-"/>
            </a:pPr>
            <a:r>
              <a:rPr lang="cs-CZ" dirty="0"/>
              <a:t>Vidím periferně – vnímám i to, co nevidím.</a:t>
            </a:r>
          </a:p>
        </p:txBody>
      </p:sp>
    </p:spTree>
    <p:extLst>
      <p:ext uri="{BB962C8B-B14F-4D97-AF65-F5344CB8AC3E}">
        <p14:creationId xmlns:p14="http://schemas.microsoft.com/office/powerpoint/2010/main" val="3175479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24000" y="698454"/>
            <a:ext cx="9144000" cy="500032"/>
          </a:xfrm>
        </p:spPr>
        <p:txBody>
          <a:bodyPr>
            <a:noAutofit/>
          </a:bodyPr>
          <a:lstStyle/>
          <a:p>
            <a:r>
              <a:rPr lang="cs-CZ" sz="3200" dirty="0"/>
              <a:t>Historický exkurz o čase</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524000" y="1722268"/>
            <a:ext cx="9144000" cy="3517777"/>
          </a:xfrm>
        </p:spPr>
        <p:txBody>
          <a:bodyPr>
            <a:normAutofit fontScale="62500" lnSpcReduction="20000"/>
          </a:bodyPr>
          <a:lstStyle/>
          <a:p>
            <a:pPr algn="l"/>
            <a:r>
              <a:rPr lang="cs-CZ" b="1" dirty="0"/>
              <a:t>- Mytologické pojetí času</a:t>
            </a:r>
            <a:r>
              <a:rPr lang="cs-CZ" dirty="0"/>
              <a:t> – popírání času, minulost není to uplynulé, m. je stále přítomná (věčnost bezčasová, nečasová) – uchovává si platnost jako paradigma veškerého dění (viz. např. Homér)</a:t>
            </a:r>
          </a:p>
          <a:p>
            <a:pPr algn="l"/>
            <a:r>
              <a:rPr lang="cs-CZ" b="1" dirty="0"/>
              <a:t>- Řecké pojetí času</a:t>
            </a:r>
            <a:r>
              <a:rPr lang="cs-CZ" dirty="0"/>
              <a:t> – cyklické vnímání času (budoucnost je moment věčného vesmírného koloběhu). Mýtus o věčném návratu (M. </a:t>
            </a:r>
            <a:r>
              <a:rPr lang="cs-CZ" dirty="0" err="1"/>
              <a:t>Eliade</a:t>
            </a:r>
            <a:r>
              <a:rPr lang="cs-CZ" dirty="0"/>
              <a:t> – přírodní cykly jako rámce lidského a společenského života)</a:t>
            </a:r>
          </a:p>
          <a:p>
            <a:pPr algn="l"/>
            <a:r>
              <a:rPr lang="cs-CZ" dirty="0"/>
              <a:t>Příklad řecké historie – </a:t>
            </a:r>
            <a:r>
              <a:rPr lang="cs-CZ" dirty="0" err="1"/>
              <a:t>Thúkydides</a:t>
            </a:r>
            <a:r>
              <a:rPr lang="cs-CZ" dirty="0"/>
              <a:t> – dějiny jako kosmické dění, jsou pohybem, v němž se přes všechny změny děje stále totéž. </a:t>
            </a:r>
          </a:p>
          <a:p>
            <a:pPr algn="l"/>
            <a:r>
              <a:rPr lang="cs-CZ" dirty="0"/>
              <a:t>Čas ve filosofii: aión - věk</a:t>
            </a:r>
          </a:p>
          <a:p>
            <a:pPr algn="l"/>
            <a:r>
              <a:rPr lang="cs-CZ" dirty="0"/>
              <a:t>- U Platóna je čas a uplývání znamením pomíjejícnosti. Jenom ideje jsou věčné, vše ostatní vzniká a zaniká, je ontologicky a kognitivně méně hodnotné.</a:t>
            </a:r>
          </a:p>
          <a:p>
            <a:pPr marL="342900" indent="-342900" algn="l">
              <a:buFontTx/>
              <a:buChar char="-"/>
            </a:pPr>
            <a:r>
              <a:rPr lang="cs-CZ" dirty="0"/>
              <a:t>Popření času v </a:t>
            </a:r>
            <a:r>
              <a:rPr lang="cs-CZ" dirty="0" err="1"/>
              <a:t>Zenónových</a:t>
            </a:r>
            <a:r>
              <a:rPr lang="cs-CZ" dirty="0"/>
              <a:t> aporiích. Záměny časové, prostorové a pohybové souvislosti. </a:t>
            </a:r>
          </a:p>
          <a:p>
            <a:pPr marL="342900" indent="-342900" algn="l">
              <a:buFontTx/>
              <a:buChar char="-"/>
            </a:pPr>
            <a:r>
              <a:rPr lang="cs-CZ" dirty="0"/>
              <a:t>Aristoteles – čas je číslo, čas je pohyb v prostoru</a:t>
            </a:r>
          </a:p>
          <a:p>
            <a:pPr marL="342900" indent="-342900" algn="l">
              <a:buFontTx/>
              <a:buChar char="-"/>
            </a:pPr>
            <a:r>
              <a:rPr lang="cs-CZ" b="1" dirty="0"/>
              <a:t>Starozákonní literatura</a:t>
            </a:r>
            <a:r>
              <a:rPr lang="cs-CZ" dirty="0"/>
              <a:t> – důraz na přítomnost, objev budoucnosti a tím i dějinnosti. Čas má počátek a konec (stvoření a poslední soud). </a:t>
            </a:r>
          </a:p>
          <a:p>
            <a:pPr marL="342900" indent="-342900" algn="l">
              <a:buFontTx/>
              <a:buChar char="-"/>
            </a:pPr>
            <a:r>
              <a:rPr lang="cs-CZ" dirty="0"/>
              <a:t>Nový zákon je budoucností samou. Lineární pojetí času.  Křesťanské pojetí dějin.</a:t>
            </a:r>
          </a:p>
        </p:txBody>
      </p:sp>
    </p:spTree>
    <p:extLst>
      <p:ext uri="{BB962C8B-B14F-4D97-AF65-F5344CB8AC3E}">
        <p14:creationId xmlns:p14="http://schemas.microsoft.com/office/powerpoint/2010/main" val="409645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447060" y="406400"/>
            <a:ext cx="9220940" cy="658920"/>
          </a:xfrm>
        </p:spPr>
        <p:txBody>
          <a:bodyPr>
            <a:noAutofit/>
          </a:bodyPr>
          <a:lstStyle/>
          <a:p>
            <a:r>
              <a:rPr lang="cs-CZ" sz="4400" dirty="0"/>
              <a:t>O dvojím času</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589102" y="1491449"/>
            <a:ext cx="9078897" cy="3766351"/>
          </a:xfrm>
        </p:spPr>
        <p:txBody>
          <a:bodyPr/>
          <a:lstStyle/>
          <a:p>
            <a:pPr marL="342900" indent="-342900" algn="l">
              <a:buFontTx/>
              <a:buChar char="-"/>
            </a:pPr>
            <a:r>
              <a:rPr lang="cs-CZ" dirty="0"/>
              <a:t>CHRONOS </a:t>
            </a:r>
            <a:r>
              <a:rPr lang="cs-CZ" dirty="0" err="1"/>
              <a:t>starořec</a:t>
            </a:r>
            <a:r>
              <a:rPr lang="cs-CZ" dirty="0"/>
              <a:t>. „čas“ je anonymní, prázdný, rovnoměrně plynoucí, měřitelný, homogenní, kosmický nebo astronomický č. , předobraz času fyzikálního.</a:t>
            </a:r>
          </a:p>
          <a:p>
            <a:pPr marL="342900" indent="-342900" algn="l">
              <a:buFontTx/>
              <a:buChar char="-"/>
            </a:pPr>
            <a:r>
              <a:rPr lang="cs-CZ" dirty="0"/>
              <a:t>KAIROS, čas Bible, čas naplněný lidskými významy, čas volby a rozhodnutí, čas činu, čas odpočinku, čas sbírání kamenů, čas setí, čas sklizně (Kniha Kazatel). Čas stvořen spolu se světem. Čas heterogenní.</a:t>
            </a:r>
          </a:p>
          <a:p>
            <a:pPr algn="l"/>
            <a:r>
              <a:rPr lang="cs-CZ" dirty="0"/>
              <a:t>- To má i Bergson H.: věčnost není totalitou hotového bytí. Čas je neustálý zrod nepředvídatelně nového - </a:t>
            </a:r>
            <a:r>
              <a:rPr lang="cs-CZ" dirty="0" err="1"/>
              <a:t>durée</a:t>
            </a:r>
            <a:r>
              <a:rPr lang="cs-CZ" dirty="0"/>
              <a:t>. Čas je doménou lidské svobody, tvorby nového. </a:t>
            </a:r>
          </a:p>
          <a:p>
            <a:pPr algn="l"/>
            <a:endParaRPr lang="cs-CZ" dirty="0"/>
          </a:p>
          <a:p>
            <a:endParaRPr lang="cs-CZ" dirty="0"/>
          </a:p>
        </p:txBody>
      </p:sp>
    </p:spTree>
    <p:extLst>
      <p:ext uri="{BB962C8B-B14F-4D97-AF65-F5344CB8AC3E}">
        <p14:creationId xmlns:p14="http://schemas.microsoft.com/office/powerpoint/2010/main" val="1476567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2A7F5-41E9-4E0A-912C-78258B22D2E3}"/>
              </a:ext>
            </a:extLst>
          </p:cNvPr>
          <p:cNvSpPr>
            <a:spLocks noGrp="1"/>
          </p:cNvSpPr>
          <p:nvPr>
            <p:ph type="ctrTitle"/>
          </p:nvPr>
        </p:nvSpPr>
        <p:spPr>
          <a:xfrm>
            <a:off x="1538796" y="674703"/>
            <a:ext cx="9144000" cy="497149"/>
          </a:xfrm>
        </p:spPr>
        <p:txBody>
          <a:bodyPr>
            <a:noAutofit/>
          </a:bodyPr>
          <a:lstStyle/>
          <a:p>
            <a:r>
              <a:rPr lang="cs-CZ" sz="4400" dirty="0"/>
              <a:t>Augustinovo pojetí času</a:t>
            </a:r>
          </a:p>
        </p:txBody>
      </p:sp>
      <p:sp>
        <p:nvSpPr>
          <p:cNvPr id="3" name="Podnadpis 2">
            <a:extLst>
              <a:ext uri="{FF2B5EF4-FFF2-40B4-BE49-F238E27FC236}">
                <a16:creationId xmlns:a16="http://schemas.microsoft.com/office/drawing/2014/main" id="{EB4501C0-102C-463A-9F9D-1FF27F5812E7}"/>
              </a:ext>
            </a:extLst>
          </p:cNvPr>
          <p:cNvSpPr>
            <a:spLocks noGrp="1"/>
          </p:cNvSpPr>
          <p:nvPr>
            <p:ph type="subTitle" idx="1"/>
          </p:nvPr>
        </p:nvSpPr>
        <p:spPr>
          <a:xfrm>
            <a:off x="1417468" y="1428735"/>
            <a:ext cx="9144000" cy="5007576"/>
          </a:xfrm>
        </p:spPr>
        <p:txBody>
          <a:bodyPr>
            <a:normAutofit fontScale="92500" lnSpcReduction="10000"/>
          </a:bodyPr>
          <a:lstStyle/>
          <a:p>
            <a:pPr algn="l"/>
            <a:r>
              <a:rPr lang="cs-CZ" dirty="0"/>
              <a:t>-11. kniha Vyznání - </a:t>
            </a:r>
            <a:r>
              <a:rPr lang="cs-CZ" b="1" dirty="0"/>
              <a:t>čas vznikl se stvořením světa </a:t>
            </a:r>
          </a:p>
          <a:p>
            <a:pPr algn="l"/>
            <a:r>
              <a:rPr lang="cs-CZ" b="1" dirty="0"/>
              <a:t>- Co dělal Bůh před stvořením světa a času?</a:t>
            </a:r>
          </a:p>
          <a:p>
            <a:pPr marL="342900" indent="-342900" algn="l">
              <a:buFontTx/>
              <a:buChar char="-"/>
            </a:pPr>
            <a:r>
              <a:rPr lang="cs-CZ" dirty="0"/>
              <a:t>Bůh věčně trvá a žádné časy netrvají stejně s ním. Ale </a:t>
            </a:r>
            <a:r>
              <a:rPr lang="cs-CZ" b="1" dirty="0"/>
              <a:t>co je čas</a:t>
            </a:r>
            <a:r>
              <a:rPr lang="cs-CZ" dirty="0"/>
              <a:t>? Co je nám známější a vzdálenější? Dokud se mne na něj nikdo neptá, vím: „mám čas“, „nemám čas“, udělám si na tebe čas“.  Chci-li však vysvětlit tázajícímu, co je čas, musím přiznat, že nevím. Odkud vím o čase? Z měření; ale co to měřím, nevím. (polemika proti Aristotelovi)</a:t>
            </a:r>
          </a:p>
          <a:p>
            <a:pPr marL="342900" indent="-342900" algn="l">
              <a:buFontTx/>
              <a:buChar char="-"/>
            </a:pPr>
            <a:r>
              <a:rPr lang="cs-CZ" dirty="0"/>
              <a:t>Co však vím, že kdyby nic nemíjelo, nebyl by minulý čas. Kdyby nic nepřicházelo, budoucí, a kdyby nic nebylo, přítomný. Dva z nich nejsou, a kdyby přítomný trval, nebyl by časem, ale věčností. Přítomný čas, aby byl časem, děje se tedy tak, že přechází do minulého. Můžeme tedy říci o čase, že je, když musí směřovat (tendere) k nebytí?</a:t>
            </a:r>
          </a:p>
          <a:p>
            <a:pPr marL="342900" indent="-342900" algn="l">
              <a:buFontTx/>
              <a:buChar char="-"/>
            </a:pPr>
            <a:r>
              <a:rPr lang="cs-CZ" dirty="0"/>
              <a:t> Vlastně by se tedy nemělo říkat, že je trojí čas, minulý, přítomný a budoucí, nýbrž přítomná paměť minulého, přítomné setkání s přítomným (</a:t>
            </a:r>
            <a:r>
              <a:rPr lang="cs-CZ" dirty="0" err="1"/>
              <a:t>contuitus</a:t>
            </a:r>
            <a:r>
              <a:rPr lang="cs-CZ" dirty="0"/>
              <a:t>) a přítomné očekávání budoucího.</a:t>
            </a:r>
          </a:p>
          <a:p>
            <a:pPr marL="342900" indent="-342900" algn="l">
              <a:buFontTx/>
              <a:buChar char="-"/>
            </a:pPr>
            <a:endParaRPr lang="cs-CZ" dirty="0"/>
          </a:p>
        </p:txBody>
      </p:sp>
    </p:spTree>
    <p:extLst>
      <p:ext uri="{BB962C8B-B14F-4D97-AF65-F5344CB8AC3E}">
        <p14:creationId xmlns:p14="http://schemas.microsoft.com/office/powerpoint/2010/main" val="104284136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1834</Words>
  <Application>Microsoft Office PowerPoint</Application>
  <PresentationFormat>Širokoúhlá obrazovka</PresentationFormat>
  <Paragraphs>85</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Filosofie I. Přednáška 3.</vt:lpstr>
      <vt:lpstr>Všechny předměty jsou seřazeny v určitém pořádku, který když myšlenkově izolujeme, získáme tím všeobecné pořádkové formy: pohyb, prostor a čas.  </vt:lpstr>
      <vt:lpstr>Pohyb </vt:lpstr>
      <vt:lpstr>Prostor 1</vt:lpstr>
      <vt:lpstr> Prostor 2</vt:lpstr>
      <vt:lpstr>Kantovo pojetí vnitřního času a prostoru</vt:lpstr>
      <vt:lpstr>Historický exkurz o čase</vt:lpstr>
      <vt:lpstr>O dvojím času</vt:lpstr>
      <vt:lpstr>Augustinovo pojetí času</vt:lpstr>
      <vt:lpstr>Paměť a čas</vt:lpstr>
      <vt:lpstr>Čas ve fenomenologii</vt:lpstr>
      <vt:lpstr>Henri Bergson</vt:lpstr>
      <vt:lpstr>Heideggerovo pojetí času</vt:lpstr>
      <vt:lpstr>Lévinasovo pojetí času</vt:lpstr>
      <vt:lpstr>Literatura</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Filosofie I. Přednáška 3.</dc:title>
  <dc:creator>Naděžda Pelcová</dc:creator>
  <cp:lastModifiedBy>Naděžda Pelcová</cp:lastModifiedBy>
  <cp:revision>22</cp:revision>
  <dcterms:created xsi:type="dcterms:W3CDTF">2020-09-27T17:59:41Z</dcterms:created>
  <dcterms:modified xsi:type="dcterms:W3CDTF">2020-10-28T18:20:23Z</dcterms:modified>
</cp:coreProperties>
</file>