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15"/>
  </p:notesMasterIdLst>
  <p:sldIdLst>
    <p:sldId id="301" r:id="rId2"/>
    <p:sldId id="331" r:id="rId3"/>
    <p:sldId id="29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12" r:id="rId13"/>
    <p:sldId id="32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850F1-CA1F-43CE-BCDD-1E8207090B3B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D326-ACE3-43CA-B698-979A79165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1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4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Hjumen</a:t>
            </a:r>
            <a:r>
              <a:rPr lang="cs-CZ" dirty="0" smtClean="0"/>
              <a:t> </a:t>
            </a:r>
            <a:r>
              <a:rPr lang="cs-CZ" dirty="0" err="1" smtClean="0"/>
              <a:t>sajki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8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2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5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Hjumen</a:t>
            </a:r>
            <a:r>
              <a:rPr lang="cs-CZ" dirty="0" smtClean="0"/>
              <a:t> </a:t>
            </a:r>
            <a:r>
              <a:rPr lang="cs-CZ" dirty="0" err="1" smtClean="0"/>
              <a:t>sajki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4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2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3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8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D326-ACE3-43CA-B698-979A791658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9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6AF5F-F8BF-4DB6-895F-3BFF1E901F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1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0E083-9326-4715-969F-BFBEF8AA84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802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BE30-72D8-4974-AB0D-83D689EE00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576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6AF5F-F8BF-4DB6-895F-3BFF1E901F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6008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492EE-0967-47A5-B6F8-CDC7C6C6EF1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51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492EE-0967-47A5-B6F8-CDC7C6C6EF1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72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477D5-AF13-45AE-979A-04CDAF9B2C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8102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F4AC-C479-40BE-8372-62F57C17C4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8691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492EE-0967-47A5-B6F8-CDC7C6C6EF1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4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1B45B-C7B5-4127-812C-A1A1C277C5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3600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D1466-7A22-4A6B-BC1E-2E491D78686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924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8363F-7B95-4E0C-8286-5621930A3F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301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B492EE-0967-47A5-B6F8-CDC7C6C6EF1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F40493-F4E5-4843-942A-1A154E56B0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65" y="81876"/>
            <a:ext cx="4463819" cy="6828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3BC8CE-26F6-437C-93AD-48A6ADD2B67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65" y="81876"/>
            <a:ext cx="4463819" cy="6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5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839416" y="2348880"/>
            <a:ext cx="10363200" cy="2387600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>
                <a:solidFill>
                  <a:srgbClr val="AA143D"/>
                </a:solidFill>
              </a:rPr>
              <a:t>The Adaptation Phase and the Attitude of the Client to the Disease</a:t>
            </a:r>
            <a:endParaRPr lang="en-GB" sz="6600" b="1" dirty="0">
              <a:solidFill>
                <a:srgbClr val="AA143D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Types of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urpose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eactions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1916832"/>
            <a:ext cx="10658400" cy="4104560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Aggravation</a:t>
            </a:r>
            <a:r>
              <a:rPr lang="en-GB" sz="2400" dirty="0"/>
              <a:t> - exaggeration and exaggeration of disease symptoms.</a:t>
            </a:r>
          </a:p>
          <a:p>
            <a:pPr algn="just"/>
            <a:r>
              <a:rPr lang="en-GB" sz="2400" dirty="0"/>
              <a:t>It may be </a:t>
            </a:r>
            <a:r>
              <a:rPr lang="en-GB" sz="2400" i="1" dirty="0"/>
              <a:t>unconscious</a:t>
            </a:r>
            <a:r>
              <a:rPr lang="en-GB" sz="2400" dirty="0"/>
              <a:t>, for example, an old abandoned man agrees to get in touch with people.</a:t>
            </a:r>
          </a:p>
          <a:p>
            <a:pPr algn="just"/>
            <a:r>
              <a:rPr lang="en-GB" sz="2400" dirty="0"/>
              <a:t>Conscious, deliberate - </a:t>
            </a:r>
            <a:r>
              <a:rPr lang="en-GB" sz="2400" i="1" dirty="0"/>
              <a:t>intentional</a:t>
            </a:r>
            <a:r>
              <a:rPr lang="en-GB" sz="2400" dirty="0"/>
              <a:t>, conscious exaggeration of problems due to </a:t>
            </a:r>
            <a:r>
              <a:rPr lang="en-GB" sz="2400" dirty="0" smtClean="0"/>
              <a:t>e.g. </a:t>
            </a:r>
            <a:r>
              <a:rPr lang="en-GB" sz="2400" dirty="0"/>
              <a:t>prolongation of incapacity for work, stay in the hospital, etc.</a:t>
            </a:r>
          </a:p>
          <a:p>
            <a:pPr algn="just"/>
            <a:r>
              <a:rPr lang="en-GB" sz="2400" dirty="0"/>
              <a:t>Who has to talk to, is questioned by a doctor and a nurse, someone is interested in him.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629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Types of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urpose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eactions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1772816"/>
            <a:ext cx="10658400" cy="4248576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Simulation</a:t>
            </a:r>
            <a:r>
              <a:rPr lang="en-GB" sz="2400" dirty="0"/>
              <a:t> - the conscious presence of disease and its symptoms. Often because of getting some advantage.</a:t>
            </a:r>
          </a:p>
          <a:p>
            <a:pPr algn="just"/>
            <a:r>
              <a:rPr lang="en-GB" sz="2400" dirty="0"/>
              <a:t>They simulate people very primitive - here it is usually quickly detected.</a:t>
            </a:r>
          </a:p>
          <a:p>
            <a:pPr algn="just"/>
            <a:r>
              <a:rPr lang="en-GB" sz="2400" dirty="0"/>
              <a:t>But it is also cunning people.</a:t>
            </a:r>
          </a:p>
          <a:p>
            <a:pPr algn="just"/>
            <a:r>
              <a:rPr lang="en-GB" sz="2400" dirty="0"/>
              <a:t>Some individuals accept non-serious illness with satisfaction (see philosophical attitude).</a:t>
            </a:r>
          </a:p>
          <a:p>
            <a:pPr algn="just"/>
            <a:r>
              <a:rPr lang="en-GB" sz="2400" dirty="0"/>
              <a:t>In children, it is a feeling of greater care from close relatives, in adults the disease can be misused to realize hobbies and hobbies, which otherwise does not have time.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4282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7" b="89840" l="983" r="99017">
                        <a14:foregroundMark x1="3230" y1="22059" x2="48034" y2="28877"/>
                        <a14:foregroundMark x1="97051" y1="22460" x2="60955" y2="28743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34" y="404664"/>
            <a:ext cx="6142749" cy="64533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A83A6F-5B93-4719-B52F-5C24C5A50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12" y="2996952"/>
            <a:ext cx="8892480" cy="2387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2132856"/>
            <a:ext cx="10658400" cy="3888536"/>
          </a:xfrm>
        </p:spPr>
        <p:txBody>
          <a:bodyPr/>
          <a:lstStyle/>
          <a:p>
            <a:pPr algn="just"/>
            <a:r>
              <a:rPr lang="cs-CZ" sz="2000" dirty="0"/>
              <a:t>Haškovcová, H. </a:t>
            </a:r>
            <a:r>
              <a:rPr lang="cs-CZ" sz="2000" dirty="0" err="1"/>
              <a:t>Thanatologie</a:t>
            </a:r>
            <a:r>
              <a:rPr lang="cs-CZ" sz="2000" dirty="0"/>
              <a:t>. Praha: </a:t>
            </a:r>
            <a:r>
              <a:rPr lang="cs-CZ" sz="2000" dirty="0" err="1"/>
              <a:t>Galén</a:t>
            </a:r>
            <a:r>
              <a:rPr lang="cs-CZ" sz="2000" dirty="0"/>
              <a:t>, 2000. </a:t>
            </a:r>
          </a:p>
          <a:p>
            <a:pPr algn="just"/>
            <a:r>
              <a:rPr lang="cs-CZ" sz="2000" dirty="0" err="1"/>
              <a:t>Kübler-Ross</a:t>
            </a:r>
            <a:r>
              <a:rPr lang="cs-CZ" sz="2000" dirty="0"/>
              <a:t>, E. Odpovědi na otázky o smrti a umírání. Praha: EM Reflex,1995 .</a:t>
            </a:r>
          </a:p>
          <a:p>
            <a:pPr algn="just"/>
            <a:r>
              <a:rPr lang="cs-CZ" sz="2000" dirty="0"/>
              <a:t>Svatošová, M. Hospice a umění doprovázet. Praha: Ecce homo,1995. </a:t>
            </a:r>
          </a:p>
          <a:p>
            <a:pPr algn="just"/>
            <a:r>
              <a:rPr lang="cs-CZ" sz="2000" dirty="0"/>
              <a:t>Jobánková, 1992</a:t>
            </a:r>
          </a:p>
          <a:p>
            <a:pPr algn="just"/>
            <a:r>
              <a:rPr lang="cs-CZ" sz="2000" dirty="0"/>
              <a:t>Křivohlavý, J. Psychologie nemoci. Praha: Portál, 2002.</a:t>
            </a:r>
          </a:p>
          <a:p>
            <a:pPr algn="just"/>
            <a:r>
              <a:rPr lang="cs-CZ" sz="2000" dirty="0"/>
              <a:t>Přednáška MUDr. Františka Koukolíka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25403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Attitude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attitude you have towards your life and its circumstances have a great deal to do with your level of success in life.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mind can be friend or foe depending on how we decide to use it. Greek Stoic Philosopher Epictetus explained that “</a:t>
            </a:r>
            <a:r>
              <a:rPr lang="en-GB" i="1" dirty="0"/>
              <a:t>People are not disturbed by things, but by the way they view them</a:t>
            </a:r>
            <a:r>
              <a:rPr lang="en-GB" dirty="0"/>
              <a:t>” and that “</a:t>
            </a:r>
            <a:r>
              <a:rPr lang="en-GB" i="1" dirty="0"/>
              <a:t>It’s not what happens to you, but how you react to it that matters.” </a:t>
            </a:r>
            <a:endParaRPr lang="cs-CZ" i="1" dirty="0" smtClean="0"/>
          </a:p>
          <a:p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4293096"/>
            <a:ext cx="3744416" cy="24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8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730796" y="620688"/>
            <a:ext cx="10730408" cy="11916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Pre-diagnostic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hases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623392" y="1988840"/>
            <a:ext cx="10945216" cy="45365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1</a:t>
            </a:r>
            <a:r>
              <a:rPr lang="en-GB" sz="2400" dirty="0"/>
              <a:t>. </a:t>
            </a:r>
            <a:r>
              <a:rPr lang="en-US" sz="2400" b="1" dirty="0" smtClean="0"/>
              <a:t>Pre-medical</a:t>
            </a:r>
          </a:p>
          <a:p>
            <a:r>
              <a:rPr lang="en-US" sz="2400" dirty="0" smtClean="0"/>
              <a:t>from the outbreak of the illness to consultation with the doctor - before you visit the doctor;</a:t>
            </a:r>
          </a:p>
          <a:p>
            <a:r>
              <a:rPr lang="en-US" sz="2400" dirty="0" smtClean="0"/>
              <a:t>lay;</a:t>
            </a:r>
          </a:p>
          <a:p>
            <a:r>
              <a:rPr lang="en-US" sz="2400" dirty="0" smtClean="0"/>
              <a:t>there is a risk of neglect.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b="1" dirty="0" smtClean="0"/>
              <a:t>Medical</a:t>
            </a:r>
          </a:p>
          <a:p>
            <a:r>
              <a:rPr lang="en-US" sz="2400" dirty="0" smtClean="0"/>
              <a:t>first contact with health professionals.</a:t>
            </a:r>
          </a:p>
          <a:p>
            <a:pPr marL="0" indent="0">
              <a:buNone/>
            </a:pPr>
            <a:r>
              <a:rPr lang="en-US" sz="2400" dirty="0" smtClean="0"/>
              <a:t>**The frontotemporal dementias (FTD) – pre-diagnostic phases (research in 2019) - different steps of changes in the relationship with the loved one: (a) becoming distant, (b) becoming insecure, (c) becoming devastated and (d) becoming a stranger.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Phase of Adaptation to Disease I.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2132856"/>
            <a:ext cx="10658400" cy="3888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400" dirty="0"/>
              <a:t>1. </a:t>
            </a:r>
            <a:r>
              <a:rPr lang="en-GB" sz="2400" b="1" dirty="0"/>
              <a:t>Alarm response</a:t>
            </a:r>
          </a:p>
          <a:p>
            <a:pPr algn="just"/>
            <a:r>
              <a:rPr lang="en-GB" sz="2400" dirty="0"/>
              <a:t>the first reaction to pain, communication of symptoms;</a:t>
            </a:r>
          </a:p>
          <a:p>
            <a:pPr algn="just"/>
            <a:r>
              <a:rPr lang="en-GB" sz="2400" dirty="0"/>
              <a:t>diagnosis;</a:t>
            </a:r>
          </a:p>
          <a:p>
            <a:pPr algn="just"/>
            <a:r>
              <a:rPr lang="en-GB" sz="2400" dirty="0"/>
              <a:t>increasing demands on physical and psychological aspects;</a:t>
            </a:r>
          </a:p>
          <a:p>
            <a:pPr algn="just"/>
            <a:r>
              <a:rPr lang="en-GB" sz="2400" dirty="0"/>
              <a:t>need for help from the environment (lay x professional).</a:t>
            </a:r>
          </a:p>
          <a:p>
            <a:pPr marL="0" indent="0" algn="just">
              <a:buNone/>
            </a:pPr>
            <a:r>
              <a:rPr lang="en-GB" sz="2400" dirty="0"/>
              <a:t>2. </a:t>
            </a:r>
            <a:r>
              <a:rPr lang="en-GB" sz="2400" b="1" dirty="0"/>
              <a:t>Stabilization phase</a:t>
            </a:r>
          </a:p>
          <a:p>
            <a:pPr algn="just"/>
            <a:r>
              <a:rPr lang="en-GB" sz="2400" dirty="0"/>
              <a:t>Establishing cooperation with a doctor;</a:t>
            </a:r>
          </a:p>
          <a:p>
            <a:pPr algn="just"/>
            <a:r>
              <a:rPr lang="en-GB" sz="2400" dirty="0"/>
              <a:t>adherence to doctor's advice, use of medicines;</a:t>
            </a:r>
          </a:p>
          <a:p>
            <a:pPr algn="just"/>
            <a:r>
              <a:rPr lang="en-GB" sz="2400" dirty="0"/>
              <a:t>healing or resignation may occur.</a:t>
            </a:r>
          </a:p>
          <a:p>
            <a:pPr algn="just"/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501008"/>
            <a:ext cx="3638550" cy="30099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419331" y="284354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Psychological stages of illness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452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hase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daptation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isease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II.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2132856"/>
            <a:ext cx="10658400" cy="3888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smtClean="0"/>
              <a:t>3</a:t>
            </a:r>
            <a:r>
              <a:rPr lang="en-US" sz="2400" dirty="0" smtClean="0"/>
              <a:t>. </a:t>
            </a:r>
            <a:r>
              <a:rPr lang="en-US" sz="2400" b="1" dirty="0" smtClean="0"/>
              <a:t>Resignation, disillusionment</a:t>
            </a:r>
          </a:p>
          <a:p>
            <a:pPr algn="just"/>
            <a:r>
              <a:rPr lang="en-US" sz="2400" dirty="0" smtClean="0"/>
              <a:t>the condition does not improve, the symptoms do not disappear,</a:t>
            </a:r>
          </a:p>
          <a:p>
            <a:pPr algn="just"/>
            <a:r>
              <a:rPr lang="en-US" sz="2400" dirty="0" smtClean="0"/>
              <a:t>complications arise,</a:t>
            </a:r>
          </a:p>
          <a:p>
            <a:pPr algn="just"/>
            <a:r>
              <a:rPr lang="en-US" sz="2400" dirty="0" smtClean="0"/>
              <a:t>the last forces are mobilized - exhaustion of the organism</a:t>
            </a:r>
          </a:p>
          <a:p>
            <a:pPr algn="just"/>
            <a:r>
              <a:rPr lang="en-US" sz="2400" dirty="0" smtClean="0"/>
              <a:t>necessary psychological support.</a:t>
            </a:r>
          </a:p>
          <a:p>
            <a:pPr algn="just"/>
            <a:r>
              <a:rPr lang="en-US" sz="2400" dirty="0" smtClean="0"/>
              <a:t>4. </a:t>
            </a:r>
            <a:r>
              <a:rPr lang="cs-CZ" sz="2400" b="1" dirty="0" smtClean="0"/>
              <a:t>Terminal</a:t>
            </a:r>
            <a:r>
              <a:rPr lang="en-US" sz="2400" b="1" dirty="0" smtClean="0"/>
              <a:t> phase</a:t>
            </a:r>
          </a:p>
          <a:p>
            <a:pPr algn="just"/>
            <a:r>
              <a:rPr lang="en-US" sz="2400" dirty="0" smtClean="0"/>
              <a:t>convalescence;</a:t>
            </a:r>
          </a:p>
          <a:p>
            <a:pPr algn="just"/>
            <a:r>
              <a:rPr lang="cs-CZ" sz="2400" dirty="0" err="1" smtClean="0"/>
              <a:t>death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451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tage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ying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erminal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hase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381984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 smtClean="0"/>
              <a:t> Phase </a:t>
            </a:r>
            <a:r>
              <a:rPr lang="en-US" sz="2400" dirty="0" smtClean="0"/>
              <a:t>- shock, rejection, denial </a:t>
            </a:r>
            <a:r>
              <a:rPr lang="cs-CZ" sz="2400" dirty="0" smtClean="0"/>
              <a:t>   	 </a:t>
            </a:r>
            <a:r>
              <a:rPr lang="en-US" sz="2400" dirty="0" smtClean="0"/>
              <a:t>sometimes leak into isolation;</a:t>
            </a:r>
          </a:p>
          <a:p>
            <a:pPr marL="0" indent="0">
              <a:buNone/>
            </a:pPr>
            <a:r>
              <a:rPr lang="en-US" sz="2400" b="1" dirty="0" smtClean="0"/>
              <a:t>II. Phase </a:t>
            </a:r>
            <a:r>
              <a:rPr lang="en-US" sz="2400" dirty="0" smtClean="0"/>
              <a:t>- anger, rage, aggression;</a:t>
            </a:r>
          </a:p>
          <a:p>
            <a:pPr marL="0" indent="0">
              <a:buNone/>
            </a:pPr>
            <a:r>
              <a:rPr lang="en-US" sz="2400" b="1" dirty="0" smtClean="0"/>
              <a:t>III. Phase </a:t>
            </a:r>
            <a:r>
              <a:rPr lang="en-US" sz="2400" dirty="0" smtClean="0"/>
              <a:t>- haggling;</a:t>
            </a:r>
          </a:p>
          <a:p>
            <a:pPr marL="0" indent="0">
              <a:buNone/>
            </a:pPr>
            <a:r>
              <a:rPr lang="en-US" sz="2400" b="1" dirty="0" smtClean="0"/>
              <a:t>IV. Phase </a:t>
            </a:r>
            <a:r>
              <a:rPr lang="en-US" sz="2400" dirty="0" smtClean="0"/>
              <a:t>- depression, depression;</a:t>
            </a:r>
          </a:p>
          <a:p>
            <a:pPr marL="0" indent="0">
              <a:buNone/>
            </a:pPr>
            <a:r>
              <a:rPr lang="en-US" sz="2400" b="1" dirty="0" smtClean="0"/>
              <a:t> V</a:t>
            </a:r>
            <a:r>
              <a:rPr lang="cs-CZ" sz="2400" b="1" dirty="0" smtClean="0"/>
              <a:t>.</a:t>
            </a:r>
            <a:r>
              <a:rPr lang="en-US" sz="2400" b="1" dirty="0" smtClean="0"/>
              <a:t> Phase </a:t>
            </a:r>
            <a:r>
              <a:rPr lang="en-US" sz="2400" dirty="0" smtClean="0"/>
              <a:t>- acceptance and reconciliation.</a:t>
            </a:r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1" y="1670668"/>
            <a:ext cx="6174068" cy="49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Types of Attitudes to Illness I.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2132856"/>
            <a:ext cx="10658400" cy="3888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1. </a:t>
            </a:r>
            <a:r>
              <a:rPr lang="en-GB" sz="2400" b="1" dirty="0"/>
              <a:t>Normal attitude to illness </a:t>
            </a:r>
            <a:r>
              <a:rPr lang="en-GB" sz="2400" dirty="0"/>
              <a:t>- corresponds to the actual condition of what K has been told about the illness. K is adequately adapted to the disease.</a:t>
            </a:r>
          </a:p>
          <a:p>
            <a:pPr algn="just"/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2. </a:t>
            </a:r>
            <a:r>
              <a:rPr lang="en-US" sz="2400" b="1" dirty="0" smtClean="0"/>
              <a:t>Flouting attitude </a:t>
            </a:r>
            <a:r>
              <a:rPr lang="en-GB" sz="2400" dirty="0" smtClean="0"/>
              <a:t>- underestimates </a:t>
            </a:r>
            <a:r>
              <a:rPr lang="en-GB" sz="2400" dirty="0"/>
              <a:t>the severity of the disease, does not investigate, does not comply with the proposed measures. Reason?</a:t>
            </a:r>
          </a:p>
          <a:p>
            <a:pPr algn="just"/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3.</a:t>
            </a:r>
            <a:r>
              <a:rPr lang="en-GB" sz="2400" b="1" dirty="0"/>
              <a:t> Repudiation attitude </a:t>
            </a:r>
            <a:r>
              <a:rPr lang="en-GB" sz="2400" dirty="0"/>
              <a:t>means a repudiation of disease. K ignores the disease, does not go to the doctor, suppresses thoughts about the disease. It is an unconscious dissimulation. Reason?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0462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Types of Attitudes to Illness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2132856"/>
            <a:ext cx="10658400" cy="3888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4. </a:t>
            </a:r>
            <a:r>
              <a:rPr lang="en-GB" sz="2400" b="1" dirty="0"/>
              <a:t>Dissimilatory attitude </a:t>
            </a:r>
            <a:r>
              <a:rPr lang="en-GB" sz="2400" dirty="0"/>
              <a:t>- K deliberately distorts his problems, often denies them, does not inform the doctor of all problems. The reason?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5. </a:t>
            </a:r>
            <a:r>
              <a:rPr lang="en-GB" sz="2400" b="1" dirty="0"/>
              <a:t>Non-philosophical attitude </a:t>
            </a:r>
            <a:r>
              <a:rPr lang="en-GB" sz="2400" dirty="0"/>
              <a:t>- K is disproportionately afraid of illness; it overestimates its minor problems and is particularly concerned about incurable diseases. K realizes that his fears are exaggerated, but he cannot help but constantly impose on him. Reason?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970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6926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Types of Attitudes to Illness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idx="1"/>
          </p:nvPr>
        </p:nvSpPr>
        <p:spPr>
          <a:xfrm>
            <a:off x="838200" y="2132856"/>
            <a:ext cx="10658400" cy="3888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6. </a:t>
            </a:r>
            <a:r>
              <a:rPr lang="en-GB" sz="2400" b="1" dirty="0"/>
              <a:t>Hypochondriac attitude </a:t>
            </a:r>
            <a:r>
              <a:rPr lang="en-GB" sz="2400" dirty="0"/>
              <a:t>- K believes he is suffering from a serious illness or experiencing severe illness very intensely. Reason?</a:t>
            </a:r>
          </a:p>
          <a:p>
            <a:pPr algn="just"/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7. </a:t>
            </a:r>
            <a:r>
              <a:rPr lang="en-GB" sz="2400" b="1" dirty="0"/>
              <a:t>Non-philosophical attitude </a:t>
            </a:r>
            <a:r>
              <a:rPr lang="en-GB" sz="2400" dirty="0"/>
              <a:t>- tends to be associated with some satisfaction and the pleasant aspects of the disease. Reason?</a:t>
            </a:r>
          </a:p>
          <a:p>
            <a:pPr algn="just"/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8. </a:t>
            </a:r>
            <a:r>
              <a:rPr lang="en-GB" sz="2400" b="1" dirty="0"/>
              <a:t>Purpose attitude </a:t>
            </a:r>
            <a:r>
              <a:rPr lang="en-GB" sz="2400" dirty="0"/>
              <a:t>- escalated philosophical state. Reason?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4126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 motiv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motiv" id="{44A0A158-DF95-4860-97E7-6E4071F6EC3D}" vid="{DCE1AC11-CFC7-4A60-9382-3AFC7379423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 motiv</Template>
  <TotalTime>2748</TotalTime>
  <Words>837</Words>
  <Application>Microsoft Office PowerPoint</Application>
  <PresentationFormat>Širokoúhlá obrazovka</PresentationFormat>
  <Paragraphs>85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Uk motiv</vt:lpstr>
      <vt:lpstr>The Adaptation Phase and the Attitude of the Client to the Disease</vt:lpstr>
      <vt:lpstr>Attitude</vt:lpstr>
      <vt:lpstr>Pre-diagnostic Phases</vt:lpstr>
      <vt:lpstr>The Phase of Adaptation to Disease I.</vt:lpstr>
      <vt:lpstr>The Phase of Adaptation to Disease II.</vt:lpstr>
      <vt:lpstr>The Stage of Dying – Terminal Phase</vt:lpstr>
      <vt:lpstr>Types of Attitudes to Illness I.</vt:lpstr>
      <vt:lpstr>Types of Attitudes to Illness II.</vt:lpstr>
      <vt:lpstr>Types of Attitudes to Illness III.</vt:lpstr>
      <vt:lpstr>Types of Purpose Reactions I.</vt:lpstr>
      <vt:lpstr>Types of Purpose Reactions I.</vt:lpstr>
      <vt:lpstr>Thank you for your attention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Postoj klienta k nemoci</dc:title>
  <dc:creator>Eva Švarcová</dc:creator>
  <cp:lastModifiedBy>El-Hmoudová Dagmar</cp:lastModifiedBy>
  <cp:revision>104</cp:revision>
  <dcterms:created xsi:type="dcterms:W3CDTF">2011-02-21T12:31:35Z</dcterms:created>
  <dcterms:modified xsi:type="dcterms:W3CDTF">2020-03-20T15:36:14Z</dcterms:modified>
</cp:coreProperties>
</file>