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35"/>
  </p:notesMasterIdLst>
  <p:sldIdLst>
    <p:sldId id="256" r:id="rId2"/>
    <p:sldId id="257" r:id="rId3"/>
    <p:sldId id="290" r:id="rId4"/>
    <p:sldId id="292" r:id="rId5"/>
    <p:sldId id="308" r:id="rId6"/>
    <p:sldId id="291" r:id="rId7"/>
    <p:sldId id="309" r:id="rId8"/>
    <p:sldId id="293" r:id="rId9"/>
    <p:sldId id="287" r:id="rId10"/>
    <p:sldId id="295" r:id="rId11"/>
    <p:sldId id="296" r:id="rId12"/>
    <p:sldId id="297" r:id="rId13"/>
    <p:sldId id="298" r:id="rId14"/>
    <p:sldId id="299" r:id="rId15"/>
    <p:sldId id="302" r:id="rId16"/>
    <p:sldId id="300" r:id="rId17"/>
    <p:sldId id="301" r:id="rId18"/>
    <p:sldId id="303" r:id="rId19"/>
    <p:sldId id="313" r:id="rId20"/>
    <p:sldId id="312" r:id="rId21"/>
    <p:sldId id="314" r:id="rId22"/>
    <p:sldId id="304" r:id="rId23"/>
    <p:sldId id="305" r:id="rId24"/>
    <p:sldId id="306" r:id="rId25"/>
    <p:sldId id="307" r:id="rId26"/>
    <p:sldId id="278" r:id="rId27"/>
    <p:sldId id="279" r:id="rId28"/>
    <p:sldId id="284" r:id="rId29"/>
    <p:sldId id="288" r:id="rId30"/>
    <p:sldId id="289" r:id="rId31"/>
    <p:sldId id="294" r:id="rId32"/>
    <p:sldId id="310"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0066FF"/>
    <a:srgbClr val="CC9900"/>
    <a:srgbClr val="00FF00"/>
    <a:srgbClr val="FFFFCC"/>
    <a:srgbClr val="FF6600"/>
    <a:srgbClr val="FF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7" autoAdjust="0"/>
    <p:restoredTop sz="94087" autoAdjust="0"/>
  </p:normalViewPr>
  <p:slideViewPr>
    <p:cSldViewPr>
      <p:cViewPr varScale="1">
        <p:scale>
          <a:sx n="66" d="100"/>
          <a:sy n="66" d="100"/>
        </p:scale>
        <p:origin x="664"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49541-8FFD-415E-9402-A049BC2B672C}" type="datetimeFigureOut">
              <a:rPr lang="en-GB" smtClean="0"/>
              <a:t>10/11/2020</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EDB84-E177-4DEC-8D58-F20602917CC1}" type="slidenum">
              <a:rPr lang="en-GB" smtClean="0"/>
              <a:t>‹#›</a:t>
            </a:fld>
            <a:endParaRPr lang="en-GB"/>
          </a:p>
        </p:txBody>
      </p:sp>
    </p:spTree>
    <p:extLst>
      <p:ext uri="{BB962C8B-B14F-4D97-AF65-F5344CB8AC3E}">
        <p14:creationId xmlns:p14="http://schemas.microsoft.com/office/powerpoint/2010/main" val="231637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lpguide.org/articles/stress/stress-management.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en-GB" sz="1200" b="0" i="0" kern="1200" dirty="0" smtClean="0">
                <a:solidFill>
                  <a:schemeClr val="tx1"/>
                </a:solidFill>
                <a:effectLst/>
                <a:latin typeface="+mn-lt"/>
                <a:ea typeface="+mn-ea"/>
                <a:cs typeface="+mn-cs"/>
              </a:rPr>
              <a:t>Emotional intelligence (otherwise known as emotional quotient or EQ) is the ability to understand, use, and manage your own emotions in positive ways to relieve stress, communicate effectively, empathize with others, overcome challenges and defuse conflict. Emotional intelligence helps you build stronger relationships, succeed at school and work, and achieve your career and personal goals. It can also help you to connect with your feelings, turn intention into action, and make informed decisions about what matters most to you.</a:t>
            </a:r>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1</a:t>
            </a:fld>
            <a:endParaRPr lang="en-GB"/>
          </a:p>
        </p:txBody>
      </p:sp>
    </p:spTree>
    <p:extLst>
      <p:ext uri="{BB962C8B-B14F-4D97-AF65-F5344CB8AC3E}">
        <p14:creationId xmlns:p14="http://schemas.microsoft.com/office/powerpoint/2010/main" val="26351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Why is emotional intelligence so important?</a:t>
            </a:r>
          </a:p>
          <a:p>
            <a:r>
              <a:rPr lang="en-GB" sz="1200" b="0" i="0" kern="1200" dirty="0" smtClean="0">
                <a:solidFill>
                  <a:schemeClr val="tx1"/>
                </a:solidFill>
                <a:effectLst/>
                <a:latin typeface="+mn-lt"/>
                <a:ea typeface="+mn-ea"/>
                <a:cs typeface="+mn-cs"/>
              </a:rPr>
              <a:t>As we know, it’s not the smartest people who are the most successful or the most fulfilled in life. You probably know people who are academically brilliant and yet are socially inept and unsuccessful at work or in their personal relationships. Intellectual ability or your intelligence quotient (IQ) isn’t enough on its own to achieve success in life. Yes, your IQ can help you get into college, but it’s your EQ that will help you manage the stress and emotions when facing your final exams. IQ and EQ exist in tandem and are most effective when they build off one another.</a:t>
            </a:r>
          </a:p>
          <a:p>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2</a:t>
            </a:fld>
            <a:endParaRPr lang="en-GB"/>
          </a:p>
        </p:txBody>
      </p:sp>
    </p:spTree>
    <p:extLst>
      <p:ext uri="{BB962C8B-B14F-4D97-AF65-F5344CB8AC3E}">
        <p14:creationId xmlns:p14="http://schemas.microsoft.com/office/powerpoint/2010/main" val="258874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dirty="0" smtClean="0"/>
              <a:t>Self-management</a:t>
            </a:r>
            <a:r>
              <a:rPr lang="en-GB" dirty="0" smtClean="0"/>
              <a:t> – You’re able to control impulsive feelings and </a:t>
            </a:r>
            <a:r>
              <a:rPr lang="en-GB" dirty="0" err="1" smtClean="0"/>
              <a:t>behaviors</a:t>
            </a:r>
            <a:r>
              <a:rPr lang="en-GB" dirty="0" smtClean="0"/>
              <a:t>, manage your emotions in healthy ways, take initiative, follow through on commitments, and adapt to changing circumstances.</a:t>
            </a:r>
          </a:p>
          <a:p>
            <a:r>
              <a:rPr lang="en-GB" b="1" dirty="0" smtClean="0"/>
              <a:t>Self-awareness</a:t>
            </a:r>
            <a:r>
              <a:rPr lang="en-GB" dirty="0" smtClean="0"/>
              <a:t> – You recognize your own emotions and how they affect your thoughts and </a:t>
            </a:r>
            <a:r>
              <a:rPr lang="en-GB" dirty="0" err="1" smtClean="0"/>
              <a:t>behavior</a:t>
            </a:r>
            <a:r>
              <a:rPr lang="en-GB" dirty="0" smtClean="0"/>
              <a:t>. You know your strengths and weaknesses, and have self-confidence.</a:t>
            </a:r>
          </a:p>
          <a:p>
            <a:r>
              <a:rPr lang="en-GB" b="1" dirty="0" smtClean="0"/>
              <a:t>Social awareness</a:t>
            </a:r>
            <a:r>
              <a:rPr lang="en-GB" dirty="0" smtClean="0"/>
              <a:t> – You have empathy. You can understand the emotions, needs, and concerns of other people, pick up on emotional cues, feel comfortable socially, and recognize the power dynamics in a group or organization.</a:t>
            </a:r>
          </a:p>
          <a:p>
            <a:r>
              <a:rPr lang="en-GB" b="1" dirty="0" smtClean="0"/>
              <a:t>Relationship management</a:t>
            </a:r>
            <a:r>
              <a:rPr lang="en-GB" dirty="0" smtClean="0"/>
              <a:t> – You know how to develop and maintain good relationships, communicate clearly, inspire and influence others, work well in a team, and manage conflict.</a:t>
            </a:r>
          </a:p>
          <a:p>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3</a:t>
            </a:fld>
            <a:endParaRPr lang="en-GB"/>
          </a:p>
        </p:txBody>
      </p:sp>
    </p:spTree>
    <p:extLst>
      <p:ext uri="{BB962C8B-B14F-4D97-AF65-F5344CB8AC3E}">
        <p14:creationId xmlns:p14="http://schemas.microsoft.com/office/powerpoint/2010/main" val="9050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skills that make up emotional intelligence can be learned at any time. However, it’s important to remember that there is a difference between simply learning about EQ and applying that knowledge to your life. Just because you know you should do something doesn’t mean you will—especially when you become overwhelmed by stress, which can override your best intentions. In order to permanently change </a:t>
            </a:r>
            <a:r>
              <a:rPr lang="en-GB" sz="1200" b="0" i="0" kern="1200" dirty="0" err="1" smtClean="0">
                <a:solidFill>
                  <a:schemeClr val="tx1"/>
                </a:solidFill>
                <a:effectLst/>
                <a:latin typeface="+mn-lt"/>
                <a:ea typeface="+mn-ea"/>
                <a:cs typeface="+mn-cs"/>
              </a:rPr>
              <a:t>behavior</a:t>
            </a:r>
            <a:r>
              <a:rPr lang="en-GB" sz="1200" b="0" i="0" kern="1200" dirty="0" smtClean="0">
                <a:solidFill>
                  <a:schemeClr val="tx1"/>
                </a:solidFill>
                <a:effectLst/>
                <a:latin typeface="+mn-lt"/>
                <a:ea typeface="+mn-ea"/>
                <a:cs typeface="+mn-cs"/>
              </a:rPr>
              <a:t> in ways that stand up under pressure, you need to learn how to overcome stress in the moment, and in your relationships, in order to remain emotionally aware.</a:t>
            </a:r>
          </a:p>
          <a:p>
            <a:r>
              <a:rPr lang="en-GB" sz="1200" b="0" i="0" kern="1200" dirty="0" smtClean="0">
                <a:solidFill>
                  <a:schemeClr val="tx1"/>
                </a:solidFill>
                <a:effectLst/>
                <a:latin typeface="+mn-lt"/>
                <a:ea typeface="+mn-ea"/>
                <a:cs typeface="+mn-cs"/>
              </a:rPr>
              <a:t>The key skills for building your EQ and improving your ability to manage emotions and connect with others are:</a:t>
            </a:r>
          </a:p>
          <a:p>
            <a:r>
              <a:rPr lang="en-GB" sz="1200" b="0" i="0" kern="1200" dirty="0" smtClean="0">
                <a:solidFill>
                  <a:schemeClr val="tx1"/>
                </a:solidFill>
                <a:effectLst/>
                <a:latin typeface="+mn-lt"/>
                <a:ea typeface="+mn-ea"/>
                <a:cs typeface="+mn-cs"/>
              </a:rPr>
              <a:t>Self-management</a:t>
            </a:r>
          </a:p>
          <a:p>
            <a:r>
              <a:rPr lang="en-GB" sz="1200" b="0" i="0" kern="1200" dirty="0" smtClean="0">
                <a:solidFill>
                  <a:schemeClr val="tx1"/>
                </a:solidFill>
                <a:effectLst/>
                <a:latin typeface="+mn-lt"/>
                <a:ea typeface="+mn-ea"/>
                <a:cs typeface="+mn-cs"/>
              </a:rPr>
              <a:t>Self-awareness</a:t>
            </a:r>
          </a:p>
          <a:p>
            <a:r>
              <a:rPr lang="en-GB" sz="1200" b="0" i="0" kern="1200" dirty="0" smtClean="0">
                <a:solidFill>
                  <a:schemeClr val="tx1"/>
                </a:solidFill>
                <a:effectLst/>
                <a:latin typeface="+mn-lt"/>
                <a:ea typeface="+mn-ea"/>
                <a:cs typeface="+mn-cs"/>
              </a:rPr>
              <a:t>Social awareness</a:t>
            </a:r>
          </a:p>
          <a:p>
            <a:r>
              <a:rPr lang="en-GB" sz="1200" b="0" i="0" kern="1200" dirty="0" smtClean="0">
                <a:solidFill>
                  <a:schemeClr val="tx1"/>
                </a:solidFill>
                <a:effectLst/>
                <a:latin typeface="+mn-lt"/>
                <a:ea typeface="+mn-ea"/>
                <a:cs typeface="+mn-cs"/>
              </a:rPr>
              <a:t>Relationship management</a:t>
            </a:r>
          </a:p>
          <a:p>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4</a:t>
            </a:fld>
            <a:endParaRPr lang="en-GB"/>
          </a:p>
        </p:txBody>
      </p:sp>
    </p:spTree>
    <p:extLst>
      <p:ext uri="{BB962C8B-B14F-4D97-AF65-F5344CB8AC3E}">
        <p14:creationId xmlns:p14="http://schemas.microsoft.com/office/powerpoint/2010/main" val="216999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dirty="0" smtClean="0"/>
              <a:t>Your performance at school or work.</a:t>
            </a:r>
            <a:r>
              <a:rPr lang="en-GB" dirty="0" smtClean="0"/>
              <a:t> High emotional intelligence can help you navigate the social complexities of the workplace, lead and motivate others, and excel in your career. In fact, when it comes to gauging important job candidates, many companies now rate emotional intelligence as important as technical ability and employ EQ testing before hiring.</a:t>
            </a:r>
          </a:p>
          <a:p>
            <a:r>
              <a:rPr lang="en-GB" b="1" dirty="0" smtClean="0"/>
              <a:t>Your physical health.</a:t>
            </a:r>
            <a:r>
              <a:rPr lang="en-GB" dirty="0" smtClean="0"/>
              <a:t> If you’re unable to manage your emotions, you are probably not managing your stress either. This can lead to serious health problems. Uncontrolled stress raises blood pressure, suppresses the immune system, increases the risk of heart attacks and strokes, contributes to infertility, and speeds up the aging process. The first step to improving emotional intelligence is to learn how to manage stress.</a:t>
            </a:r>
          </a:p>
          <a:p>
            <a:r>
              <a:rPr lang="en-GB" b="1" dirty="0" smtClean="0"/>
              <a:t>Your mental health.</a:t>
            </a:r>
            <a:r>
              <a:rPr lang="en-GB" dirty="0" smtClean="0"/>
              <a:t> Uncontrolled emotions and stress can also impact your mental health, making you vulnerable to anxiety and depression. If you are unable to understand, get comfortable with, or manage your emotions, you’ll also struggle to form strong relationships. This in turn can leave you feeling lonely and isolated and further exacerbate any mental health problems.</a:t>
            </a:r>
            <a:endParaRPr lang="cs-CZ" dirty="0" smtClean="0"/>
          </a:p>
          <a:p>
            <a:r>
              <a:rPr lang="en-GB" b="1" dirty="0" smtClean="0"/>
              <a:t>Your relationships.</a:t>
            </a:r>
            <a:r>
              <a:rPr lang="en-GB" dirty="0" smtClean="0"/>
              <a:t> By understanding your emotions and how to control them, you’re better able to express how you feel and understand how others are feeling. This allows you to communicate more effectively and forge stronger relationships, both at work and in your personal life.</a:t>
            </a:r>
          </a:p>
          <a:p>
            <a:r>
              <a:rPr lang="en-GB" b="1" dirty="0" smtClean="0"/>
              <a:t>Your social intelligence.</a:t>
            </a:r>
            <a:r>
              <a:rPr lang="en-GB" dirty="0" smtClean="0"/>
              <a:t> Being in tune with your emotions serves a social purpose, connecting you to other people and the world around you. Social intelligence enables you to recognize friend from foe, measure another person’s interest in you, reduce stress, balance your nervous system through social communication, and feel loved and happy.</a:t>
            </a:r>
          </a:p>
          <a:p>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5</a:t>
            </a:fld>
            <a:endParaRPr lang="en-GB"/>
          </a:p>
        </p:txBody>
      </p:sp>
    </p:spTree>
    <p:extLst>
      <p:ext uri="{BB962C8B-B14F-4D97-AF65-F5344CB8AC3E}">
        <p14:creationId xmlns:p14="http://schemas.microsoft.com/office/powerpoint/2010/main" val="265184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dirty="0" smtClean="0">
                <a:solidFill>
                  <a:schemeClr val="tx1"/>
                </a:solidFill>
                <a:effectLst/>
                <a:latin typeface="+mn-lt"/>
                <a:ea typeface="+mn-ea"/>
                <a:cs typeface="+mn-cs"/>
              </a:rPr>
              <a:t>Emotions are important pieces of information that tell you about yourself and others, but in the face of stress that takes us out of our comfort zone, we can become overwhelmed and lose control of ourselves. With the ability to </a:t>
            </a:r>
            <a:r>
              <a:rPr lang="en-GB" sz="1200" b="0" i="0" kern="1200" dirty="0" smtClean="0">
                <a:solidFill>
                  <a:schemeClr val="tx1"/>
                </a:solidFill>
                <a:effectLst/>
                <a:latin typeface="+mn-lt"/>
                <a:ea typeface="+mn-ea"/>
                <a:cs typeface="+mn-cs"/>
                <a:hlinkClick r:id="rId3"/>
              </a:rPr>
              <a:t>manage stress</a:t>
            </a:r>
            <a:r>
              <a:rPr lang="en-GB" sz="1200" b="0" i="0" kern="1200" dirty="0" smtClean="0">
                <a:solidFill>
                  <a:schemeClr val="tx1"/>
                </a:solidFill>
                <a:effectLst/>
                <a:latin typeface="+mn-lt"/>
                <a:ea typeface="+mn-ea"/>
                <a:cs typeface="+mn-cs"/>
              </a:rPr>
              <a:t> and stay emotionally present, you can learn to receive upsetting information without letting it override your thoughts and self-control. You’ll be able to make choices that allow you to control impulsive feelings and </a:t>
            </a:r>
            <a:r>
              <a:rPr lang="en-GB" sz="1200" b="0" i="0" kern="1200" dirty="0" err="1" smtClean="0">
                <a:solidFill>
                  <a:schemeClr val="tx1"/>
                </a:solidFill>
                <a:effectLst/>
                <a:latin typeface="+mn-lt"/>
                <a:ea typeface="+mn-ea"/>
                <a:cs typeface="+mn-cs"/>
              </a:rPr>
              <a:t>behaviors</a:t>
            </a:r>
            <a:r>
              <a:rPr lang="en-GB" sz="1200" b="0" i="0" kern="1200" dirty="0" smtClean="0">
                <a:solidFill>
                  <a:schemeClr val="tx1"/>
                </a:solidFill>
                <a:effectLst/>
                <a:latin typeface="+mn-lt"/>
                <a:ea typeface="+mn-ea"/>
                <a:cs typeface="+mn-cs"/>
              </a:rPr>
              <a:t>, manage your emotions in healthy ways, take initiative, follow through on commitments, and adapt to changing circumstances.</a:t>
            </a:r>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6</a:t>
            </a:fld>
            <a:endParaRPr lang="en-GB"/>
          </a:p>
        </p:txBody>
      </p:sp>
    </p:spTree>
    <p:extLst>
      <p:ext uri="{BB962C8B-B14F-4D97-AF65-F5344CB8AC3E}">
        <p14:creationId xmlns:p14="http://schemas.microsoft.com/office/powerpoint/2010/main" val="264180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dirty="0" smtClean="0">
                <a:solidFill>
                  <a:schemeClr val="tx1"/>
                </a:solidFill>
                <a:effectLst/>
                <a:latin typeface="+mn-lt"/>
                <a:ea typeface="+mn-ea"/>
                <a:cs typeface="+mn-cs"/>
              </a:rPr>
              <a:t>If you’re living with high levels of stress, you’re putting your entire well-being at risk</a:t>
            </a:r>
            <a:r>
              <a:rPr lang="cs-CZ"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It narrows your ability to think clearly, function effectively, and enjoy life. But stress management is not one-size-fits-all. That’s why it’s important to experiment and find out what works best for you</a:t>
            </a:r>
            <a:r>
              <a:rPr lang="cs-CZ"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Tip 2: Practice the 4 A’s of stress management</a:t>
            </a:r>
            <a:r>
              <a:rPr lang="cs-CZ" sz="1200" b="0"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Avoid unnecessary stress</a:t>
            </a:r>
            <a:r>
              <a:rPr lang="cs-CZ"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Learn how to say “no.”</a:t>
            </a:r>
            <a:r>
              <a:rPr lang="cs-CZ" sz="1200" b="1" i="0" kern="1200" dirty="0" smtClean="0">
                <a:solidFill>
                  <a:schemeClr val="tx1"/>
                </a:solidFill>
                <a:effectLst/>
                <a:latin typeface="+mn-lt"/>
                <a:ea typeface="+mn-ea"/>
                <a:cs typeface="+mn-cs"/>
              </a:rPr>
              <a:t>,</a:t>
            </a:r>
            <a:r>
              <a:rPr lang="en-GB" sz="1200" b="1" i="0" kern="1200" dirty="0" smtClean="0">
                <a:solidFill>
                  <a:schemeClr val="tx1"/>
                </a:solidFill>
                <a:effectLst/>
                <a:latin typeface="+mn-lt"/>
                <a:ea typeface="+mn-ea"/>
                <a:cs typeface="+mn-cs"/>
              </a:rPr>
              <a:t> Avoid people who stress you out</a:t>
            </a:r>
            <a:r>
              <a:rPr lang="cs-CZ" sz="1200" b="1"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Alter the situation</a:t>
            </a:r>
            <a:r>
              <a:rPr lang="cs-CZ" sz="1200" b="0" i="0" kern="1200" dirty="0" smtClean="0">
                <a:solidFill>
                  <a:schemeClr val="tx1"/>
                </a:solidFill>
                <a:effectLst/>
                <a:latin typeface="+mn-lt"/>
                <a:ea typeface="+mn-ea"/>
                <a:cs typeface="+mn-cs"/>
              </a:rPr>
              <a:t> - </a:t>
            </a:r>
            <a:r>
              <a:rPr lang="en-GB" sz="1200" b="0" i="1" kern="1200" dirty="0" smtClean="0">
                <a:solidFill>
                  <a:schemeClr val="tx1"/>
                </a:solidFill>
                <a:effectLst/>
                <a:latin typeface="+mn-lt"/>
                <a:ea typeface="+mn-ea"/>
                <a:cs typeface="+mn-cs"/>
              </a:rPr>
              <a:t>If you can’t avoid a stressful situation, try to alter it. Often, this involves changing the way you communicate and operate in your daily life</a:t>
            </a:r>
            <a:r>
              <a:rPr lang="cs-CZ" sz="1200" b="0" i="1" kern="1200" dirty="0" smtClean="0">
                <a:solidFill>
                  <a:schemeClr val="tx1"/>
                </a:solidFill>
                <a:effectLst/>
                <a:latin typeface="+mn-lt"/>
                <a:ea typeface="+mn-ea"/>
                <a:cs typeface="+mn-cs"/>
              </a:rPr>
              <a:t> - </a:t>
            </a:r>
            <a:r>
              <a:rPr lang="en-GB" sz="1200" b="1" i="0" kern="1200" dirty="0" smtClean="0">
                <a:solidFill>
                  <a:schemeClr val="tx1"/>
                </a:solidFill>
                <a:effectLst/>
                <a:latin typeface="+mn-lt"/>
                <a:ea typeface="+mn-ea"/>
                <a:cs typeface="+mn-cs"/>
              </a:rPr>
              <a:t>Express your feelings instead of bottling them up</a:t>
            </a:r>
            <a:r>
              <a:rPr lang="cs-CZ" sz="1200" b="1" i="0" kern="1200" dirty="0" smtClean="0">
                <a:solidFill>
                  <a:schemeClr val="tx1"/>
                </a:solidFill>
                <a:effectLst/>
                <a:latin typeface="+mn-lt"/>
                <a:ea typeface="+mn-ea"/>
                <a:cs typeface="+mn-cs"/>
              </a:rPr>
              <a:t>,</a:t>
            </a:r>
            <a:r>
              <a:rPr lang="en-GB" sz="1200" b="1" i="0" kern="1200" dirty="0" smtClean="0">
                <a:solidFill>
                  <a:schemeClr val="tx1"/>
                </a:solidFill>
                <a:effectLst/>
                <a:latin typeface="+mn-lt"/>
                <a:ea typeface="+mn-ea"/>
                <a:cs typeface="+mn-cs"/>
              </a:rPr>
              <a:t> Express your feelings instead of bottling them up</a:t>
            </a:r>
            <a:r>
              <a:rPr lang="cs-CZ" sz="1200" b="1"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Try to find a balance between work and family life, social activities and solitary pursuits, daily responsibilities</a:t>
            </a:r>
            <a:endParaRPr lang="cs-CZ"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Adapt to the stressor</a:t>
            </a:r>
            <a:r>
              <a:rPr lang="cs-CZ" sz="1200" b="0" i="0" kern="1200" dirty="0" smtClean="0">
                <a:solidFill>
                  <a:schemeClr val="tx1"/>
                </a:solidFill>
                <a:effectLst/>
                <a:latin typeface="+mn-lt"/>
                <a:ea typeface="+mn-ea"/>
                <a:cs typeface="+mn-cs"/>
              </a:rPr>
              <a:t>:</a:t>
            </a:r>
            <a:r>
              <a:rPr lang="en-GB" sz="1200" b="1" i="0" kern="1200" dirty="0" smtClean="0">
                <a:solidFill>
                  <a:schemeClr val="tx1"/>
                </a:solidFill>
                <a:effectLst/>
                <a:latin typeface="+mn-lt"/>
                <a:ea typeface="+mn-ea"/>
                <a:cs typeface="+mn-cs"/>
              </a:rPr>
              <a:t>Reframe problems.</a:t>
            </a:r>
            <a:r>
              <a:rPr lang="en-GB" sz="1200" b="0" i="0" kern="1200" dirty="0" smtClean="0">
                <a:solidFill>
                  <a:schemeClr val="tx1"/>
                </a:solidFill>
                <a:effectLst/>
                <a:latin typeface="+mn-lt"/>
                <a:ea typeface="+mn-ea"/>
                <a:cs typeface="+mn-cs"/>
              </a:rPr>
              <a:t> Try to view stressful situations from a more positive perspective</a:t>
            </a:r>
            <a:r>
              <a:rPr lang="cs-CZ" sz="1200" b="0" i="0" kern="1200" dirty="0" smtClean="0">
                <a:solidFill>
                  <a:schemeClr val="tx1"/>
                </a:solidFill>
                <a:effectLst/>
                <a:latin typeface="+mn-lt"/>
                <a:ea typeface="+mn-ea"/>
                <a:cs typeface="+mn-cs"/>
              </a:rPr>
              <a:t>,</a:t>
            </a:r>
            <a:r>
              <a:rPr lang="en-GB" sz="1200" b="1" i="0" kern="1200" dirty="0" smtClean="0">
                <a:solidFill>
                  <a:schemeClr val="tx1"/>
                </a:solidFill>
                <a:effectLst/>
                <a:latin typeface="+mn-lt"/>
                <a:ea typeface="+mn-ea"/>
                <a:cs typeface="+mn-cs"/>
              </a:rPr>
              <a:t> Look at the big picture.</a:t>
            </a:r>
            <a:r>
              <a:rPr lang="en-GB" sz="1200" b="0" i="0" kern="1200" dirty="0" smtClean="0">
                <a:solidFill>
                  <a:schemeClr val="tx1"/>
                </a:solidFill>
                <a:effectLst/>
                <a:latin typeface="+mn-lt"/>
                <a:ea typeface="+mn-ea"/>
                <a:cs typeface="+mn-cs"/>
              </a:rPr>
              <a:t> Take perspective of the stressful situation. Ask yourself how important it will be in the long run. Will it matter in a month? A year? Set reasonable standards for yourself and others,</a:t>
            </a:r>
            <a:r>
              <a:rPr lang="en-GB" sz="1200" b="1" i="0" kern="1200" dirty="0" smtClean="0">
                <a:solidFill>
                  <a:schemeClr val="tx1"/>
                </a:solidFill>
                <a:effectLst/>
                <a:latin typeface="+mn-lt"/>
                <a:ea typeface="+mn-ea"/>
                <a:cs typeface="+mn-cs"/>
              </a:rPr>
              <a:t> Practice gratitude.</a:t>
            </a:r>
            <a:endParaRPr lang="cs-CZ"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Accept the things you can’t change</a:t>
            </a:r>
            <a:r>
              <a:rPr lang="cs-CZ"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Some sources of stress are unavoidable. You can’t prevent or change stressors such as the death of a loved one, a serious illness, or a national recession. In such cases, the best way to cope with stress is to accept things as they are. Acceptance may be difficult, but in the long run, it’s easier than railing against a situation you can’t change.</a:t>
            </a:r>
            <a:r>
              <a:rPr lang="en-GB" sz="1200" b="1" i="0" kern="1200" dirty="0" smtClean="0">
                <a:solidFill>
                  <a:schemeClr val="tx1"/>
                </a:solidFill>
                <a:effectLst/>
                <a:latin typeface="+mn-lt"/>
                <a:ea typeface="+mn-ea"/>
                <a:cs typeface="+mn-cs"/>
              </a:rPr>
              <a:t> Don’t try to control the uncontrollable.</a:t>
            </a:r>
            <a:r>
              <a:rPr lang="en-GB" sz="1200" b="0" i="0" kern="1200" dirty="0" smtClean="0">
                <a:solidFill>
                  <a:schemeClr val="tx1"/>
                </a:solidFill>
                <a:effectLst/>
                <a:latin typeface="+mn-lt"/>
                <a:ea typeface="+mn-ea"/>
                <a:cs typeface="+mn-cs"/>
              </a:rPr>
              <a:t> Many things in life are beyond our control, particularly the </a:t>
            </a:r>
            <a:r>
              <a:rPr lang="en-GB" sz="1200" b="0" i="0" kern="1200" dirty="0" err="1" smtClean="0">
                <a:solidFill>
                  <a:schemeClr val="tx1"/>
                </a:solidFill>
                <a:effectLst/>
                <a:latin typeface="+mn-lt"/>
                <a:ea typeface="+mn-ea"/>
                <a:cs typeface="+mn-cs"/>
              </a:rPr>
              <a:t>behavior</a:t>
            </a:r>
            <a:r>
              <a:rPr lang="en-GB" sz="1200" b="0" i="0" kern="1200" dirty="0" smtClean="0">
                <a:solidFill>
                  <a:schemeClr val="tx1"/>
                </a:solidFill>
                <a:effectLst/>
                <a:latin typeface="+mn-lt"/>
                <a:ea typeface="+mn-ea"/>
                <a:cs typeface="+mn-cs"/>
              </a:rPr>
              <a:t> of other people. </a:t>
            </a:r>
            <a:r>
              <a:rPr lang="en-GB" sz="1200" b="1" i="0" kern="1200" dirty="0" smtClean="0">
                <a:solidFill>
                  <a:schemeClr val="tx1"/>
                </a:solidFill>
                <a:effectLst/>
                <a:latin typeface="+mn-lt"/>
                <a:ea typeface="+mn-ea"/>
                <a:cs typeface="+mn-cs"/>
              </a:rPr>
              <a:t>Look for the upside.</a:t>
            </a:r>
            <a:r>
              <a:rPr lang="en-GB" sz="1200" b="0" i="0" kern="1200" dirty="0" smtClean="0">
                <a:solidFill>
                  <a:schemeClr val="tx1"/>
                </a:solidFill>
                <a:effectLst/>
                <a:latin typeface="+mn-lt"/>
                <a:ea typeface="+mn-ea"/>
                <a:cs typeface="+mn-cs"/>
              </a:rPr>
              <a:t> When facing major challenges, try to look at them as opportunities for personal growth.</a:t>
            </a:r>
            <a:r>
              <a:rPr lang="en-GB" sz="1200" b="1" i="0" kern="1200" dirty="0" smtClean="0">
                <a:solidFill>
                  <a:schemeClr val="tx1"/>
                </a:solidFill>
                <a:effectLst/>
                <a:latin typeface="+mn-lt"/>
                <a:ea typeface="+mn-ea"/>
                <a:cs typeface="+mn-cs"/>
              </a:rPr>
              <a:t> Learn to forgive.</a:t>
            </a:r>
            <a:r>
              <a:rPr lang="en-GB" sz="1200" b="0" i="0" kern="1200" dirty="0" smtClean="0">
                <a:solidFill>
                  <a:schemeClr val="tx1"/>
                </a:solidFill>
                <a:effectLst/>
                <a:latin typeface="+mn-lt"/>
                <a:ea typeface="+mn-ea"/>
                <a:cs typeface="+mn-cs"/>
              </a:rPr>
              <a:t> Accept the fact that we live in an imperfect world and that people make mistakes.</a:t>
            </a:r>
            <a:r>
              <a:rPr lang="en-GB" sz="1200" b="1" i="0" kern="1200" dirty="0" smtClean="0">
                <a:solidFill>
                  <a:schemeClr val="tx1"/>
                </a:solidFill>
                <a:effectLst/>
                <a:latin typeface="+mn-lt"/>
                <a:ea typeface="+mn-ea"/>
                <a:cs typeface="+mn-cs"/>
              </a:rPr>
              <a:t> Share your feelings</a:t>
            </a:r>
            <a:r>
              <a:rPr lang="cs-CZ" sz="1200" b="1" i="0" kern="1200" baseline="0" dirty="0" smtClean="0">
                <a:solidFill>
                  <a:schemeClr val="tx1"/>
                </a:solidFill>
                <a:effectLst/>
                <a:latin typeface="+mn-lt"/>
                <a:ea typeface="+mn-ea"/>
                <a:cs typeface="+mn-cs"/>
              </a:rPr>
              <a:t> </a:t>
            </a:r>
            <a:r>
              <a:rPr lang="cs-CZ" sz="1200" b="1" i="0" kern="1200" baseline="0" dirty="0" err="1" smtClean="0">
                <a:solidFill>
                  <a:schemeClr val="tx1"/>
                </a:solidFill>
                <a:effectLst/>
                <a:latin typeface="+mn-lt"/>
                <a:ea typeface="+mn-ea"/>
                <a:cs typeface="+mn-cs"/>
              </a:rPr>
              <a:t>with</a:t>
            </a:r>
            <a:r>
              <a:rPr lang="cs-CZ" sz="1200" b="1" i="0" kern="1200" baseline="0" dirty="0" smtClean="0">
                <a:solidFill>
                  <a:schemeClr val="tx1"/>
                </a:solidFill>
                <a:effectLst/>
                <a:latin typeface="+mn-lt"/>
                <a:ea typeface="+mn-ea"/>
                <a:cs typeface="+mn-cs"/>
              </a:rPr>
              <a:t> </a:t>
            </a:r>
            <a:r>
              <a:rPr lang="cs-CZ" sz="1200" b="1" i="0" kern="1200" baseline="0" dirty="0" err="1" smtClean="0">
                <a:solidFill>
                  <a:schemeClr val="tx1"/>
                </a:solidFill>
                <a:effectLst/>
                <a:latin typeface="+mn-lt"/>
                <a:ea typeface="+mn-ea"/>
                <a:cs typeface="+mn-cs"/>
              </a:rPr>
              <a:t>trusted</a:t>
            </a:r>
            <a:r>
              <a:rPr lang="cs-CZ" sz="1200" b="1" i="0" kern="1200" baseline="0" dirty="0" smtClean="0">
                <a:solidFill>
                  <a:schemeClr val="tx1"/>
                </a:solidFill>
                <a:effectLst/>
                <a:latin typeface="+mn-lt"/>
                <a:ea typeface="+mn-ea"/>
                <a:cs typeface="+mn-cs"/>
              </a:rPr>
              <a:t> </a:t>
            </a:r>
            <a:r>
              <a:rPr lang="cs-CZ" sz="1200" b="1" i="0" kern="1200" baseline="0" dirty="0" err="1" smtClean="0">
                <a:solidFill>
                  <a:schemeClr val="tx1"/>
                </a:solidFill>
                <a:effectLst/>
                <a:latin typeface="+mn-lt"/>
                <a:ea typeface="+mn-ea"/>
                <a:cs typeface="+mn-cs"/>
              </a:rPr>
              <a:t>friends</a:t>
            </a:r>
            <a:endParaRPr lang="en-GB" sz="1200" b="0" i="0" kern="1200" dirty="0" smtClean="0">
              <a:solidFill>
                <a:schemeClr val="tx1"/>
              </a:solidFill>
              <a:effectLst/>
              <a:latin typeface="+mn-lt"/>
              <a:ea typeface="+mn-ea"/>
              <a:cs typeface="+mn-cs"/>
            </a:endParaRPr>
          </a:p>
          <a:p>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7</a:t>
            </a:fld>
            <a:endParaRPr lang="en-GB"/>
          </a:p>
        </p:txBody>
      </p:sp>
    </p:spTree>
    <p:extLst>
      <p:ext uri="{BB962C8B-B14F-4D97-AF65-F5344CB8AC3E}">
        <p14:creationId xmlns:p14="http://schemas.microsoft.com/office/powerpoint/2010/main" val="224563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Identifiers</a:t>
            </a:r>
            <a:r>
              <a:rPr lang="cs-CZ" dirty="0" smtClean="0"/>
              <a:t> </a:t>
            </a:r>
            <a:r>
              <a:rPr lang="cs-CZ" dirty="0" err="1" smtClean="0"/>
              <a:t>of</a:t>
            </a:r>
            <a:r>
              <a:rPr lang="cs-CZ" dirty="0" smtClean="0"/>
              <a:t> </a:t>
            </a:r>
            <a:r>
              <a:rPr lang="cs-CZ" dirty="0" err="1" smtClean="0"/>
              <a:t>low</a:t>
            </a:r>
            <a:r>
              <a:rPr lang="cs-CZ" dirty="0" smtClean="0"/>
              <a:t> and </a:t>
            </a:r>
            <a:r>
              <a:rPr lang="cs-CZ" dirty="0" err="1" smtClean="0"/>
              <a:t>high</a:t>
            </a:r>
            <a:r>
              <a:rPr lang="cs-CZ" dirty="0" smtClean="0"/>
              <a:t> EQ</a:t>
            </a:r>
            <a:r>
              <a:rPr lang="cs-CZ" baseline="0" dirty="0" smtClean="0"/>
              <a:t> </a:t>
            </a:r>
            <a:endParaRPr lang="en-GB" dirty="0"/>
          </a:p>
        </p:txBody>
      </p:sp>
      <p:sp>
        <p:nvSpPr>
          <p:cNvPr id="4" name="Zástupný symbol pro číslo snímku 3"/>
          <p:cNvSpPr>
            <a:spLocks noGrp="1"/>
          </p:cNvSpPr>
          <p:nvPr>
            <p:ph type="sldNum" sz="quarter" idx="10"/>
          </p:nvPr>
        </p:nvSpPr>
        <p:spPr/>
        <p:txBody>
          <a:bodyPr/>
          <a:lstStyle/>
          <a:p>
            <a:fld id="{78CEDB84-E177-4DEC-8D58-F20602917CC1}" type="slidenum">
              <a:rPr lang="en-GB" smtClean="0"/>
              <a:t>8</a:t>
            </a:fld>
            <a:endParaRPr lang="en-GB"/>
          </a:p>
        </p:txBody>
      </p:sp>
    </p:spTree>
    <p:extLst>
      <p:ext uri="{BB962C8B-B14F-4D97-AF65-F5344CB8AC3E}">
        <p14:creationId xmlns:p14="http://schemas.microsoft.com/office/powerpoint/2010/main" val="202532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1C39E7FE-4C6F-40BD-8963-1BC9CA4A73BD}" type="slidenum">
              <a:rPr lang="cs-CZ" smtClean="0"/>
              <a:pPr>
                <a:defRPr/>
              </a:pPr>
              <a:t>‹#›</a:t>
            </a:fld>
            <a:endParaRPr lang="cs-CZ"/>
          </a:p>
        </p:txBody>
      </p:sp>
    </p:spTree>
    <p:extLst>
      <p:ext uri="{BB962C8B-B14F-4D97-AF65-F5344CB8AC3E}">
        <p14:creationId xmlns:p14="http://schemas.microsoft.com/office/powerpoint/2010/main" val="242832941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F81AC3-F475-4C99-97D7-F0704F01F3E4}" type="slidenum">
              <a:rPr lang="en-US" smtClean="0"/>
              <a:pPr>
                <a:defRPr/>
              </a:pPr>
              <a:t>‹#›</a:t>
            </a:fld>
            <a:endParaRPr lang="en-US"/>
          </a:p>
        </p:txBody>
      </p:sp>
    </p:spTree>
    <p:extLst>
      <p:ext uri="{BB962C8B-B14F-4D97-AF65-F5344CB8AC3E}">
        <p14:creationId xmlns:p14="http://schemas.microsoft.com/office/powerpoint/2010/main" val="36508459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AD3C6B-B41B-483F-A0CA-153215AA8F80}" type="slidenum">
              <a:rPr lang="en-US" smtClean="0"/>
              <a:pPr>
                <a:defRPr/>
              </a:pPr>
              <a:t>‹#›</a:t>
            </a:fld>
            <a:endParaRPr lang="en-US"/>
          </a:p>
        </p:txBody>
      </p:sp>
    </p:spTree>
    <p:extLst>
      <p:ext uri="{BB962C8B-B14F-4D97-AF65-F5344CB8AC3E}">
        <p14:creationId xmlns:p14="http://schemas.microsoft.com/office/powerpoint/2010/main" val="1263654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7B37A1-080A-4F46-AA1D-0AE5F7F337A2}" type="slidenum">
              <a:rPr lang="en-US" smtClean="0"/>
              <a:pPr>
                <a:defRPr/>
              </a:pPr>
              <a:t>‹#›</a:t>
            </a:fld>
            <a:endParaRPr lang="en-US"/>
          </a:p>
        </p:txBody>
      </p:sp>
    </p:spTree>
    <p:extLst>
      <p:ext uri="{BB962C8B-B14F-4D97-AF65-F5344CB8AC3E}">
        <p14:creationId xmlns:p14="http://schemas.microsoft.com/office/powerpoint/2010/main" val="1785499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7B37A1-080A-4F46-AA1D-0AE5F7F337A2}" type="slidenum">
              <a:rPr lang="en-US" smtClean="0"/>
              <a:pPr>
                <a:defRPr/>
              </a:pPr>
              <a:t>‹#›</a:t>
            </a:fld>
            <a:endParaRPr lang="en-US"/>
          </a:p>
        </p:txBody>
      </p:sp>
    </p:spTree>
    <p:extLst>
      <p:ext uri="{BB962C8B-B14F-4D97-AF65-F5344CB8AC3E}">
        <p14:creationId xmlns:p14="http://schemas.microsoft.com/office/powerpoint/2010/main" val="129675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7B37A1-080A-4F46-AA1D-0AE5F7F337A2}" type="slidenum">
              <a:rPr lang="en-US" smtClean="0"/>
              <a:pPr>
                <a:defRPr/>
              </a:pPr>
              <a:t>‹#›</a:t>
            </a:fld>
            <a:endParaRPr lang="en-US"/>
          </a:p>
        </p:txBody>
      </p:sp>
    </p:spTree>
    <p:extLst>
      <p:ext uri="{BB962C8B-B14F-4D97-AF65-F5344CB8AC3E}">
        <p14:creationId xmlns:p14="http://schemas.microsoft.com/office/powerpoint/2010/main" val="213988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E993789-8D05-4DA1-8CDF-C7F16C1E45F6}" type="slidenum">
              <a:rPr lang="en-US" smtClean="0"/>
              <a:pPr>
                <a:defRPr/>
              </a:pPr>
              <a:t>‹#›</a:t>
            </a:fld>
            <a:endParaRPr lang="en-US"/>
          </a:p>
        </p:txBody>
      </p:sp>
    </p:spTree>
    <p:extLst>
      <p:ext uri="{BB962C8B-B14F-4D97-AF65-F5344CB8AC3E}">
        <p14:creationId xmlns:p14="http://schemas.microsoft.com/office/powerpoint/2010/main" val="2018257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72201"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6A01D60-3E59-465E-A875-817C5B923589}" type="slidenum">
              <a:rPr lang="en-US" smtClean="0"/>
              <a:pPr>
                <a:defRPr/>
              </a:pPr>
              <a:t>‹#›</a:t>
            </a:fld>
            <a:endParaRPr lang="en-US"/>
          </a:p>
        </p:txBody>
      </p:sp>
    </p:spTree>
    <p:extLst>
      <p:ext uri="{BB962C8B-B14F-4D97-AF65-F5344CB8AC3E}">
        <p14:creationId xmlns:p14="http://schemas.microsoft.com/office/powerpoint/2010/main" val="18397513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7B37A1-080A-4F46-AA1D-0AE5F7F337A2}" type="slidenum">
              <a:rPr lang="en-US" smtClean="0"/>
              <a:pPr>
                <a:defRPr/>
              </a:pPr>
              <a:t>‹#›</a:t>
            </a:fld>
            <a:endParaRPr lang="en-US"/>
          </a:p>
        </p:txBody>
      </p:sp>
    </p:spTree>
    <p:extLst>
      <p:ext uri="{BB962C8B-B14F-4D97-AF65-F5344CB8AC3E}">
        <p14:creationId xmlns:p14="http://schemas.microsoft.com/office/powerpoint/2010/main" val="219684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080BCB9-E3AF-436C-B5BF-0D7A3DF329C9}" type="slidenum">
              <a:rPr lang="en-US" smtClean="0"/>
              <a:pPr>
                <a:defRPr/>
              </a:pPr>
              <a:t>‹#›</a:t>
            </a:fld>
            <a:endParaRPr lang="en-US"/>
          </a:p>
        </p:txBody>
      </p:sp>
    </p:spTree>
    <p:extLst>
      <p:ext uri="{BB962C8B-B14F-4D97-AF65-F5344CB8AC3E}">
        <p14:creationId xmlns:p14="http://schemas.microsoft.com/office/powerpoint/2010/main" val="6817777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CBC4CF-8A47-4C5A-BB87-736B3104F192}" type="slidenum">
              <a:rPr lang="en-US" smtClean="0"/>
              <a:pPr>
                <a:defRPr/>
              </a:pPr>
              <a:t>‹#›</a:t>
            </a:fld>
            <a:endParaRPr lang="en-US"/>
          </a:p>
        </p:txBody>
      </p:sp>
    </p:spTree>
    <p:extLst>
      <p:ext uri="{BB962C8B-B14F-4D97-AF65-F5344CB8AC3E}">
        <p14:creationId xmlns:p14="http://schemas.microsoft.com/office/powerpoint/2010/main" val="4407230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CA5090-F800-4E2B-B1FF-3955D1C69189}" type="slidenum">
              <a:rPr lang="en-US" smtClean="0"/>
              <a:pPr>
                <a:defRPr/>
              </a:pPr>
              <a:t>‹#›</a:t>
            </a:fld>
            <a:endParaRPr lang="en-US"/>
          </a:p>
        </p:txBody>
      </p:sp>
    </p:spTree>
    <p:extLst>
      <p:ext uri="{BB962C8B-B14F-4D97-AF65-F5344CB8AC3E}">
        <p14:creationId xmlns:p14="http://schemas.microsoft.com/office/powerpoint/2010/main" val="13977902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D7B37A1-080A-4F46-AA1D-0AE5F7F337A2}" type="slidenum">
              <a:rPr lang="en-US" smtClean="0"/>
              <a:pPr>
                <a:defRPr/>
              </a:pPr>
              <a:t>‹#›</a:t>
            </a:fld>
            <a:endParaRPr lang="en-US"/>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4" y="81872"/>
            <a:ext cx="4463819"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4" y="81872"/>
            <a:ext cx="4463819" cy="682833"/>
          </a:xfrm>
          <a:prstGeom prst="rect">
            <a:avLst/>
          </a:prstGeom>
        </p:spPr>
      </p:pic>
    </p:spTree>
    <p:extLst>
      <p:ext uri="{BB962C8B-B14F-4D97-AF65-F5344CB8AC3E}">
        <p14:creationId xmlns:p14="http://schemas.microsoft.com/office/powerpoint/2010/main" val="124075808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balancecareers.com/nonverbal-communication-skills-2059693" TargetMode="External"/><Relationship Id="rId2" Type="http://schemas.openxmlformats.org/officeDocument/2006/relationships/hyperlink" Target="https://www.thebalancecareers.com/what-are-soft-skills-2060852"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Y7m9eNoB3NU" TargetMode="External"/><Relationship Id="rId2" Type="http://schemas.openxmlformats.org/officeDocument/2006/relationships/hyperlink" Target="https://www.ihhp.com/free-eq-quiz/"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lpguide.org/articles/healthy-living/the-mental-health-benefits-of-exercise.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42244" y="185522"/>
            <a:ext cx="10363200" cy="2387600"/>
          </a:xfrm>
        </p:spPr>
        <p:txBody>
          <a:bodyPr/>
          <a:lstStyle/>
          <a:p>
            <a:r>
              <a:rPr lang="en-US" dirty="0" smtClean="0"/>
              <a:t>EMOTIONAL INTELLIGENCE</a:t>
            </a:r>
            <a:endParaRPr lang="en-US" dirty="0"/>
          </a:p>
        </p:txBody>
      </p:sp>
      <p:sp>
        <p:nvSpPr>
          <p:cNvPr id="6" name="Podnadpis 5"/>
          <p:cNvSpPr>
            <a:spLocks noGrp="1"/>
          </p:cNvSpPr>
          <p:nvPr>
            <p:ph type="subTitle" idx="1"/>
          </p:nvPr>
        </p:nvSpPr>
        <p:spPr/>
        <p:txBody>
          <a:bodyPr/>
          <a:lstStyle/>
          <a:p>
            <a:endParaRPr lang="en-GB"/>
          </a:p>
        </p:txBody>
      </p:sp>
      <p:pic>
        <p:nvPicPr>
          <p:cNvPr id="3" name="Obrázek 2"/>
          <p:cNvPicPr>
            <a:picLocks noChangeAspect="1"/>
          </p:cNvPicPr>
          <p:nvPr/>
        </p:nvPicPr>
        <p:blipFill rotWithShape="1">
          <a:blip r:embed="rId3"/>
          <a:srcRect t="14786" r="606"/>
          <a:stretch/>
        </p:blipFill>
        <p:spPr>
          <a:xfrm>
            <a:off x="623392" y="2548104"/>
            <a:ext cx="11177918" cy="3791178"/>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24648"/>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1424" y="712650"/>
            <a:ext cx="10515600" cy="1325563"/>
          </a:xfrm>
        </p:spPr>
        <p:txBody>
          <a:bodyPr/>
          <a:lstStyle/>
          <a:p>
            <a:r>
              <a:rPr lang="en-GB" b="1" dirty="0" smtClean="0">
                <a:solidFill>
                  <a:schemeClr val="accent2">
                    <a:lumMod val="75000"/>
                  </a:schemeClr>
                </a:solidFill>
              </a:rPr>
              <a:t>The five (5) competencies of </a:t>
            </a:r>
            <a:r>
              <a:rPr lang="cs-CZ" b="1" dirty="0" smtClean="0">
                <a:solidFill>
                  <a:schemeClr val="accent2">
                    <a:lumMod val="75000"/>
                  </a:schemeClr>
                </a:solidFill>
              </a:rPr>
              <a:t>EQ</a:t>
            </a:r>
            <a:endParaRPr lang="en-GB" b="1" dirty="0">
              <a:solidFill>
                <a:schemeClr val="accent2">
                  <a:lumMod val="75000"/>
                </a:schemeClr>
              </a:solidFill>
            </a:endParaRPr>
          </a:p>
        </p:txBody>
      </p:sp>
      <p:pic>
        <p:nvPicPr>
          <p:cNvPr id="4" name="Zástupný symbol pro obsah 3"/>
          <p:cNvPicPr>
            <a:picLocks noGrp="1" noChangeAspect="1"/>
          </p:cNvPicPr>
          <p:nvPr>
            <p:ph idx="1"/>
          </p:nvPr>
        </p:nvPicPr>
        <p:blipFill>
          <a:blip r:embed="rId2"/>
          <a:stretch>
            <a:fillRect/>
          </a:stretch>
        </p:blipFill>
        <p:spPr>
          <a:xfrm>
            <a:off x="2423592" y="2038213"/>
            <a:ext cx="6264696" cy="456070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0"/>
            <a:ext cx="5166360" cy="1042416"/>
          </a:xfrm>
          <a:prstGeom prst="rect">
            <a:avLst/>
          </a:prstGeom>
        </p:spPr>
      </p:pic>
    </p:spTree>
    <p:extLst>
      <p:ext uri="{BB962C8B-B14F-4D97-AF65-F5344CB8AC3E}">
        <p14:creationId xmlns:p14="http://schemas.microsoft.com/office/powerpoint/2010/main" val="78635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2">
                    <a:lumMod val="75000"/>
                  </a:schemeClr>
                </a:solidFill>
              </a:rPr>
              <a:t>1) </a:t>
            </a:r>
            <a:r>
              <a:rPr lang="en-GB" b="1" dirty="0" smtClean="0">
                <a:solidFill>
                  <a:schemeClr val="accent2">
                    <a:lumMod val="75000"/>
                  </a:schemeClr>
                </a:solidFill>
              </a:rPr>
              <a:t>Self awareness</a:t>
            </a:r>
            <a:endParaRPr lang="en-GB" b="1" dirty="0">
              <a:solidFill>
                <a:schemeClr val="accent2">
                  <a:lumMod val="75000"/>
                </a:schemeClr>
              </a:solidFill>
            </a:endParaRPr>
          </a:p>
        </p:txBody>
      </p:sp>
      <p:sp>
        <p:nvSpPr>
          <p:cNvPr id="3" name="Zástupný symbol pro obsah 2"/>
          <p:cNvSpPr>
            <a:spLocks noGrp="1"/>
          </p:cNvSpPr>
          <p:nvPr>
            <p:ph idx="1"/>
          </p:nvPr>
        </p:nvSpPr>
        <p:spPr>
          <a:xfrm>
            <a:off x="838200" y="1340768"/>
            <a:ext cx="10802416" cy="5184576"/>
          </a:xfrm>
        </p:spPr>
        <p:txBody>
          <a:bodyPr>
            <a:normAutofit fontScale="92500" lnSpcReduction="10000"/>
          </a:bodyPr>
          <a:lstStyle/>
          <a:p>
            <a:r>
              <a:rPr lang="en-GB" dirty="0" smtClean="0"/>
              <a:t>It </a:t>
            </a:r>
            <a:r>
              <a:rPr lang="en-GB" dirty="0"/>
              <a:t>must come first because if we don’t know ourselves and what we’re feeling, how can we possibly know or understand someone else and how they feel? </a:t>
            </a:r>
            <a:endParaRPr lang="cs-CZ" dirty="0" smtClean="0"/>
          </a:p>
          <a:p>
            <a:r>
              <a:rPr lang="en-GB" dirty="0" smtClean="0"/>
              <a:t>Self-awareness </a:t>
            </a:r>
            <a:r>
              <a:rPr lang="en-GB" dirty="0"/>
              <a:t>is about </a:t>
            </a:r>
            <a:r>
              <a:rPr lang="en-GB" b="1" i="1" dirty="0"/>
              <a:t>knowing what drives us and what we’re passionate about. </a:t>
            </a:r>
            <a:endParaRPr lang="cs-CZ" b="1" i="1" dirty="0" smtClean="0"/>
          </a:p>
          <a:p>
            <a:r>
              <a:rPr lang="en-GB" dirty="0" smtClean="0"/>
              <a:t>The </a:t>
            </a:r>
            <a:r>
              <a:rPr lang="en-GB" dirty="0"/>
              <a:t>more we know about ourselves, the better we are able </a:t>
            </a:r>
            <a:r>
              <a:rPr lang="en-GB" b="1" i="1" dirty="0"/>
              <a:t>to control and choose what kind of behaviours we’’ display </a:t>
            </a:r>
            <a:r>
              <a:rPr lang="en-GB" dirty="0"/>
              <a:t>in a work setting. </a:t>
            </a:r>
            <a:endParaRPr lang="cs-CZ" dirty="0" smtClean="0"/>
          </a:p>
          <a:p>
            <a:r>
              <a:rPr lang="en-GB" dirty="0" smtClean="0"/>
              <a:t>Without </a:t>
            </a:r>
            <a:r>
              <a:rPr lang="en-GB" dirty="0"/>
              <a:t>self-awareness, </a:t>
            </a:r>
            <a:r>
              <a:rPr lang="en-GB" b="1" i="1" dirty="0"/>
              <a:t>our emotions can blind us and guide us to do things or to become people we really don’t want to be. </a:t>
            </a:r>
            <a:endParaRPr lang="cs-CZ" b="1" i="1" dirty="0" smtClean="0"/>
          </a:p>
          <a:p>
            <a:r>
              <a:rPr lang="en-GB" dirty="0" smtClean="0"/>
              <a:t>If </a:t>
            </a:r>
            <a:r>
              <a:rPr lang="en-GB" dirty="0"/>
              <a:t>we are aware of our feelings and thoughts, we can choose how we will act or react in a given situation or to a certain person. </a:t>
            </a:r>
            <a:endParaRPr lang="cs-CZ" dirty="0" smtClean="0"/>
          </a:p>
          <a:p>
            <a:r>
              <a:rPr lang="en-GB" b="1" i="1" dirty="0" smtClean="0"/>
              <a:t>With </a:t>
            </a:r>
            <a:r>
              <a:rPr lang="en-GB" b="1" i="1" dirty="0"/>
              <a:t>this choice comes power </a:t>
            </a:r>
            <a:r>
              <a:rPr lang="en-GB" dirty="0"/>
              <a:t>- the kind of intrinsic power that no one can take away from us.</a:t>
            </a:r>
          </a:p>
        </p:txBody>
      </p:sp>
      <p:pic>
        <p:nvPicPr>
          <p:cNvPr id="4" name="Obrázek 3"/>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3284" b="89851" l="27667" r="80333"/>
                    </a14:imgEffect>
                  </a14:imgLayer>
                </a14:imgProps>
              </a:ext>
            </a:extLst>
          </a:blip>
          <a:stretch>
            <a:fillRect/>
          </a:stretch>
        </p:blipFill>
        <p:spPr>
          <a:xfrm>
            <a:off x="10321506" y="5705272"/>
            <a:ext cx="2064588" cy="1152728"/>
          </a:xfrm>
          <a:prstGeom prst="rect">
            <a:avLst/>
          </a:prstGeom>
          <a:scene3d>
            <a:camera prst="orthographicFront"/>
            <a:lightRig rig="threePt" dir="t"/>
          </a:scene3d>
          <a:sp3d>
            <a:bevelT/>
          </a:sp3d>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088" y="20016"/>
            <a:ext cx="5166360" cy="1042416"/>
          </a:xfrm>
          <a:prstGeom prst="rect">
            <a:avLst/>
          </a:prstGeom>
        </p:spPr>
      </p:pic>
    </p:spTree>
    <p:extLst>
      <p:ext uri="{BB962C8B-B14F-4D97-AF65-F5344CB8AC3E}">
        <p14:creationId xmlns:p14="http://schemas.microsoft.com/office/powerpoint/2010/main" val="319177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lumMod val="75000"/>
                  </a:srgbClr>
                </a:solidFill>
              </a:rPr>
              <a:t>1) </a:t>
            </a:r>
            <a:r>
              <a:rPr lang="en-GB" b="1" dirty="0">
                <a:solidFill>
                  <a:srgbClr val="C00000">
                    <a:lumMod val="75000"/>
                  </a:srgbClr>
                </a:solidFill>
              </a:rPr>
              <a:t>Self awareness</a:t>
            </a:r>
            <a:endParaRPr lang="en-GB" dirty="0"/>
          </a:p>
        </p:txBody>
      </p:sp>
      <p:sp>
        <p:nvSpPr>
          <p:cNvPr id="3" name="Zástupný symbol pro obsah 2"/>
          <p:cNvSpPr>
            <a:spLocks noGrp="1"/>
          </p:cNvSpPr>
          <p:nvPr>
            <p:ph idx="1"/>
          </p:nvPr>
        </p:nvSpPr>
        <p:spPr/>
        <p:txBody>
          <a:bodyPr>
            <a:normAutofit/>
          </a:bodyPr>
          <a:lstStyle/>
          <a:p>
            <a:r>
              <a:rPr lang="en-GB" dirty="0" smtClean="0"/>
              <a:t>People </a:t>
            </a:r>
            <a:r>
              <a:rPr lang="en-GB" dirty="0"/>
              <a:t>with high emotional intelligence are usually very self-aware. </a:t>
            </a:r>
            <a:endParaRPr lang="cs-CZ" dirty="0"/>
          </a:p>
          <a:p>
            <a:r>
              <a:rPr lang="en-GB" dirty="0" smtClean="0"/>
              <a:t>They </a:t>
            </a:r>
            <a:r>
              <a:rPr lang="en-GB" dirty="0"/>
              <a:t>understand their emotions, and because of this, </a:t>
            </a:r>
            <a:r>
              <a:rPr lang="en-GB" b="1" i="1" dirty="0"/>
              <a:t>they don't let their feelings rule them</a:t>
            </a:r>
            <a:r>
              <a:rPr lang="en-GB" dirty="0"/>
              <a:t>. </a:t>
            </a:r>
            <a:endParaRPr lang="cs-CZ" dirty="0" smtClean="0"/>
          </a:p>
          <a:p>
            <a:r>
              <a:rPr lang="en-GB" dirty="0" smtClean="0"/>
              <a:t>They're </a:t>
            </a:r>
            <a:r>
              <a:rPr lang="en-GB" b="1" i="1" dirty="0"/>
              <a:t>confident</a:t>
            </a:r>
            <a:r>
              <a:rPr lang="en-GB" dirty="0"/>
              <a:t> – because they </a:t>
            </a:r>
            <a:r>
              <a:rPr lang="en-GB" b="1" i="1" dirty="0"/>
              <a:t>trust their intuition </a:t>
            </a:r>
            <a:r>
              <a:rPr lang="en-GB" dirty="0"/>
              <a:t>and don't let their emotions get out of control. </a:t>
            </a:r>
            <a:endParaRPr lang="cs-CZ" dirty="0"/>
          </a:p>
          <a:p>
            <a:r>
              <a:rPr lang="en-GB" dirty="0" smtClean="0"/>
              <a:t>They're </a:t>
            </a:r>
            <a:r>
              <a:rPr lang="en-GB" dirty="0"/>
              <a:t>also willing to take an </a:t>
            </a:r>
            <a:r>
              <a:rPr lang="en-GB" b="1" i="1" dirty="0"/>
              <a:t>honest look at themselves. </a:t>
            </a:r>
            <a:endParaRPr lang="cs-CZ" b="1" i="1" dirty="0"/>
          </a:p>
          <a:p>
            <a:r>
              <a:rPr lang="en-GB" dirty="0" smtClean="0"/>
              <a:t>They </a:t>
            </a:r>
            <a:r>
              <a:rPr lang="en-GB" b="1" i="1" dirty="0"/>
              <a:t>know their strengths and weaknesses</a:t>
            </a:r>
            <a:r>
              <a:rPr lang="en-GB" dirty="0"/>
              <a:t>, and they work on these areas so they can perform better.</a:t>
            </a:r>
          </a:p>
        </p:txBody>
      </p:sp>
      <p:pic>
        <p:nvPicPr>
          <p:cNvPr id="5" name="Obrázek 4"/>
          <p:cNvPicPr>
            <a:picLocks noChangeAspect="1"/>
          </p:cNvPicPr>
          <p:nvPr/>
        </p:nvPicPr>
        <p:blipFill>
          <a:blip r:embed="rId2"/>
          <a:stretch>
            <a:fillRect/>
          </a:stretch>
        </p:blipFill>
        <p:spPr>
          <a:xfrm>
            <a:off x="7896201" y="5102200"/>
            <a:ext cx="3127519" cy="1755800"/>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640" y="91914"/>
            <a:ext cx="5166360" cy="1042416"/>
          </a:xfrm>
          <a:prstGeom prst="rect">
            <a:avLst/>
          </a:prstGeom>
        </p:spPr>
      </p:pic>
    </p:spTree>
    <p:extLst>
      <p:ext uri="{BB962C8B-B14F-4D97-AF65-F5344CB8AC3E}">
        <p14:creationId xmlns:p14="http://schemas.microsoft.com/office/powerpoint/2010/main" val="36663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C00000">
                    <a:lumMod val="75000"/>
                  </a:srgbClr>
                </a:solidFill>
              </a:rPr>
              <a:t>2) </a:t>
            </a:r>
            <a:r>
              <a:rPr lang="en-GB" b="1" dirty="0" smtClean="0">
                <a:solidFill>
                  <a:srgbClr val="C00000">
                    <a:lumMod val="75000"/>
                  </a:srgbClr>
                </a:solidFill>
              </a:rPr>
              <a:t>Self </a:t>
            </a:r>
            <a:r>
              <a:rPr lang="en-GB" b="1" dirty="0">
                <a:solidFill>
                  <a:srgbClr val="C00000">
                    <a:lumMod val="75000"/>
                  </a:srgbClr>
                </a:solidFill>
              </a:rPr>
              <a:t>regulation</a:t>
            </a:r>
            <a:endParaRPr lang="en-GB" dirty="0"/>
          </a:p>
        </p:txBody>
      </p:sp>
      <p:sp>
        <p:nvSpPr>
          <p:cNvPr id="3" name="Zástupný symbol pro obsah 2"/>
          <p:cNvSpPr>
            <a:spLocks noGrp="1"/>
          </p:cNvSpPr>
          <p:nvPr>
            <p:ph idx="1"/>
          </p:nvPr>
        </p:nvSpPr>
        <p:spPr>
          <a:xfrm>
            <a:off x="434821" y="1434644"/>
            <a:ext cx="11647080" cy="5184576"/>
          </a:xfrm>
        </p:spPr>
        <p:txBody>
          <a:bodyPr>
            <a:normAutofit/>
          </a:bodyPr>
          <a:lstStyle/>
          <a:p>
            <a:r>
              <a:rPr lang="en-GB" dirty="0"/>
              <a:t> The second step is to </a:t>
            </a:r>
            <a:r>
              <a:rPr lang="en-GB" b="1" i="1" dirty="0"/>
              <a:t>regulate those feelings </a:t>
            </a:r>
            <a:r>
              <a:rPr lang="en-GB" dirty="0"/>
              <a:t>and </a:t>
            </a:r>
            <a:r>
              <a:rPr lang="en-GB" b="1" i="1" dirty="0"/>
              <a:t>manage them</a:t>
            </a:r>
            <a:r>
              <a:rPr lang="en-GB" dirty="0"/>
              <a:t> </a:t>
            </a:r>
            <a:r>
              <a:rPr lang="en-GB" b="1" i="1" dirty="0"/>
              <a:t>so they do more good than harm</a:t>
            </a:r>
            <a:r>
              <a:rPr lang="en-GB" dirty="0"/>
              <a:t>. </a:t>
            </a:r>
            <a:endParaRPr lang="cs-CZ" dirty="0" smtClean="0"/>
          </a:p>
          <a:p>
            <a:r>
              <a:rPr lang="en-GB" dirty="0" smtClean="0"/>
              <a:t>Our </a:t>
            </a:r>
            <a:r>
              <a:rPr lang="en-GB" dirty="0"/>
              <a:t>passions can be </a:t>
            </a:r>
            <a:r>
              <a:rPr lang="en-GB" b="1" i="1" dirty="0"/>
              <a:t>contagious</a:t>
            </a:r>
            <a:r>
              <a:rPr lang="en-GB" dirty="0"/>
              <a:t> and energize others, but our ranting and ravings can </a:t>
            </a:r>
            <a:r>
              <a:rPr lang="en-GB" b="1" i="1" dirty="0"/>
              <a:t>damage work relations beyond repair. </a:t>
            </a:r>
            <a:endParaRPr lang="cs-CZ" b="1" i="1" dirty="0"/>
          </a:p>
          <a:p>
            <a:r>
              <a:rPr lang="en-GB" b="1" i="1" dirty="0" smtClean="0"/>
              <a:t>Checking</a:t>
            </a:r>
            <a:r>
              <a:rPr lang="en-GB" dirty="0" smtClean="0"/>
              <a:t> </a:t>
            </a:r>
            <a:r>
              <a:rPr lang="en-GB" dirty="0"/>
              <a:t>those emotions is what self-regulation is all about. It’s giving the </a:t>
            </a:r>
            <a:r>
              <a:rPr lang="en-GB" b="1" i="1" dirty="0"/>
              <a:t>rational side time to temper </a:t>
            </a:r>
            <a:r>
              <a:rPr lang="en-GB" dirty="0"/>
              <a:t>our feelings when needed. </a:t>
            </a:r>
            <a:r>
              <a:rPr lang="en-GB" dirty="0" smtClean="0"/>
              <a:t> </a:t>
            </a:r>
            <a:endParaRPr lang="cs-CZ" dirty="0" smtClean="0"/>
          </a:p>
          <a:p>
            <a:r>
              <a:rPr lang="en-GB" dirty="0" smtClean="0"/>
              <a:t>When </a:t>
            </a:r>
            <a:r>
              <a:rPr lang="en-GB" dirty="0"/>
              <a:t>we are angry, </a:t>
            </a:r>
            <a:r>
              <a:rPr lang="en-GB" b="1" i="1" dirty="0"/>
              <a:t>we cannot make good decisions </a:t>
            </a:r>
            <a:r>
              <a:rPr lang="en-GB" dirty="0"/>
              <a:t>and </a:t>
            </a:r>
            <a:r>
              <a:rPr lang="en-GB" b="1" i="1" dirty="0"/>
              <a:t>often react inappropriately </a:t>
            </a:r>
            <a:r>
              <a:rPr lang="en-GB" dirty="0"/>
              <a:t>by blowing an incident out of proportion - </a:t>
            </a:r>
            <a:r>
              <a:rPr lang="en-GB" b="1" i="1" dirty="0"/>
              <a:t>we lose our perspective</a:t>
            </a:r>
            <a:r>
              <a:rPr lang="en-GB" dirty="0"/>
              <a:t>. </a:t>
            </a:r>
            <a:endParaRPr lang="cs-CZ" dirty="0"/>
          </a:p>
          <a:p>
            <a:r>
              <a:rPr lang="en-GB" dirty="0" smtClean="0"/>
              <a:t>By </a:t>
            </a:r>
            <a:r>
              <a:rPr lang="en-GB" dirty="0"/>
              <a:t>learning to manage our emotions, we become </a:t>
            </a:r>
            <a:r>
              <a:rPr lang="en-GB" dirty="0" smtClean="0"/>
              <a:t>more </a:t>
            </a:r>
            <a:r>
              <a:rPr lang="en-GB" b="1" i="1" dirty="0"/>
              <a:t>adaptable</a:t>
            </a:r>
            <a:r>
              <a:rPr lang="en-GB" dirty="0"/>
              <a:t> and </a:t>
            </a:r>
            <a:r>
              <a:rPr lang="en-GB" b="1" i="1" dirty="0"/>
              <a:t>innovative</a:t>
            </a:r>
            <a:r>
              <a:rPr lang="en-GB" dirty="0"/>
              <a:t> in stressful situations.</a:t>
            </a:r>
          </a:p>
        </p:txBody>
      </p:sp>
      <p:pic>
        <p:nvPicPr>
          <p:cNvPr id="5" name="Obrázek 4"/>
          <p:cNvPicPr>
            <a:picLocks noChangeAspect="1"/>
          </p:cNvPicPr>
          <p:nvPr/>
        </p:nvPicPr>
        <p:blipFill rotWithShape="1">
          <a:blip r:embed="rId2">
            <a:duotone>
              <a:schemeClr val="accent2">
                <a:shade val="45000"/>
                <a:satMod val="135000"/>
              </a:schemeClr>
              <a:prstClr val="white"/>
            </a:duotone>
          </a:blip>
          <a:srcRect l="7098" t="6443" r="6878" b="6526"/>
          <a:stretch/>
        </p:blipFill>
        <p:spPr>
          <a:xfrm>
            <a:off x="10936075" y="5661248"/>
            <a:ext cx="965464" cy="1082235"/>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44624"/>
            <a:ext cx="5166360" cy="1042416"/>
          </a:xfrm>
          <a:prstGeom prst="rect">
            <a:avLst/>
          </a:prstGeom>
        </p:spPr>
      </p:pic>
    </p:spTree>
    <p:extLst>
      <p:ext uri="{BB962C8B-B14F-4D97-AF65-F5344CB8AC3E}">
        <p14:creationId xmlns:p14="http://schemas.microsoft.com/office/powerpoint/2010/main" val="2210362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1384" y="347861"/>
            <a:ext cx="7886700" cy="1325563"/>
          </a:xfrm>
        </p:spPr>
        <p:txBody>
          <a:bodyPr/>
          <a:lstStyle/>
          <a:p>
            <a:r>
              <a:rPr lang="cs-CZ" b="1" dirty="0" smtClean="0">
                <a:solidFill>
                  <a:schemeClr val="accent2">
                    <a:lumMod val="75000"/>
                  </a:schemeClr>
                </a:solidFill>
              </a:rPr>
              <a:t>2) </a:t>
            </a:r>
            <a:r>
              <a:rPr lang="en-GB" b="1" dirty="0" smtClean="0">
                <a:solidFill>
                  <a:schemeClr val="accent2">
                    <a:lumMod val="75000"/>
                  </a:schemeClr>
                </a:solidFill>
              </a:rPr>
              <a:t>Self regulation</a:t>
            </a:r>
            <a:endParaRPr lang="en-GB" b="1" dirty="0">
              <a:solidFill>
                <a:schemeClr val="accent2">
                  <a:lumMod val="75000"/>
                </a:schemeClr>
              </a:solidFill>
            </a:endParaRPr>
          </a:p>
        </p:txBody>
      </p:sp>
      <p:sp>
        <p:nvSpPr>
          <p:cNvPr id="3" name="Zástupný symbol pro obsah 2"/>
          <p:cNvSpPr>
            <a:spLocks noGrp="1"/>
          </p:cNvSpPr>
          <p:nvPr>
            <p:ph idx="1"/>
          </p:nvPr>
        </p:nvSpPr>
        <p:spPr>
          <a:xfrm>
            <a:off x="219366" y="1673424"/>
            <a:ext cx="11863104" cy="5184576"/>
          </a:xfrm>
        </p:spPr>
        <p:txBody>
          <a:bodyPr>
            <a:normAutofit/>
          </a:bodyPr>
          <a:lstStyle/>
          <a:p>
            <a:r>
              <a:rPr lang="en-GB" dirty="0" smtClean="0"/>
              <a:t>Self-regulation </a:t>
            </a:r>
            <a:r>
              <a:rPr lang="en-GB" dirty="0"/>
              <a:t>helps us </a:t>
            </a:r>
            <a:r>
              <a:rPr lang="en-GB" b="1" i="1" dirty="0"/>
              <a:t>act intentionally </a:t>
            </a:r>
            <a:r>
              <a:rPr lang="en-GB" dirty="0"/>
              <a:t>rather than </a:t>
            </a:r>
            <a:r>
              <a:rPr lang="en-GB" b="1" i="1" dirty="0"/>
              <a:t>reactively</a:t>
            </a:r>
            <a:r>
              <a:rPr lang="en-GB" dirty="0"/>
              <a:t>. </a:t>
            </a:r>
            <a:endParaRPr lang="cs-CZ" dirty="0"/>
          </a:p>
          <a:p>
            <a:r>
              <a:rPr lang="en-GB" dirty="0" smtClean="0"/>
              <a:t>Self-regulation </a:t>
            </a:r>
            <a:r>
              <a:rPr lang="en-GB" dirty="0"/>
              <a:t>helps us </a:t>
            </a:r>
            <a:r>
              <a:rPr lang="en-GB" b="1" i="1" dirty="0"/>
              <a:t>act deliberately </a:t>
            </a:r>
            <a:r>
              <a:rPr lang="en-GB" dirty="0"/>
              <a:t>and </a:t>
            </a:r>
            <a:r>
              <a:rPr lang="en-GB" b="1" i="1" dirty="0"/>
              <a:t>not destructively. </a:t>
            </a:r>
            <a:endParaRPr lang="cs-CZ" b="1" i="1" dirty="0"/>
          </a:p>
          <a:p>
            <a:r>
              <a:rPr lang="en-GB" dirty="0" smtClean="0"/>
              <a:t>Self-Regulation </a:t>
            </a:r>
            <a:r>
              <a:rPr lang="en-GB" dirty="0"/>
              <a:t>is the ability to </a:t>
            </a:r>
            <a:r>
              <a:rPr lang="en-GB" b="1" i="1" dirty="0"/>
              <a:t>control emotions </a:t>
            </a:r>
            <a:r>
              <a:rPr lang="en-GB" dirty="0"/>
              <a:t>and </a:t>
            </a:r>
            <a:r>
              <a:rPr lang="en-GB" b="1" i="1" dirty="0"/>
              <a:t>impulses</a:t>
            </a:r>
            <a:r>
              <a:rPr lang="en-GB" dirty="0"/>
              <a:t>. </a:t>
            </a:r>
            <a:endParaRPr lang="cs-CZ" dirty="0"/>
          </a:p>
          <a:p>
            <a:r>
              <a:rPr lang="en-GB" dirty="0" smtClean="0"/>
              <a:t>People </a:t>
            </a:r>
            <a:r>
              <a:rPr lang="en-GB" dirty="0"/>
              <a:t>who self-regulate typically don't allow themselves to become too angry or jealous, and they </a:t>
            </a:r>
            <a:r>
              <a:rPr lang="en-GB" b="1" i="1" dirty="0"/>
              <a:t>don't make impulsive, careless decisions - they think before they act. </a:t>
            </a:r>
            <a:endParaRPr lang="cs-CZ" b="1" i="1" dirty="0"/>
          </a:p>
          <a:p>
            <a:r>
              <a:rPr lang="en-GB" dirty="0" smtClean="0"/>
              <a:t>Characteristics </a:t>
            </a:r>
            <a:r>
              <a:rPr lang="en-GB" dirty="0"/>
              <a:t>of self-regulation are </a:t>
            </a:r>
            <a:r>
              <a:rPr lang="en-GB" b="1" i="1" dirty="0"/>
              <a:t>thoughtfulness</a:t>
            </a:r>
            <a:r>
              <a:rPr lang="en-GB" dirty="0"/>
              <a:t>, </a:t>
            </a:r>
            <a:r>
              <a:rPr lang="en-GB" b="1" i="1" dirty="0"/>
              <a:t>comfort with change, integrity </a:t>
            </a:r>
            <a:r>
              <a:rPr lang="en-GB" dirty="0"/>
              <a:t>and the </a:t>
            </a:r>
            <a:r>
              <a:rPr lang="en-GB" b="1" i="1" dirty="0"/>
              <a:t>ability </a:t>
            </a:r>
            <a:r>
              <a:rPr lang="en-GB" b="1" i="1" dirty="0" smtClean="0"/>
              <a:t>to</a:t>
            </a:r>
            <a:r>
              <a:rPr lang="cs-CZ" b="1" i="1" dirty="0" smtClean="0"/>
              <a:t> </a:t>
            </a:r>
            <a:r>
              <a:rPr lang="en-GB" b="1" i="1" dirty="0" smtClean="0"/>
              <a:t>say </a:t>
            </a:r>
            <a:r>
              <a:rPr lang="en-GB" b="1" i="1" dirty="0"/>
              <a:t>no.</a:t>
            </a:r>
          </a:p>
        </p:txBody>
      </p:sp>
      <p:pic>
        <p:nvPicPr>
          <p:cNvPr id="4" name="Obrázek 3"/>
          <p:cNvPicPr>
            <a:picLocks noChangeAspect="1"/>
          </p:cNvPicPr>
          <p:nvPr/>
        </p:nvPicPr>
        <p:blipFill>
          <a:blip r:embed="rId2"/>
          <a:stretch>
            <a:fillRect/>
          </a:stretch>
        </p:blipFill>
        <p:spPr>
          <a:xfrm>
            <a:off x="9342445" y="5361494"/>
            <a:ext cx="1322947" cy="1481456"/>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44625"/>
            <a:ext cx="5166360" cy="1042416"/>
          </a:xfrm>
          <a:prstGeom prst="rect">
            <a:avLst/>
          </a:prstGeom>
        </p:spPr>
      </p:pic>
    </p:spTree>
    <p:extLst>
      <p:ext uri="{BB962C8B-B14F-4D97-AF65-F5344CB8AC3E}">
        <p14:creationId xmlns:p14="http://schemas.microsoft.com/office/powerpoint/2010/main" val="12207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1129825"/>
            <a:ext cx="11737304" cy="1325563"/>
          </a:xfrm>
        </p:spPr>
        <p:txBody>
          <a:bodyPr>
            <a:normAutofit/>
          </a:bodyPr>
          <a:lstStyle/>
          <a:p>
            <a:r>
              <a:rPr lang="en-US" b="1" i="1" dirty="0" smtClean="0">
                <a:solidFill>
                  <a:schemeClr val="accent2">
                    <a:lumMod val="75000"/>
                  </a:schemeClr>
                </a:solidFill>
              </a:rPr>
              <a:t>Out of control emotions make smart people stupid – IQ:178; EQ: 0</a:t>
            </a:r>
            <a:endParaRPr lang="en-US" b="1" i="1" dirty="0">
              <a:solidFill>
                <a:schemeClr val="accent2">
                  <a:lumMod val="75000"/>
                </a:schemeClr>
              </a:solidFill>
            </a:endParaRPr>
          </a:p>
        </p:txBody>
      </p:sp>
      <p:pic>
        <p:nvPicPr>
          <p:cNvPr id="4" name="Zástupný symbol pro obsah 3"/>
          <p:cNvPicPr>
            <a:picLocks noGrp="1" noChangeAspect="1"/>
          </p:cNvPicPr>
          <p:nvPr>
            <p:ph idx="1"/>
          </p:nvPr>
        </p:nvPicPr>
        <p:blipFill>
          <a:blip r:embed="rId2"/>
          <a:stretch>
            <a:fillRect/>
          </a:stretch>
        </p:blipFill>
        <p:spPr>
          <a:xfrm>
            <a:off x="2495600" y="2564904"/>
            <a:ext cx="7755210" cy="3950965"/>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68481"/>
            <a:ext cx="5166360" cy="1042416"/>
          </a:xfrm>
          <a:prstGeom prst="rect">
            <a:avLst/>
          </a:prstGeom>
        </p:spPr>
      </p:pic>
    </p:spTree>
    <p:extLst>
      <p:ext uri="{BB962C8B-B14F-4D97-AF65-F5344CB8AC3E}">
        <p14:creationId xmlns:p14="http://schemas.microsoft.com/office/powerpoint/2010/main" val="195256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2">
                    <a:lumMod val="75000"/>
                  </a:schemeClr>
                </a:solidFill>
              </a:rPr>
              <a:t>3) </a:t>
            </a:r>
            <a:r>
              <a:rPr lang="en-GB" b="1" dirty="0" smtClean="0">
                <a:solidFill>
                  <a:schemeClr val="accent2">
                    <a:lumMod val="75000"/>
                  </a:schemeClr>
                </a:solidFill>
              </a:rPr>
              <a:t>Self motivation</a:t>
            </a:r>
            <a:endParaRPr lang="en-GB" b="1" dirty="0">
              <a:solidFill>
                <a:schemeClr val="accent2">
                  <a:lumMod val="75000"/>
                </a:schemeClr>
              </a:solidFill>
            </a:endParaRPr>
          </a:p>
        </p:txBody>
      </p:sp>
      <p:sp>
        <p:nvSpPr>
          <p:cNvPr id="3" name="Zástupný symbol pro obsah 2"/>
          <p:cNvSpPr>
            <a:spLocks noGrp="1"/>
          </p:cNvSpPr>
          <p:nvPr>
            <p:ph idx="1"/>
          </p:nvPr>
        </p:nvSpPr>
        <p:spPr>
          <a:xfrm>
            <a:off x="695400" y="1412776"/>
            <a:ext cx="11359048" cy="5184576"/>
          </a:xfrm>
        </p:spPr>
        <p:txBody>
          <a:bodyPr>
            <a:normAutofit/>
          </a:bodyPr>
          <a:lstStyle/>
          <a:p>
            <a:r>
              <a:rPr lang="en-GB" dirty="0"/>
              <a:t> The third step is to </a:t>
            </a:r>
            <a:r>
              <a:rPr lang="en-GB" b="1" i="1" dirty="0"/>
              <a:t>direct the power of our emotions towards a purpose that will motivate and inspire </a:t>
            </a:r>
            <a:r>
              <a:rPr lang="en-GB" b="1" i="1" dirty="0" smtClean="0"/>
              <a:t>us.</a:t>
            </a:r>
            <a:endParaRPr lang="cs-CZ" b="1" i="1" dirty="0" smtClean="0"/>
          </a:p>
          <a:p>
            <a:r>
              <a:rPr lang="en-GB" dirty="0" smtClean="0"/>
              <a:t>Self-motivation </a:t>
            </a:r>
            <a:r>
              <a:rPr lang="en-GB" dirty="0"/>
              <a:t>is about </a:t>
            </a:r>
            <a:r>
              <a:rPr lang="en-GB" b="1" i="1" dirty="0"/>
              <a:t>visualizing the achievement of a goal and taking the necessary steps to get </a:t>
            </a:r>
            <a:r>
              <a:rPr lang="en-GB" b="1" i="1" dirty="0" smtClean="0"/>
              <a:t>there.</a:t>
            </a:r>
            <a:endParaRPr lang="cs-CZ" b="1" i="1" dirty="0" smtClean="0"/>
          </a:p>
          <a:p>
            <a:r>
              <a:rPr lang="en-GB" dirty="0" smtClean="0"/>
              <a:t>Athletes </a:t>
            </a:r>
            <a:r>
              <a:rPr lang="en-GB" dirty="0"/>
              <a:t>use their emotions to </a:t>
            </a:r>
            <a:r>
              <a:rPr lang="en-GB" b="1" i="1" dirty="0"/>
              <a:t>psyche themselves up </a:t>
            </a:r>
            <a:r>
              <a:rPr lang="en-GB" dirty="0"/>
              <a:t>for </a:t>
            </a:r>
            <a:r>
              <a:rPr lang="en-GB" dirty="0" smtClean="0"/>
              <a:t>competition.</a:t>
            </a:r>
            <a:endParaRPr lang="cs-CZ" dirty="0" smtClean="0"/>
          </a:p>
          <a:p>
            <a:r>
              <a:rPr lang="en-GB" dirty="0" smtClean="0"/>
              <a:t>The </a:t>
            </a:r>
            <a:r>
              <a:rPr lang="en-GB" dirty="0"/>
              <a:t>same technique is effective in the workplace to </a:t>
            </a:r>
            <a:r>
              <a:rPr lang="en-GB" b="1" i="1" dirty="0"/>
              <a:t>raise job performance</a:t>
            </a:r>
            <a:r>
              <a:rPr lang="en-GB" dirty="0"/>
              <a:t>. </a:t>
            </a:r>
            <a:endParaRPr lang="cs-CZ" dirty="0"/>
          </a:p>
          <a:p>
            <a:r>
              <a:rPr lang="en-GB" dirty="0" smtClean="0"/>
              <a:t>“</a:t>
            </a:r>
            <a:r>
              <a:rPr lang="en-GB" b="1" i="1" dirty="0"/>
              <a:t>Self-motivated people can envision reaching the goal which gives meaning to the mundane</a:t>
            </a:r>
            <a:r>
              <a:rPr lang="en-GB" dirty="0"/>
              <a:t>.” </a:t>
            </a:r>
            <a:endParaRPr lang="cs-CZ" dirty="0"/>
          </a:p>
          <a:p>
            <a:r>
              <a:rPr lang="en-GB" dirty="0" smtClean="0"/>
              <a:t>“</a:t>
            </a:r>
            <a:r>
              <a:rPr lang="en-GB" b="1" i="1" dirty="0"/>
              <a:t>Stand firm even when you are buffeted by events and emotions</a:t>
            </a:r>
            <a:r>
              <a:rPr lang="en-GB" dirty="0"/>
              <a:t>.”</a:t>
            </a:r>
          </a:p>
        </p:txBody>
      </p:sp>
      <p:pic>
        <p:nvPicPr>
          <p:cNvPr id="5" name="Obrázek 4"/>
          <p:cNvPicPr>
            <a:picLocks noChangeAspect="1"/>
          </p:cNvPicPr>
          <p:nvPr/>
        </p:nvPicPr>
        <p:blipFill>
          <a:blip r:embed="rId2"/>
          <a:stretch>
            <a:fillRect/>
          </a:stretch>
        </p:blipFill>
        <p:spPr>
          <a:xfrm>
            <a:off x="10325564" y="5643016"/>
            <a:ext cx="1728884" cy="1214984"/>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85507"/>
            <a:ext cx="5166360" cy="1042416"/>
          </a:xfrm>
          <a:prstGeom prst="rect">
            <a:avLst/>
          </a:prstGeom>
        </p:spPr>
      </p:pic>
    </p:spTree>
    <p:extLst>
      <p:ext uri="{BB962C8B-B14F-4D97-AF65-F5344CB8AC3E}">
        <p14:creationId xmlns:p14="http://schemas.microsoft.com/office/powerpoint/2010/main" val="4190294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C00000">
                    <a:lumMod val="75000"/>
                  </a:srgbClr>
                </a:solidFill>
              </a:rPr>
              <a:t>3) </a:t>
            </a:r>
            <a:r>
              <a:rPr lang="en-GB" b="1" dirty="0" smtClean="0">
                <a:solidFill>
                  <a:srgbClr val="C00000">
                    <a:lumMod val="75000"/>
                  </a:srgbClr>
                </a:solidFill>
              </a:rPr>
              <a:t>Self </a:t>
            </a:r>
            <a:r>
              <a:rPr lang="en-GB" b="1" dirty="0">
                <a:solidFill>
                  <a:srgbClr val="C00000">
                    <a:lumMod val="75000"/>
                  </a:srgbClr>
                </a:solidFill>
              </a:rPr>
              <a:t>motivation</a:t>
            </a:r>
            <a:endParaRPr lang="en-GB" dirty="0"/>
          </a:p>
        </p:txBody>
      </p:sp>
      <p:sp>
        <p:nvSpPr>
          <p:cNvPr id="3" name="Zástupný symbol pro obsah 2"/>
          <p:cNvSpPr>
            <a:spLocks noGrp="1"/>
          </p:cNvSpPr>
          <p:nvPr>
            <p:ph idx="1"/>
          </p:nvPr>
        </p:nvSpPr>
        <p:spPr>
          <a:xfrm>
            <a:off x="269817" y="1421665"/>
            <a:ext cx="11784631" cy="4351338"/>
          </a:xfrm>
        </p:spPr>
        <p:txBody>
          <a:bodyPr>
            <a:normAutofit/>
          </a:bodyPr>
          <a:lstStyle/>
          <a:p>
            <a:r>
              <a:rPr lang="en-GB" dirty="0"/>
              <a:t>The strongly self-motivated workers also </a:t>
            </a:r>
            <a:r>
              <a:rPr lang="en-GB" b="1" i="1" dirty="0"/>
              <a:t>accept change and are more flexible.</a:t>
            </a:r>
            <a:r>
              <a:rPr lang="en-GB" dirty="0"/>
              <a:t> New twists and unexpected turns don’t bend them out of shape</a:t>
            </a:r>
            <a:r>
              <a:rPr lang="en-GB" dirty="0" smtClean="0"/>
              <a:t>.</a:t>
            </a:r>
            <a:endParaRPr lang="cs-CZ" dirty="0" smtClean="0"/>
          </a:p>
          <a:p>
            <a:r>
              <a:rPr lang="en-GB" dirty="0" smtClean="0"/>
              <a:t> They </a:t>
            </a:r>
            <a:r>
              <a:rPr lang="en-GB" dirty="0"/>
              <a:t>have </a:t>
            </a:r>
            <a:r>
              <a:rPr lang="en-GB" b="1" i="1" dirty="0"/>
              <a:t>better attitudes, take more initiative and do balanced risk taking</a:t>
            </a:r>
            <a:r>
              <a:rPr lang="en-GB" dirty="0"/>
              <a:t>. But most of all, self-motivated employees </a:t>
            </a:r>
            <a:r>
              <a:rPr lang="en-GB" b="1" i="1" dirty="0"/>
              <a:t>persist</a:t>
            </a:r>
            <a:r>
              <a:rPr lang="en-GB" dirty="0"/>
              <a:t> toward goals, despite obstacles and setbacks. </a:t>
            </a:r>
            <a:endParaRPr lang="cs-CZ" dirty="0"/>
          </a:p>
          <a:p>
            <a:r>
              <a:rPr lang="en-GB" dirty="0" smtClean="0"/>
              <a:t>People </a:t>
            </a:r>
            <a:r>
              <a:rPr lang="en-GB" dirty="0"/>
              <a:t>with a high degree of emotional intelligence are usually </a:t>
            </a:r>
            <a:r>
              <a:rPr lang="en-GB" b="1" i="1" dirty="0"/>
              <a:t>motivated</a:t>
            </a:r>
            <a:r>
              <a:rPr lang="en-GB" dirty="0"/>
              <a:t>. </a:t>
            </a:r>
            <a:endParaRPr lang="cs-CZ" dirty="0"/>
          </a:p>
          <a:p>
            <a:r>
              <a:rPr lang="en-GB" dirty="0" smtClean="0"/>
              <a:t>They're </a:t>
            </a:r>
            <a:r>
              <a:rPr lang="en-GB" dirty="0"/>
              <a:t>willing to </a:t>
            </a:r>
            <a:r>
              <a:rPr lang="en-GB" b="1" i="1" dirty="0"/>
              <a:t>defer immediate results for long-term success. </a:t>
            </a:r>
            <a:endParaRPr lang="cs-CZ" b="1" i="1" dirty="0"/>
          </a:p>
          <a:p>
            <a:r>
              <a:rPr lang="en-GB" dirty="0" smtClean="0"/>
              <a:t>They're </a:t>
            </a:r>
            <a:r>
              <a:rPr lang="en-GB" b="1" i="1" dirty="0"/>
              <a:t>highly productive, </a:t>
            </a:r>
            <a:r>
              <a:rPr lang="en-GB" b="1" i="1" dirty="0" smtClean="0"/>
              <a:t>love</a:t>
            </a:r>
            <a:r>
              <a:rPr lang="cs-CZ" b="1" i="1" dirty="0" smtClean="0"/>
              <a:t> </a:t>
            </a:r>
            <a:r>
              <a:rPr lang="en-GB" b="1" i="1" dirty="0" smtClean="0"/>
              <a:t>a</a:t>
            </a:r>
            <a:r>
              <a:rPr lang="cs-CZ" b="1" i="1" dirty="0" smtClean="0"/>
              <a:t> </a:t>
            </a:r>
            <a:r>
              <a:rPr lang="en-GB" b="1" i="1" dirty="0" smtClean="0"/>
              <a:t>challenge</a:t>
            </a:r>
            <a:r>
              <a:rPr lang="en-GB" dirty="0"/>
              <a:t>, and are very </a:t>
            </a:r>
            <a:r>
              <a:rPr lang="en-GB" b="1" i="1" dirty="0"/>
              <a:t>effective</a:t>
            </a:r>
            <a:r>
              <a:rPr lang="en-GB" dirty="0"/>
              <a:t> </a:t>
            </a:r>
            <a:r>
              <a:rPr lang="cs-CZ" dirty="0"/>
              <a:t> </a:t>
            </a:r>
            <a:r>
              <a:rPr lang="cs-CZ" dirty="0" smtClean="0"/>
              <a:t>                                     </a:t>
            </a:r>
            <a:r>
              <a:rPr lang="en-GB" dirty="0" smtClean="0"/>
              <a:t>in </a:t>
            </a:r>
            <a:r>
              <a:rPr lang="en-GB" dirty="0"/>
              <a:t>whatever they do.</a:t>
            </a:r>
          </a:p>
        </p:txBody>
      </p:sp>
      <p:pic>
        <p:nvPicPr>
          <p:cNvPr id="4" name="Obrázek 3"/>
          <p:cNvPicPr>
            <a:picLocks noChangeAspect="1"/>
          </p:cNvPicPr>
          <p:nvPr/>
        </p:nvPicPr>
        <p:blipFill rotWithShape="1">
          <a:blip r:embed="rId2">
            <a:duotone>
              <a:schemeClr val="accent2">
                <a:shade val="45000"/>
                <a:satMod val="135000"/>
              </a:schemeClr>
              <a:prstClr val="white"/>
            </a:duotone>
          </a:blip>
          <a:srcRect l="1" t="7245" r="743" b="20776"/>
          <a:stretch/>
        </p:blipFill>
        <p:spPr>
          <a:xfrm>
            <a:off x="9765392" y="5197671"/>
            <a:ext cx="2304256" cy="161920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35491"/>
            <a:ext cx="5166360" cy="1042416"/>
          </a:xfrm>
          <a:prstGeom prst="rect">
            <a:avLst/>
          </a:prstGeom>
        </p:spPr>
      </p:pic>
    </p:spTree>
    <p:extLst>
      <p:ext uri="{BB962C8B-B14F-4D97-AF65-F5344CB8AC3E}">
        <p14:creationId xmlns:p14="http://schemas.microsoft.com/office/powerpoint/2010/main" val="337941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accent2">
                    <a:lumMod val="75000"/>
                  </a:schemeClr>
                </a:solidFill>
              </a:rPr>
              <a:t>Empathy </a:t>
            </a:r>
            <a:endParaRPr lang="en-GB" b="1" dirty="0">
              <a:solidFill>
                <a:schemeClr val="accent2">
                  <a:lumMod val="75000"/>
                </a:schemeClr>
              </a:solidFill>
            </a:endParaRPr>
          </a:p>
        </p:txBody>
      </p:sp>
      <p:sp>
        <p:nvSpPr>
          <p:cNvPr id="3" name="Zástupný symbol pro obsah 2"/>
          <p:cNvSpPr>
            <a:spLocks noGrp="1"/>
          </p:cNvSpPr>
          <p:nvPr>
            <p:ph idx="1"/>
          </p:nvPr>
        </p:nvSpPr>
        <p:spPr>
          <a:xfrm>
            <a:off x="479376" y="1340768"/>
            <a:ext cx="11305256" cy="5040560"/>
          </a:xfrm>
        </p:spPr>
        <p:txBody>
          <a:bodyPr>
            <a:normAutofit lnSpcReduction="10000"/>
          </a:bodyPr>
          <a:lstStyle/>
          <a:p>
            <a:r>
              <a:rPr lang="en-GB" dirty="0" smtClean="0"/>
              <a:t>Empathy </a:t>
            </a:r>
            <a:r>
              <a:rPr lang="en-GB" dirty="0"/>
              <a:t>is defined as an</a:t>
            </a:r>
            <a:r>
              <a:rPr lang="en-GB" b="1" i="1" dirty="0"/>
              <a:t> outwardly-looking </a:t>
            </a:r>
            <a:r>
              <a:rPr lang="en-GB" dirty="0"/>
              <a:t>approach to managing relationships that enables people to </a:t>
            </a:r>
            <a:r>
              <a:rPr lang="en-GB" b="1" i="1" dirty="0"/>
              <a:t>see from another person’s perspective. </a:t>
            </a:r>
            <a:endParaRPr lang="cs-CZ" b="1" i="1" dirty="0"/>
          </a:p>
          <a:p>
            <a:r>
              <a:rPr lang="en-GB" dirty="0" smtClean="0"/>
              <a:t>It </a:t>
            </a:r>
            <a:r>
              <a:rPr lang="en-GB" dirty="0"/>
              <a:t>means responding to others appropriately with </a:t>
            </a:r>
            <a:r>
              <a:rPr lang="en-GB" b="1" i="1" dirty="0"/>
              <a:t>sensitivity </a:t>
            </a:r>
            <a:r>
              <a:rPr lang="en-GB" dirty="0"/>
              <a:t>and </a:t>
            </a:r>
            <a:r>
              <a:rPr lang="en-GB" b="1" i="1" dirty="0"/>
              <a:t>compassion</a:t>
            </a:r>
            <a:r>
              <a:rPr lang="en-GB" dirty="0"/>
              <a:t>. </a:t>
            </a:r>
            <a:endParaRPr lang="cs-CZ" dirty="0"/>
          </a:p>
          <a:p>
            <a:r>
              <a:rPr lang="en-GB" dirty="0" smtClean="0"/>
              <a:t>Empathy </a:t>
            </a:r>
            <a:r>
              <a:rPr lang="en-GB" dirty="0"/>
              <a:t>begins with </a:t>
            </a:r>
            <a:r>
              <a:rPr lang="en-GB" b="1" i="1" dirty="0"/>
              <a:t>listening</a:t>
            </a:r>
            <a:r>
              <a:rPr lang="en-GB" dirty="0"/>
              <a:t> i.e. with the purpose to understand and respond and display sensitivity and concern. </a:t>
            </a:r>
            <a:endParaRPr lang="cs-CZ" dirty="0"/>
          </a:p>
          <a:p>
            <a:r>
              <a:rPr lang="en-GB" dirty="0" smtClean="0"/>
              <a:t>“</a:t>
            </a:r>
            <a:r>
              <a:rPr lang="en-GB" i="1" dirty="0"/>
              <a:t>Nobody in life will listen to us unless they feel we have listened to them</a:t>
            </a:r>
            <a:r>
              <a:rPr lang="en-GB" dirty="0"/>
              <a:t>.” </a:t>
            </a:r>
            <a:endParaRPr lang="cs-CZ" dirty="0"/>
          </a:p>
          <a:p>
            <a:r>
              <a:rPr lang="en-GB" dirty="0" smtClean="0"/>
              <a:t>A </a:t>
            </a:r>
            <a:r>
              <a:rPr lang="en-GB" dirty="0"/>
              <a:t>team leader, who is empathetic, listens and responds and naturally displays sensitivity and concern - </a:t>
            </a:r>
            <a:r>
              <a:rPr lang="en-GB" b="1" i="1" dirty="0"/>
              <a:t>this makes a connection with people. </a:t>
            </a:r>
            <a:endParaRPr lang="cs-CZ" b="1" i="1" dirty="0"/>
          </a:p>
          <a:p>
            <a:r>
              <a:rPr lang="en-GB" dirty="0" smtClean="0"/>
              <a:t>It </a:t>
            </a:r>
            <a:r>
              <a:rPr lang="en-GB" dirty="0"/>
              <a:t>is important for team leaders to be attuned to different people’s needs and emotional responses as well as </a:t>
            </a:r>
            <a:r>
              <a:rPr lang="en-GB" b="1" i="1" dirty="0"/>
              <a:t>reading these </a:t>
            </a:r>
            <a:r>
              <a:rPr lang="en-GB" b="1" i="1" dirty="0" smtClean="0"/>
              <a:t>cues</a:t>
            </a:r>
            <a:r>
              <a:rPr lang="cs-CZ" b="1" i="1" dirty="0" smtClean="0"/>
              <a:t>.</a:t>
            </a:r>
            <a:endParaRPr lang="en-GB" b="1" i="1" dirty="0"/>
          </a:p>
        </p:txBody>
      </p:sp>
      <p:pic>
        <p:nvPicPr>
          <p:cNvPr id="4" name="Obrázek 3"/>
          <p:cNvPicPr>
            <a:picLocks noChangeAspect="1"/>
          </p:cNvPicPr>
          <p:nvPr/>
        </p:nvPicPr>
        <p:blipFill>
          <a:blip r:embed="rId2"/>
          <a:stretch>
            <a:fillRect/>
          </a:stretch>
        </p:blipFill>
        <p:spPr>
          <a:xfrm>
            <a:off x="9840416" y="5738475"/>
            <a:ext cx="2232248" cy="1116124"/>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75883"/>
            <a:ext cx="5166360" cy="1042416"/>
          </a:xfrm>
          <a:prstGeom prst="rect">
            <a:avLst/>
          </a:prstGeom>
        </p:spPr>
      </p:pic>
    </p:spTree>
    <p:extLst>
      <p:ext uri="{BB962C8B-B14F-4D97-AF65-F5344CB8AC3E}">
        <p14:creationId xmlns:p14="http://schemas.microsoft.com/office/powerpoint/2010/main" val="404377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chemeClr val="accent2">
                    <a:lumMod val="75000"/>
                  </a:schemeClr>
                </a:solidFill>
              </a:rPr>
              <a:t>Active</a:t>
            </a:r>
            <a:r>
              <a:rPr lang="cs-CZ" b="1" dirty="0" smtClean="0">
                <a:solidFill>
                  <a:schemeClr val="accent2">
                    <a:lumMod val="75000"/>
                  </a:schemeClr>
                </a:solidFill>
              </a:rPr>
              <a:t> </a:t>
            </a:r>
            <a:r>
              <a:rPr lang="cs-CZ" b="1" dirty="0" err="1" smtClean="0">
                <a:solidFill>
                  <a:schemeClr val="accent2">
                    <a:lumMod val="75000"/>
                  </a:schemeClr>
                </a:solidFill>
              </a:rPr>
              <a:t>listening</a:t>
            </a:r>
            <a:r>
              <a:rPr lang="en-GB" b="1" dirty="0" smtClean="0">
                <a:solidFill>
                  <a:schemeClr val="accent2">
                    <a:lumMod val="75000"/>
                  </a:schemeClr>
                </a:solidFill>
              </a:rPr>
              <a:t> </a:t>
            </a:r>
            <a:r>
              <a:rPr lang="cs-CZ" b="1" dirty="0" err="1" smtClean="0">
                <a:solidFill>
                  <a:schemeClr val="accent2">
                    <a:lumMod val="75000"/>
                  </a:schemeClr>
                </a:solidFill>
              </a:rPr>
              <a:t>techniques</a:t>
            </a:r>
            <a:endParaRPr lang="en-GB" b="1" dirty="0">
              <a:solidFill>
                <a:schemeClr val="accent2">
                  <a:lumMod val="75000"/>
                </a:schemeClr>
              </a:solidFill>
            </a:endParaRPr>
          </a:p>
        </p:txBody>
      </p:sp>
      <p:sp>
        <p:nvSpPr>
          <p:cNvPr id="3" name="Zástupný symbol pro obsah 2"/>
          <p:cNvSpPr>
            <a:spLocks noGrp="1"/>
          </p:cNvSpPr>
          <p:nvPr>
            <p:ph idx="1"/>
          </p:nvPr>
        </p:nvSpPr>
        <p:spPr>
          <a:xfrm>
            <a:off x="623392" y="1533004"/>
            <a:ext cx="11233248" cy="4752528"/>
          </a:xfrm>
        </p:spPr>
        <p:txBody>
          <a:bodyPr>
            <a:normAutofit/>
          </a:bodyPr>
          <a:lstStyle/>
          <a:p>
            <a:r>
              <a:rPr lang="cs-CZ" dirty="0" smtClean="0"/>
              <a:t>A</a:t>
            </a:r>
            <a:r>
              <a:rPr lang="en-GB" dirty="0" err="1" smtClean="0"/>
              <a:t>ctive</a:t>
            </a:r>
            <a:r>
              <a:rPr lang="en-GB" dirty="0" smtClean="0"/>
              <a:t> </a:t>
            </a:r>
            <a:r>
              <a:rPr lang="en-GB" dirty="0"/>
              <a:t>listening is a </a:t>
            </a:r>
            <a:r>
              <a:rPr lang="en-GB" dirty="0">
                <a:hlinkClick r:id="rId2"/>
              </a:rPr>
              <a:t>soft </a:t>
            </a:r>
            <a:r>
              <a:rPr lang="en-GB" dirty="0" err="1" smtClean="0">
                <a:hlinkClick r:id="rId2"/>
              </a:rPr>
              <a:t>skli</a:t>
            </a:r>
            <a:r>
              <a:rPr lang="cs-CZ" dirty="0" smtClean="0">
                <a:hlinkClick r:id="rId2"/>
              </a:rPr>
              <a:t>l</a:t>
            </a:r>
            <a:r>
              <a:rPr lang="en-GB" dirty="0" smtClean="0">
                <a:hlinkClick r:id="rId2"/>
              </a:rPr>
              <a:t>l</a:t>
            </a:r>
            <a:r>
              <a:rPr lang="cs-CZ" dirty="0" smtClean="0"/>
              <a:t> ;</a:t>
            </a:r>
            <a:r>
              <a:rPr lang="en-GB" dirty="0" smtClean="0"/>
              <a:t>Active </a:t>
            </a:r>
            <a:r>
              <a:rPr lang="en-GB" dirty="0"/>
              <a:t>listening techniques include:</a:t>
            </a:r>
          </a:p>
          <a:p>
            <a:r>
              <a:rPr lang="en-GB" dirty="0"/>
              <a:t>Building trust and establishing </a:t>
            </a:r>
            <a:r>
              <a:rPr lang="en-GB" dirty="0" smtClean="0"/>
              <a:t>rapport</a:t>
            </a:r>
            <a:r>
              <a:rPr lang="cs-CZ" dirty="0" smtClean="0"/>
              <a:t> - </a:t>
            </a:r>
            <a:r>
              <a:rPr lang="en-GB" i="1" dirty="0"/>
              <a:t>“Tell me what I can do to help.” </a:t>
            </a:r>
          </a:p>
          <a:p>
            <a:r>
              <a:rPr lang="en-GB" dirty="0"/>
              <a:t>Demonstrating </a:t>
            </a:r>
            <a:r>
              <a:rPr lang="en-GB" dirty="0" smtClean="0"/>
              <a:t>concern</a:t>
            </a:r>
            <a:r>
              <a:rPr lang="cs-CZ" dirty="0" smtClean="0"/>
              <a:t> - </a:t>
            </a:r>
            <a:r>
              <a:rPr lang="en-GB" i="1" dirty="0"/>
              <a:t>“I'm eager to help; I know you're going through some tough challenges.” </a:t>
            </a:r>
          </a:p>
          <a:p>
            <a:r>
              <a:rPr lang="en-GB" dirty="0"/>
              <a:t>Paraphrasing to show </a:t>
            </a:r>
            <a:r>
              <a:rPr lang="en-GB" dirty="0" smtClean="0"/>
              <a:t>understanding</a:t>
            </a:r>
            <a:r>
              <a:rPr lang="cs-CZ" dirty="0" smtClean="0"/>
              <a:t> - </a:t>
            </a:r>
            <a:r>
              <a:rPr lang="en-GB" i="1" dirty="0"/>
              <a:t>“So, you're saying that the uncertainty about who will be your new supervisor is creating stress for you.”</a:t>
            </a:r>
            <a:r>
              <a:rPr lang="en-GB" dirty="0"/>
              <a:t> </a:t>
            </a:r>
          </a:p>
          <a:p>
            <a:r>
              <a:rPr lang="en-GB" dirty="0"/>
              <a:t>Using </a:t>
            </a:r>
            <a:r>
              <a:rPr lang="en-GB" dirty="0">
                <a:hlinkClick r:id="rId3"/>
              </a:rPr>
              <a:t>nonverbal cues</a:t>
            </a:r>
            <a:r>
              <a:rPr lang="en-GB" dirty="0"/>
              <a:t> which show understanding such as nodding, eye contact, and leaning </a:t>
            </a:r>
            <a:r>
              <a:rPr lang="en-GB" dirty="0" smtClean="0"/>
              <a:t>forward</a:t>
            </a:r>
            <a:r>
              <a:rPr lang="cs-CZ" dirty="0"/>
              <a:t>.</a:t>
            </a:r>
            <a:endParaRPr lang="en-GB" dirty="0"/>
          </a:p>
        </p:txBody>
      </p:sp>
      <p:pic>
        <p:nvPicPr>
          <p:cNvPr id="4" name="Obrázek 3"/>
          <p:cNvPicPr>
            <a:picLocks noChangeAspect="1"/>
          </p:cNvPicPr>
          <p:nvPr/>
        </p:nvPicPr>
        <p:blipFill>
          <a:blip r:embed="rId4">
            <a:duotone>
              <a:schemeClr val="accent2">
                <a:shade val="45000"/>
                <a:satMod val="135000"/>
              </a:schemeClr>
              <a:prstClr val="white"/>
            </a:duotone>
          </a:blip>
          <a:stretch>
            <a:fillRect/>
          </a:stretch>
        </p:blipFill>
        <p:spPr>
          <a:xfrm>
            <a:off x="10793201" y="5661248"/>
            <a:ext cx="1145653" cy="1051137"/>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225" y="5034"/>
            <a:ext cx="5166360" cy="1042416"/>
          </a:xfrm>
          <a:prstGeom prst="rect">
            <a:avLst/>
          </a:prstGeom>
        </p:spPr>
      </p:pic>
    </p:spTree>
    <p:extLst>
      <p:ext uri="{BB962C8B-B14F-4D97-AF65-F5344CB8AC3E}">
        <p14:creationId xmlns:p14="http://schemas.microsoft.com/office/powerpoint/2010/main" val="203206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noChangeArrowheads="1"/>
          </p:cNvSpPr>
          <p:nvPr>
            <p:ph type="title"/>
          </p:nvPr>
        </p:nvSpPr>
        <p:spPr>
          <a:xfrm>
            <a:off x="983432" y="989856"/>
            <a:ext cx="8229600" cy="1143000"/>
          </a:xfrm>
        </p:spPr>
        <p:txBody>
          <a:bodyPr>
            <a:normAutofit/>
          </a:bodyPr>
          <a:lstStyle/>
          <a:p>
            <a:pPr algn="ctr">
              <a:defRPr/>
            </a:pPr>
            <a:r>
              <a:rPr lang="en-US" b="1" dirty="0" smtClean="0">
                <a:solidFill>
                  <a:schemeClr val="accent2">
                    <a:lumMod val="75000"/>
                  </a:schemeClr>
                </a:solidFill>
              </a:rPr>
              <a:t>History of the concept of EQ</a:t>
            </a:r>
            <a:endParaRPr lang="en-US" b="1" dirty="0">
              <a:solidFill>
                <a:schemeClr val="accent2">
                  <a:lumMod val="75000"/>
                </a:schemeClr>
              </a:solidFill>
            </a:endParaRPr>
          </a:p>
        </p:txBody>
      </p:sp>
      <p:sp>
        <p:nvSpPr>
          <p:cNvPr id="3084" name="Rectangle 12"/>
          <p:cNvSpPr>
            <a:spLocks noGrp="1" noChangeArrowheads="1"/>
          </p:cNvSpPr>
          <p:nvPr>
            <p:ph idx="1"/>
          </p:nvPr>
        </p:nvSpPr>
        <p:spPr>
          <a:xfrm>
            <a:off x="628290" y="2132856"/>
            <a:ext cx="10873207" cy="4582840"/>
          </a:xfrm>
        </p:spPr>
        <p:txBody>
          <a:bodyPr/>
          <a:lstStyle/>
          <a:p>
            <a:pPr algn="just"/>
            <a:r>
              <a:rPr lang="en-US" dirty="0" smtClean="0"/>
              <a:t>The term was first used by Daniel Goleman at a lecture in 1990 and later in his book (Emotional Intelligence) in 1995;</a:t>
            </a:r>
          </a:p>
          <a:p>
            <a:pPr algn="just"/>
            <a:r>
              <a:rPr lang="en-US" dirty="0" smtClean="0"/>
              <a:t>Cognitive abilities and academic intelligence (</a:t>
            </a:r>
            <a:r>
              <a:rPr lang="en-US" b="1" dirty="0" smtClean="0">
                <a:solidFill>
                  <a:srgbClr val="C00000"/>
                </a:solidFill>
              </a:rPr>
              <a:t>IQ</a:t>
            </a:r>
            <a:r>
              <a:rPr lang="en-US" dirty="0" smtClean="0"/>
              <a:t> - </a:t>
            </a:r>
            <a:r>
              <a:rPr lang="en-US" b="1" i="1" dirty="0" smtClean="0"/>
              <a:t>Intelligence Quotient</a:t>
            </a:r>
            <a:r>
              <a:rPr lang="en-US" dirty="0" smtClean="0"/>
              <a:t>) in the life of success involved only 20% ; the remaining 80% is constituted by</a:t>
            </a:r>
            <a:r>
              <a:rPr lang="en-US" b="1" dirty="0" smtClean="0">
                <a:solidFill>
                  <a:srgbClr val="C00000"/>
                </a:solidFill>
              </a:rPr>
              <a:t> EQ </a:t>
            </a:r>
            <a:r>
              <a:rPr lang="en-US" dirty="0" smtClean="0"/>
              <a:t>(</a:t>
            </a:r>
            <a:r>
              <a:rPr lang="en-US" b="1" i="1" dirty="0" smtClean="0"/>
              <a:t>Emotional Quotient</a:t>
            </a:r>
            <a:r>
              <a:rPr lang="en-US" dirty="0" smtClean="0"/>
              <a:t>);</a:t>
            </a:r>
          </a:p>
          <a:p>
            <a:pPr algn="just"/>
            <a:endParaRPr lang="cs-CZ" dirty="0">
              <a:latin typeface="Times New Roman" pitchFamily="18" charset="0"/>
              <a:cs typeface="Times New Roman" pitchFamily="18" charset="0"/>
            </a:endParaRPr>
          </a:p>
          <a:p>
            <a:pPr marL="0" indent="0">
              <a:lnSpc>
                <a:spcPct val="80000"/>
              </a:lnSpc>
              <a:buNone/>
            </a:pPr>
            <a:endParaRPr lang="cs-CZ" dirty="0">
              <a:latin typeface="Times New Roman" pitchFamily="18" charset="0"/>
              <a:cs typeface="Times New Roman" pitchFamily="18"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0"/>
            <a:ext cx="5166360" cy="1042416"/>
          </a:xfrm>
          <a:prstGeom prst="rect">
            <a:avLst/>
          </a:prstGeom>
        </p:spPr>
      </p:pic>
      <p:pic>
        <p:nvPicPr>
          <p:cNvPr id="2" name="Obrázek 1"/>
          <p:cNvPicPr>
            <a:picLocks noChangeAspect="1"/>
          </p:cNvPicPr>
          <p:nvPr/>
        </p:nvPicPr>
        <p:blipFill>
          <a:blip r:embed="rId4"/>
          <a:stretch>
            <a:fillRect/>
          </a:stretch>
        </p:blipFill>
        <p:spPr>
          <a:xfrm>
            <a:off x="8616280" y="3831846"/>
            <a:ext cx="1978525" cy="28838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accent2">
                    <a:lumMod val="75000"/>
                  </a:schemeClr>
                </a:solidFill>
              </a:rPr>
              <a:t>Active listening</a:t>
            </a:r>
            <a:r>
              <a:rPr lang="en-GB" b="1" dirty="0" smtClean="0">
                <a:solidFill>
                  <a:schemeClr val="accent2">
                    <a:lumMod val="75000"/>
                  </a:schemeClr>
                </a:solidFill>
              </a:rPr>
              <a:t> techniques</a:t>
            </a:r>
            <a:endParaRPr lang="en-GB" b="1" dirty="0">
              <a:solidFill>
                <a:schemeClr val="accent2">
                  <a:lumMod val="75000"/>
                </a:schemeClr>
              </a:solidFill>
            </a:endParaRPr>
          </a:p>
        </p:txBody>
      </p:sp>
      <p:sp>
        <p:nvSpPr>
          <p:cNvPr id="3" name="Zástupný symbol pro obsah 2"/>
          <p:cNvSpPr>
            <a:spLocks noGrp="1"/>
          </p:cNvSpPr>
          <p:nvPr>
            <p:ph idx="1"/>
          </p:nvPr>
        </p:nvSpPr>
        <p:spPr>
          <a:xfrm>
            <a:off x="623392" y="1533004"/>
            <a:ext cx="11233248" cy="4752528"/>
          </a:xfrm>
        </p:spPr>
        <p:txBody>
          <a:bodyPr>
            <a:normAutofit/>
          </a:bodyPr>
          <a:lstStyle/>
          <a:p>
            <a:r>
              <a:rPr lang="en-GB" dirty="0" smtClean="0"/>
              <a:t>Asking </a:t>
            </a:r>
            <a:r>
              <a:rPr lang="en-GB" dirty="0"/>
              <a:t>open-ended </a:t>
            </a:r>
            <a:r>
              <a:rPr lang="en-GB" dirty="0" smtClean="0"/>
              <a:t>questions</a:t>
            </a:r>
            <a:r>
              <a:rPr lang="cs-CZ" dirty="0" smtClean="0"/>
              <a:t> - </a:t>
            </a:r>
            <a:r>
              <a:rPr lang="en-GB" i="1" dirty="0"/>
              <a:t>“I can see that John's criticism was very upsetting to you. Which aspect of his critique was most disturbing?”</a:t>
            </a:r>
            <a:r>
              <a:rPr lang="en-GB" dirty="0"/>
              <a:t> </a:t>
            </a:r>
          </a:p>
          <a:p>
            <a:r>
              <a:rPr lang="en-GB" dirty="0"/>
              <a:t>Asking specific questions to seek </a:t>
            </a:r>
            <a:r>
              <a:rPr lang="en-GB" dirty="0" smtClean="0"/>
              <a:t>clarification</a:t>
            </a:r>
            <a:r>
              <a:rPr lang="cs-CZ" dirty="0" smtClean="0"/>
              <a:t> - </a:t>
            </a:r>
            <a:r>
              <a:rPr lang="en-GB" i="1" dirty="0"/>
              <a:t>“What is your average rate of staff turnover?”</a:t>
            </a:r>
          </a:p>
          <a:p>
            <a:r>
              <a:rPr lang="en-GB" dirty="0"/>
              <a:t>Waiting to disclose your </a:t>
            </a:r>
            <a:r>
              <a:rPr lang="en-GB" dirty="0" smtClean="0"/>
              <a:t>opinion</a:t>
            </a:r>
            <a:r>
              <a:rPr lang="cs-CZ" dirty="0" smtClean="0"/>
              <a:t> - </a:t>
            </a:r>
            <a:r>
              <a:rPr lang="en-GB" i="1" dirty="0"/>
              <a:t>“Tell me more about your proposal to reorganize the department.” </a:t>
            </a:r>
          </a:p>
          <a:p>
            <a:r>
              <a:rPr lang="en-GB" dirty="0"/>
              <a:t>Disclosing similar experiences to show </a:t>
            </a:r>
            <a:r>
              <a:rPr lang="en-GB" dirty="0" smtClean="0"/>
              <a:t>understanding</a:t>
            </a:r>
            <a:r>
              <a:rPr lang="cs-CZ" dirty="0" smtClean="0"/>
              <a:t> - </a:t>
            </a:r>
            <a:r>
              <a:rPr lang="en-GB" i="1" dirty="0"/>
              <a:t>“I had the responsibility of terminating some of my personnel, due to downsizing, over the last two years. Even if it’s necessary, it never gets easier.”</a:t>
            </a:r>
            <a:r>
              <a:rPr lang="en-GB" dirty="0"/>
              <a:t> </a:t>
            </a:r>
          </a:p>
          <a:p>
            <a:endParaRPr lang="en-GB" dirty="0"/>
          </a:p>
        </p:txBody>
      </p:sp>
      <p:pic>
        <p:nvPicPr>
          <p:cNvPr id="4" name="Obrázek 3"/>
          <p:cNvPicPr>
            <a:picLocks noChangeAspect="1"/>
          </p:cNvPicPr>
          <p:nvPr/>
        </p:nvPicPr>
        <p:blipFill>
          <a:blip r:embed="rId2">
            <a:duotone>
              <a:schemeClr val="accent2">
                <a:shade val="45000"/>
                <a:satMod val="135000"/>
              </a:schemeClr>
              <a:prstClr val="white"/>
            </a:duotone>
          </a:blip>
          <a:stretch>
            <a:fillRect/>
          </a:stretch>
        </p:blipFill>
        <p:spPr>
          <a:xfrm>
            <a:off x="10793201" y="5661248"/>
            <a:ext cx="1145653" cy="105113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3225" y="5034"/>
            <a:ext cx="5166360" cy="1042416"/>
          </a:xfrm>
          <a:prstGeom prst="rect">
            <a:avLst/>
          </a:prstGeom>
        </p:spPr>
      </p:pic>
    </p:spTree>
    <p:extLst>
      <p:ext uri="{BB962C8B-B14F-4D97-AF65-F5344CB8AC3E}">
        <p14:creationId xmlns:p14="http://schemas.microsoft.com/office/powerpoint/2010/main" val="3220323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chemeClr val="accent2">
                    <a:lumMod val="75000"/>
                  </a:schemeClr>
                </a:solidFill>
              </a:rPr>
              <a:t>Active</a:t>
            </a:r>
            <a:r>
              <a:rPr lang="cs-CZ" b="1" dirty="0" smtClean="0">
                <a:solidFill>
                  <a:schemeClr val="accent2">
                    <a:lumMod val="75000"/>
                  </a:schemeClr>
                </a:solidFill>
              </a:rPr>
              <a:t> </a:t>
            </a:r>
            <a:r>
              <a:rPr lang="cs-CZ" b="1" dirty="0" err="1" smtClean="0">
                <a:solidFill>
                  <a:schemeClr val="accent2">
                    <a:lumMod val="75000"/>
                  </a:schemeClr>
                </a:solidFill>
              </a:rPr>
              <a:t>listening</a:t>
            </a:r>
            <a:r>
              <a:rPr lang="en-GB" b="1" dirty="0" smtClean="0">
                <a:solidFill>
                  <a:schemeClr val="accent2">
                    <a:lumMod val="75000"/>
                  </a:schemeClr>
                </a:solidFill>
              </a:rPr>
              <a:t> </a:t>
            </a:r>
            <a:r>
              <a:rPr lang="en-GB" b="1" dirty="0" smtClean="0">
                <a:solidFill>
                  <a:schemeClr val="accent2">
                    <a:lumMod val="75000"/>
                  </a:schemeClr>
                </a:solidFill>
              </a:rPr>
              <a:t>skills</a:t>
            </a:r>
            <a:endParaRPr lang="en-GB" b="1" dirty="0">
              <a:solidFill>
                <a:schemeClr val="accent2">
                  <a:lumMod val="75000"/>
                </a:schemeClr>
              </a:solidFill>
            </a:endParaRPr>
          </a:p>
        </p:txBody>
      </p:sp>
      <p:pic>
        <p:nvPicPr>
          <p:cNvPr id="6" name="Zástupný symbol pro obsah 5"/>
          <p:cNvPicPr>
            <a:picLocks noGrp="1" noChangeAspect="1"/>
          </p:cNvPicPr>
          <p:nvPr>
            <p:ph idx="1"/>
          </p:nvPr>
        </p:nvPicPr>
        <p:blipFill>
          <a:blip r:embed="rId2"/>
          <a:stretch>
            <a:fillRect/>
          </a:stretch>
        </p:blipFill>
        <p:spPr>
          <a:xfrm>
            <a:off x="1991544" y="1268760"/>
            <a:ext cx="8211693" cy="5471581"/>
          </a:xfrm>
          <a:prstGeom prst="rect">
            <a:avLst/>
          </a:prstGeom>
        </p:spPr>
      </p:pic>
      <p:pic>
        <p:nvPicPr>
          <p:cNvPr id="4" name="Obrázek 3"/>
          <p:cNvPicPr>
            <a:picLocks noChangeAspect="1"/>
          </p:cNvPicPr>
          <p:nvPr/>
        </p:nvPicPr>
        <p:blipFill>
          <a:blip r:embed="rId3">
            <a:duotone>
              <a:schemeClr val="accent2">
                <a:shade val="45000"/>
                <a:satMod val="135000"/>
              </a:schemeClr>
              <a:prstClr val="white"/>
            </a:duotone>
          </a:blip>
          <a:stretch>
            <a:fillRect/>
          </a:stretch>
        </p:blipFill>
        <p:spPr>
          <a:xfrm>
            <a:off x="10793201" y="5661248"/>
            <a:ext cx="1145653" cy="1051137"/>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3225" y="5034"/>
            <a:ext cx="5166360" cy="1042416"/>
          </a:xfrm>
          <a:prstGeom prst="rect">
            <a:avLst/>
          </a:prstGeom>
        </p:spPr>
      </p:pic>
    </p:spTree>
    <p:extLst>
      <p:ext uri="{BB962C8B-B14F-4D97-AF65-F5344CB8AC3E}">
        <p14:creationId xmlns:p14="http://schemas.microsoft.com/office/powerpoint/2010/main" val="3098292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C00000">
                    <a:lumMod val="75000"/>
                  </a:srgbClr>
                </a:solidFill>
              </a:rPr>
              <a:t>Empathy</a:t>
            </a:r>
            <a:endParaRPr lang="en-GB" dirty="0"/>
          </a:p>
        </p:txBody>
      </p:sp>
      <p:sp>
        <p:nvSpPr>
          <p:cNvPr id="3" name="Zástupný symbol pro obsah 2"/>
          <p:cNvSpPr>
            <a:spLocks noGrp="1"/>
          </p:cNvSpPr>
          <p:nvPr>
            <p:ph idx="1"/>
          </p:nvPr>
        </p:nvSpPr>
        <p:spPr>
          <a:xfrm>
            <a:off x="443372" y="1818440"/>
            <a:ext cx="11305256" cy="4896544"/>
          </a:xfrm>
        </p:spPr>
        <p:txBody>
          <a:bodyPr>
            <a:normAutofit/>
          </a:bodyPr>
          <a:lstStyle/>
          <a:p>
            <a:r>
              <a:rPr lang="en-GB" sz="3200" dirty="0"/>
              <a:t> “</a:t>
            </a:r>
            <a:r>
              <a:rPr lang="en-GB" sz="3200" b="1" i="1" dirty="0"/>
              <a:t>Empathy is the glue that will bind the group together to work successfully</a:t>
            </a:r>
            <a:r>
              <a:rPr lang="en-GB" sz="3200" dirty="0"/>
              <a:t>.” </a:t>
            </a:r>
            <a:endParaRPr lang="cs-CZ" sz="3200" dirty="0"/>
          </a:p>
          <a:p>
            <a:r>
              <a:rPr lang="en-GB" sz="3200" b="1" i="1" dirty="0" smtClean="0"/>
              <a:t>The </a:t>
            </a:r>
            <a:r>
              <a:rPr lang="en-GB" sz="3200" b="1" i="1" dirty="0"/>
              <a:t>ability to model empathy </a:t>
            </a:r>
            <a:r>
              <a:rPr lang="en-GB" sz="3200" dirty="0"/>
              <a:t>is the best way to </a:t>
            </a:r>
            <a:r>
              <a:rPr lang="en-GB" sz="3200" b="1" i="1" dirty="0"/>
              <a:t>motivate others</a:t>
            </a:r>
            <a:r>
              <a:rPr lang="en-GB" sz="3200" dirty="0"/>
              <a:t>. </a:t>
            </a:r>
            <a:endParaRPr lang="cs-CZ" sz="3200" dirty="0"/>
          </a:p>
          <a:p>
            <a:r>
              <a:rPr lang="en-GB" sz="3200" dirty="0" smtClean="0"/>
              <a:t>Empathetic </a:t>
            </a:r>
            <a:r>
              <a:rPr lang="en-GB" sz="3200" dirty="0"/>
              <a:t>people are usually </a:t>
            </a:r>
            <a:r>
              <a:rPr lang="en-GB" sz="3200" b="1" i="1" dirty="0"/>
              <a:t>excellent at managing relationships,</a:t>
            </a:r>
            <a:r>
              <a:rPr lang="en-GB" sz="3200" dirty="0"/>
              <a:t> </a:t>
            </a:r>
            <a:r>
              <a:rPr lang="en-GB" sz="3200" b="1" i="1" dirty="0"/>
              <a:t>listening and relating to others. </a:t>
            </a:r>
            <a:endParaRPr lang="cs-CZ" sz="3200" b="1" i="1" dirty="0"/>
          </a:p>
          <a:p>
            <a:r>
              <a:rPr lang="en-GB" sz="3200" dirty="0" smtClean="0"/>
              <a:t>They </a:t>
            </a:r>
            <a:r>
              <a:rPr lang="en-GB" sz="3200" b="1" i="1" dirty="0"/>
              <a:t>avoid stereotyping </a:t>
            </a:r>
            <a:r>
              <a:rPr lang="en-GB" sz="3200" dirty="0"/>
              <a:t>and </a:t>
            </a:r>
            <a:r>
              <a:rPr lang="en-GB" sz="3200" b="1" i="1" dirty="0"/>
              <a:t>judging too quickly </a:t>
            </a:r>
            <a:r>
              <a:rPr lang="en-GB" sz="3200" dirty="0"/>
              <a:t>and they live their lives in a </a:t>
            </a:r>
            <a:r>
              <a:rPr lang="en-GB" sz="3200" b="1" i="1" dirty="0"/>
              <a:t>very open, honest way</a:t>
            </a:r>
            <a:r>
              <a:rPr lang="en-GB" sz="3200" dirty="0"/>
              <a:t>.</a:t>
            </a:r>
          </a:p>
        </p:txBody>
      </p:sp>
      <p:pic>
        <p:nvPicPr>
          <p:cNvPr id="4" name="Obrázek 3"/>
          <p:cNvPicPr>
            <a:picLocks noChangeAspect="1"/>
          </p:cNvPicPr>
          <p:nvPr/>
        </p:nvPicPr>
        <p:blipFill>
          <a:blip r:embed="rId2"/>
          <a:stretch>
            <a:fillRect/>
          </a:stretch>
        </p:blipFill>
        <p:spPr>
          <a:xfrm>
            <a:off x="8832304" y="5176684"/>
            <a:ext cx="3076600" cy="153830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44624"/>
            <a:ext cx="5166360" cy="1042416"/>
          </a:xfrm>
          <a:prstGeom prst="rect">
            <a:avLst/>
          </a:prstGeom>
        </p:spPr>
      </p:pic>
    </p:spTree>
    <p:extLst>
      <p:ext uri="{BB962C8B-B14F-4D97-AF65-F5344CB8AC3E}">
        <p14:creationId xmlns:p14="http://schemas.microsoft.com/office/powerpoint/2010/main" val="3498874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accent2">
                    <a:lumMod val="75000"/>
                  </a:schemeClr>
                </a:solidFill>
              </a:rPr>
              <a:t>Relationship/social skills</a:t>
            </a:r>
            <a:endParaRPr lang="en-GB" b="1" dirty="0">
              <a:solidFill>
                <a:schemeClr val="accent2">
                  <a:lumMod val="75000"/>
                </a:schemeClr>
              </a:solidFill>
            </a:endParaRPr>
          </a:p>
        </p:txBody>
      </p:sp>
      <p:sp>
        <p:nvSpPr>
          <p:cNvPr id="3" name="Zástupný symbol pro obsah 2"/>
          <p:cNvSpPr>
            <a:spLocks noGrp="1"/>
          </p:cNvSpPr>
          <p:nvPr>
            <p:ph idx="1"/>
          </p:nvPr>
        </p:nvSpPr>
        <p:spPr>
          <a:xfrm>
            <a:off x="623392" y="1533004"/>
            <a:ext cx="11233248" cy="4752528"/>
          </a:xfrm>
        </p:spPr>
        <p:txBody>
          <a:bodyPr>
            <a:normAutofit lnSpcReduction="10000"/>
          </a:bodyPr>
          <a:lstStyle/>
          <a:p>
            <a:r>
              <a:rPr lang="en-GB" dirty="0" smtClean="0"/>
              <a:t>This </a:t>
            </a:r>
            <a:r>
              <a:rPr lang="en-GB" dirty="0"/>
              <a:t>fifth competency is about </a:t>
            </a:r>
            <a:r>
              <a:rPr lang="en-GB" b="1" i="1" dirty="0"/>
              <a:t>interacting with people </a:t>
            </a:r>
            <a:r>
              <a:rPr lang="en-GB" dirty="0"/>
              <a:t>successfully and being adept at </a:t>
            </a:r>
            <a:r>
              <a:rPr lang="en-GB" b="1" i="1" dirty="0"/>
              <a:t>managing emotions in others</a:t>
            </a:r>
            <a:r>
              <a:rPr lang="en-GB" dirty="0"/>
              <a:t>. </a:t>
            </a:r>
            <a:endParaRPr lang="cs-CZ" dirty="0"/>
          </a:p>
          <a:p>
            <a:r>
              <a:rPr lang="en-GB" dirty="0" smtClean="0"/>
              <a:t>With </a:t>
            </a:r>
            <a:r>
              <a:rPr lang="en-GB" dirty="0"/>
              <a:t>heightened </a:t>
            </a:r>
            <a:r>
              <a:rPr lang="en-GB" b="1" i="1" dirty="0"/>
              <a:t>social skills</a:t>
            </a:r>
            <a:r>
              <a:rPr lang="en-GB" dirty="0"/>
              <a:t>, leaders are </a:t>
            </a:r>
            <a:r>
              <a:rPr lang="en-GB" b="1" i="1" dirty="0"/>
              <a:t>better communicators </a:t>
            </a:r>
            <a:r>
              <a:rPr lang="en-GB" dirty="0"/>
              <a:t>and </a:t>
            </a:r>
            <a:r>
              <a:rPr lang="en-GB" b="1" i="1" dirty="0"/>
              <a:t>better collaborators</a:t>
            </a:r>
            <a:r>
              <a:rPr lang="en-GB" dirty="0"/>
              <a:t>. </a:t>
            </a:r>
            <a:endParaRPr lang="cs-CZ" dirty="0"/>
          </a:p>
          <a:p>
            <a:r>
              <a:rPr lang="en-GB" dirty="0" smtClean="0"/>
              <a:t>It's </a:t>
            </a:r>
            <a:r>
              <a:rPr lang="en-GB" dirty="0"/>
              <a:t>usually </a:t>
            </a:r>
            <a:r>
              <a:rPr lang="en-GB" b="1" i="1" dirty="0"/>
              <a:t>easy to talk to and like people </a:t>
            </a:r>
            <a:r>
              <a:rPr lang="en-GB" dirty="0"/>
              <a:t>with good social skills, another sign of high emotional </a:t>
            </a:r>
            <a:r>
              <a:rPr lang="en-GB" dirty="0" smtClean="0"/>
              <a:t>intelligence.</a:t>
            </a:r>
            <a:endParaRPr lang="cs-CZ" dirty="0" smtClean="0"/>
          </a:p>
          <a:p>
            <a:r>
              <a:rPr lang="en-GB" dirty="0" smtClean="0"/>
              <a:t>Those </a:t>
            </a:r>
            <a:r>
              <a:rPr lang="en-GB" dirty="0"/>
              <a:t>with strong social skills are typically </a:t>
            </a:r>
            <a:r>
              <a:rPr lang="en-GB" b="1" i="1" dirty="0"/>
              <a:t>team players. </a:t>
            </a:r>
            <a:endParaRPr lang="cs-CZ" b="1" i="1" dirty="0"/>
          </a:p>
          <a:p>
            <a:r>
              <a:rPr lang="en-GB" dirty="0" smtClean="0"/>
              <a:t>Rather </a:t>
            </a:r>
            <a:r>
              <a:rPr lang="en-GB" dirty="0"/>
              <a:t>than focus on their own success first, </a:t>
            </a:r>
            <a:r>
              <a:rPr lang="en-GB" b="1" i="1" dirty="0"/>
              <a:t>they help others develop and shine. </a:t>
            </a:r>
            <a:endParaRPr lang="cs-CZ" b="1" i="1" dirty="0"/>
          </a:p>
          <a:p>
            <a:r>
              <a:rPr lang="en-GB" dirty="0" smtClean="0"/>
              <a:t>They </a:t>
            </a:r>
            <a:r>
              <a:rPr lang="en-GB" dirty="0"/>
              <a:t>can </a:t>
            </a:r>
            <a:r>
              <a:rPr lang="en-GB" b="1" i="1" dirty="0"/>
              <a:t>manage disputes, are excellent communicators</a:t>
            </a:r>
            <a:r>
              <a:rPr lang="en-GB" dirty="0"/>
              <a:t>, and are </a:t>
            </a:r>
            <a:r>
              <a:rPr lang="en-GB" b="1" i="1" dirty="0"/>
              <a:t>masters at building </a:t>
            </a:r>
            <a:r>
              <a:rPr lang="en-GB" dirty="0" smtClean="0"/>
              <a:t>and </a:t>
            </a:r>
            <a:r>
              <a:rPr lang="en-GB" b="1" i="1" dirty="0"/>
              <a:t>maintaining relationships</a:t>
            </a:r>
            <a:r>
              <a:rPr lang="en-GB" dirty="0"/>
              <a:t>.</a:t>
            </a:r>
          </a:p>
        </p:txBody>
      </p:sp>
      <p:pic>
        <p:nvPicPr>
          <p:cNvPr id="4" name="Obrázek 3"/>
          <p:cNvPicPr>
            <a:picLocks noChangeAspect="1"/>
          </p:cNvPicPr>
          <p:nvPr/>
        </p:nvPicPr>
        <p:blipFill>
          <a:blip r:embed="rId2">
            <a:duotone>
              <a:schemeClr val="accent2">
                <a:shade val="45000"/>
                <a:satMod val="135000"/>
              </a:schemeClr>
              <a:prstClr val="white"/>
            </a:duotone>
          </a:blip>
          <a:stretch>
            <a:fillRect/>
          </a:stretch>
        </p:blipFill>
        <p:spPr>
          <a:xfrm>
            <a:off x="10793201" y="5661248"/>
            <a:ext cx="1145653" cy="105113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3225" y="5034"/>
            <a:ext cx="5166360" cy="1042416"/>
          </a:xfrm>
          <a:prstGeom prst="rect">
            <a:avLst/>
          </a:prstGeom>
        </p:spPr>
      </p:pic>
    </p:spTree>
    <p:extLst>
      <p:ext uri="{BB962C8B-B14F-4D97-AF65-F5344CB8AC3E}">
        <p14:creationId xmlns:p14="http://schemas.microsoft.com/office/powerpoint/2010/main" val="1675787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1252" y="787621"/>
            <a:ext cx="10515600" cy="1325563"/>
          </a:xfrm>
        </p:spPr>
        <p:txBody>
          <a:bodyPr/>
          <a:lstStyle/>
          <a:p>
            <a:r>
              <a:rPr lang="en-US" b="1" dirty="0" smtClean="0">
                <a:solidFill>
                  <a:schemeClr val="accent2">
                    <a:lumMod val="75000"/>
                  </a:schemeClr>
                </a:solidFill>
              </a:rPr>
              <a:t>Summary of EQ competences</a:t>
            </a:r>
            <a:endParaRPr lang="en-US" b="1" dirty="0">
              <a:solidFill>
                <a:schemeClr val="accent2">
                  <a:lumMod val="75000"/>
                </a:schemeClr>
              </a:solidFill>
            </a:endParaRPr>
          </a:p>
        </p:txBody>
      </p:sp>
      <p:pic>
        <p:nvPicPr>
          <p:cNvPr id="4" name="Zástupný symbol pro obsah 3"/>
          <p:cNvPicPr>
            <a:picLocks noGrp="1" noChangeAspect="1"/>
          </p:cNvPicPr>
          <p:nvPr>
            <p:ph idx="1"/>
          </p:nvPr>
        </p:nvPicPr>
        <p:blipFill>
          <a:blip r:embed="rId2"/>
          <a:stretch>
            <a:fillRect/>
          </a:stretch>
        </p:blipFill>
        <p:spPr>
          <a:xfrm>
            <a:off x="2135560" y="1820521"/>
            <a:ext cx="8266985" cy="5037479"/>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37868"/>
            <a:ext cx="5166360" cy="1042416"/>
          </a:xfrm>
          <a:prstGeom prst="rect">
            <a:avLst/>
          </a:prstGeom>
        </p:spPr>
      </p:pic>
    </p:spTree>
    <p:extLst>
      <p:ext uri="{BB962C8B-B14F-4D97-AF65-F5344CB8AC3E}">
        <p14:creationId xmlns:p14="http://schemas.microsoft.com/office/powerpoint/2010/main" val="1480613005"/>
      </p:ext>
    </p:extLst>
  </p:cSld>
  <p:clrMapOvr>
    <a:masterClrMapping/>
  </p:clrMapOvr>
  <p:timing>
    <p:tnLst>
      <p:par>
        <p:cTn id="1" dur="indefinite" restart="never" nodeType="tmRoot"/>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
            </a:r>
            <a:br>
              <a:rPr lang="en-GB" dirty="0"/>
            </a:br>
            <a:r>
              <a:rPr lang="en-GB" b="1" dirty="0">
                <a:solidFill>
                  <a:schemeClr val="accent2">
                    <a:lumMod val="75000"/>
                  </a:schemeClr>
                </a:solidFill>
                <a:latin typeface="Roboto"/>
              </a:rPr>
              <a:t>Emotional Intelligence Quiz</a:t>
            </a:r>
            <a:endParaRPr lang="en-GB" b="1" dirty="0">
              <a:solidFill>
                <a:schemeClr val="accent2">
                  <a:lumMod val="75000"/>
                </a:schemeClr>
              </a:solidFill>
            </a:endParaRPr>
          </a:p>
        </p:txBody>
      </p:sp>
      <p:sp>
        <p:nvSpPr>
          <p:cNvPr id="3" name="Zástupný symbol pro obsah 2"/>
          <p:cNvSpPr>
            <a:spLocks noGrp="1"/>
          </p:cNvSpPr>
          <p:nvPr>
            <p:ph idx="1"/>
          </p:nvPr>
        </p:nvSpPr>
        <p:spPr/>
        <p:txBody>
          <a:bodyPr/>
          <a:lstStyle/>
          <a:p>
            <a:r>
              <a:rPr lang="en-GB" dirty="0" smtClean="0">
                <a:hlinkClick r:id="rId2"/>
              </a:rPr>
              <a:t>Test your emotional intelligence</a:t>
            </a:r>
            <a:endParaRPr lang="cs-CZ" dirty="0" smtClean="0"/>
          </a:p>
          <a:p>
            <a:r>
              <a:rPr lang="en-GB" dirty="0" smtClean="0">
                <a:hlinkClick r:id="rId3"/>
              </a:rPr>
              <a:t>Daniel Goleman introduces Emotional Intelligence watch</a:t>
            </a:r>
            <a:endParaRPr lang="cs-CZ" dirty="0" smtClean="0"/>
          </a:p>
          <a:p>
            <a:endParaRPr lang="cs-CZ" dirty="0" smtClean="0"/>
          </a:p>
          <a:p>
            <a:endParaRPr lang="en-GB" dirty="0"/>
          </a:p>
        </p:txBody>
      </p:sp>
      <p:pic>
        <p:nvPicPr>
          <p:cNvPr id="4" name="Obrázek 3"/>
          <p:cNvPicPr>
            <a:picLocks noChangeAspect="1"/>
          </p:cNvPicPr>
          <p:nvPr/>
        </p:nvPicPr>
        <p:blipFill>
          <a:blip r:embed="rId4"/>
          <a:stretch>
            <a:fillRect/>
          </a:stretch>
        </p:blipFill>
        <p:spPr>
          <a:xfrm>
            <a:off x="1775521" y="3415277"/>
            <a:ext cx="3705225" cy="2771775"/>
          </a:xfrm>
          <a:prstGeom prst="rect">
            <a:avLst/>
          </a:prstGeom>
        </p:spPr>
      </p:pic>
      <p:pic>
        <p:nvPicPr>
          <p:cNvPr id="5" name="Obrázek 4"/>
          <p:cNvPicPr>
            <a:picLocks noChangeAspect="1"/>
          </p:cNvPicPr>
          <p:nvPr/>
        </p:nvPicPr>
        <p:blipFill>
          <a:blip r:embed="rId5"/>
          <a:stretch>
            <a:fillRect/>
          </a:stretch>
        </p:blipFill>
        <p:spPr>
          <a:xfrm>
            <a:off x="4583833" y="3415276"/>
            <a:ext cx="6016327" cy="2771776"/>
          </a:xfrm>
          <a:prstGeom prst="rect">
            <a:avLst/>
          </a:prstGeom>
        </p:spPr>
      </p:pic>
      <p:pic>
        <p:nvPicPr>
          <p:cNvPr id="6" name="Obráze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3791" y="766"/>
            <a:ext cx="5166360" cy="1042416"/>
          </a:xfrm>
          <a:prstGeom prst="rect">
            <a:avLst/>
          </a:prstGeom>
        </p:spPr>
      </p:pic>
    </p:spTree>
    <p:extLst>
      <p:ext uri="{BB962C8B-B14F-4D97-AF65-F5344CB8AC3E}">
        <p14:creationId xmlns:p14="http://schemas.microsoft.com/office/powerpoint/2010/main" val="2847945789"/>
      </p:ext>
    </p:extLst>
  </p:cSld>
  <p:clrMapOvr>
    <a:masterClrMapping/>
  </p:clrMapOvr>
  <p:timing>
    <p:tnLst>
      <p:par>
        <p:cTn id="1" dur="indefinite" restart="never" nodeType="tmRoot"/>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75620" y="1035694"/>
            <a:ext cx="7128792" cy="864096"/>
          </a:xfrm>
        </p:spPr>
        <p:txBody>
          <a:bodyPr>
            <a:normAutofit/>
          </a:bodyPr>
          <a:lstStyle/>
          <a:p>
            <a:pPr algn="ctr">
              <a:defRPr/>
            </a:pPr>
            <a:r>
              <a:rPr lang="en-US" b="1" dirty="0" smtClean="0">
                <a:solidFill>
                  <a:schemeClr val="accent2">
                    <a:lumMod val="75000"/>
                  </a:schemeClr>
                </a:solidFill>
              </a:rPr>
              <a:t>EQ Components I.</a:t>
            </a:r>
            <a:endParaRPr lang="en-US" b="1" dirty="0">
              <a:solidFill>
                <a:schemeClr val="accent2">
                  <a:lumMod val="75000"/>
                </a:schemeClr>
              </a:solidFill>
            </a:endParaRPr>
          </a:p>
        </p:txBody>
      </p:sp>
      <p:sp>
        <p:nvSpPr>
          <p:cNvPr id="20483" name="Rectangle 3"/>
          <p:cNvSpPr>
            <a:spLocks noGrp="1" noChangeArrowheads="1"/>
          </p:cNvSpPr>
          <p:nvPr>
            <p:ph idx="1"/>
          </p:nvPr>
        </p:nvSpPr>
        <p:spPr>
          <a:xfrm>
            <a:off x="623392" y="1988841"/>
            <a:ext cx="11233248" cy="4535785"/>
          </a:xfrm>
        </p:spPr>
        <p:txBody>
          <a:bodyPr>
            <a:normAutofit/>
          </a:bodyPr>
          <a:lstStyle/>
          <a:p>
            <a:pPr>
              <a:lnSpc>
                <a:spcPct val="80000"/>
              </a:lnSpc>
            </a:pPr>
            <a:r>
              <a:rPr lang="en-US" sz="3200" b="1" dirty="0" smtClean="0">
                <a:solidFill>
                  <a:schemeClr val="accent2">
                    <a:lumMod val="75000"/>
                  </a:schemeClr>
                </a:solidFill>
                <a:cs typeface="Times New Roman" pitchFamily="18" charset="0"/>
              </a:rPr>
              <a:t>adaptability: </a:t>
            </a:r>
            <a:r>
              <a:rPr lang="en-US" sz="3200" dirty="0" smtClean="0">
                <a:cs typeface="Times New Roman" pitchFamily="18" charset="0"/>
              </a:rPr>
              <a:t>flexibility and willingness to adapt to new conditions;</a:t>
            </a:r>
          </a:p>
          <a:p>
            <a:pPr>
              <a:lnSpc>
                <a:spcPct val="80000"/>
              </a:lnSpc>
            </a:pPr>
            <a:r>
              <a:rPr lang="en-US" sz="3200" b="1" dirty="0" smtClean="0">
                <a:solidFill>
                  <a:schemeClr val="accent2">
                    <a:lumMod val="75000"/>
                  </a:schemeClr>
                </a:solidFill>
                <a:cs typeface="Times New Roman" pitchFamily="18" charset="0"/>
              </a:rPr>
              <a:t>assertiveness: </a:t>
            </a:r>
            <a:r>
              <a:rPr lang="en-US" sz="3200" dirty="0" smtClean="0">
                <a:cs typeface="Times New Roman" pitchFamily="18" charset="0"/>
              </a:rPr>
              <a:t>the ability to uphold their rights openly, honestly and without attacking others;</a:t>
            </a:r>
          </a:p>
          <a:p>
            <a:pPr>
              <a:lnSpc>
                <a:spcPct val="80000"/>
              </a:lnSpc>
            </a:pPr>
            <a:r>
              <a:rPr lang="en-US" sz="3200" b="1" dirty="0" smtClean="0">
                <a:solidFill>
                  <a:schemeClr val="accent2">
                    <a:lumMod val="75000"/>
                  </a:schemeClr>
                </a:solidFill>
                <a:cs typeface="Times New Roman" pitchFamily="18" charset="0"/>
              </a:rPr>
              <a:t>expression of emotions: </a:t>
            </a:r>
            <a:r>
              <a:rPr lang="en-US" sz="3200" dirty="0" smtClean="0">
                <a:cs typeface="Times New Roman" pitchFamily="18" charset="0"/>
              </a:rPr>
              <a:t>the ability of communicating feelings to others;</a:t>
            </a:r>
          </a:p>
          <a:p>
            <a:pPr>
              <a:lnSpc>
                <a:spcPct val="80000"/>
              </a:lnSpc>
            </a:pPr>
            <a:r>
              <a:rPr lang="en-US" sz="3200" b="1" dirty="0" smtClean="0">
                <a:solidFill>
                  <a:schemeClr val="accent2">
                    <a:lumMod val="75000"/>
                  </a:schemeClr>
                </a:solidFill>
                <a:cs typeface="Times New Roman" pitchFamily="18" charset="0"/>
              </a:rPr>
              <a:t>managing the emotions of others:</a:t>
            </a:r>
            <a:r>
              <a:rPr lang="en-US" sz="3200" dirty="0" smtClean="0">
                <a:cs typeface="Times New Roman" pitchFamily="18" charset="0"/>
              </a:rPr>
              <a:t> the ability to influence the feelings of others;</a:t>
            </a:r>
          </a:p>
          <a:p>
            <a:pPr>
              <a:lnSpc>
                <a:spcPct val="80000"/>
              </a:lnSpc>
            </a:pPr>
            <a:r>
              <a:rPr lang="en-US" sz="3200" b="1" dirty="0" smtClean="0">
                <a:solidFill>
                  <a:schemeClr val="accent2">
                    <a:lumMod val="75000"/>
                  </a:schemeClr>
                </a:solidFill>
                <a:cs typeface="Times New Roman" pitchFamily="18" charset="0"/>
              </a:rPr>
              <a:t>the perception of emotions in oneself and others: </a:t>
            </a:r>
            <a:r>
              <a:rPr lang="en-US" sz="3200" dirty="0" smtClean="0">
                <a:cs typeface="Times New Roman" pitchFamily="18" charset="0"/>
              </a:rPr>
              <a:t>the ability to clearly perceive one's feelings and feelings of others;</a:t>
            </a:r>
            <a:endParaRPr lang="en-US" sz="3200" dirty="0">
              <a:cs typeface="Times New Roman"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088" y="27471"/>
            <a:ext cx="5166360" cy="1042416"/>
          </a:xfrm>
          <a:prstGeom prst="rect">
            <a:avLst/>
          </a:prstGeom>
        </p:spPr>
      </p:pic>
    </p:spTree>
    <p:extLst>
      <p:ext uri="{BB962C8B-B14F-4D97-AF65-F5344CB8AC3E}">
        <p14:creationId xmlns:p14="http://schemas.microsoft.com/office/powerpoint/2010/main" val="1589173389"/>
      </p:ext>
    </p:extLst>
  </p:cSld>
  <p:clrMapOvr>
    <a:masterClrMapping/>
  </p:clrMapOvr>
  <p:timing>
    <p:tnLst>
      <p:par>
        <p:cTn id="1" dur="indefinite" restart="never" nodeType="tmRoot"/>
      </p:par>
    </p:tnLst>
    <p:bldLst>
      <p:bldP spid="20482" grpId="0"/>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67608" y="1141896"/>
            <a:ext cx="7056784" cy="864096"/>
          </a:xfrm>
        </p:spPr>
        <p:txBody>
          <a:bodyPr>
            <a:normAutofit/>
          </a:bodyPr>
          <a:lstStyle/>
          <a:p>
            <a:pPr algn="ctr">
              <a:defRPr/>
            </a:pPr>
            <a:r>
              <a:rPr lang="en-US" b="1" dirty="0">
                <a:solidFill>
                  <a:schemeClr val="accent2">
                    <a:lumMod val="75000"/>
                  </a:schemeClr>
                </a:solidFill>
              </a:rPr>
              <a:t>EQ Components </a:t>
            </a:r>
            <a:r>
              <a:rPr lang="en-US" b="1" dirty="0" smtClean="0">
                <a:solidFill>
                  <a:schemeClr val="accent2">
                    <a:lumMod val="75000"/>
                  </a:schemeClr>
                </a:solidFill>
              </a:rPr>
              <a:t>I</a:t>
            </a:r>
            <a:r>
              <a:rPr lang="cs-CZ" b="1" dirty="0" smtClean="0">
                <a:solidFill>
                  <a:schemeClr val="accent2">
                    <a:lumMod val="75000"/>
                  </a:schemeClr>
                </a:solidFill>
              </a:rPr>
              <a:t>I</a:t>
            </a:r>
            <a:r>
              <a:rPr lang="cs-CZ" b="1" dirty="0" smtClean="0">
                <a:solidFill>
                  <a:schemeClr val="accent2">
                    <a:lumMod val="75000"/>
                  </a:schemeClr>
                </a:solidFill>
                <a:latin typeface="Garamond" pitchFamily="18" charset="0"/>
              </a:rPr>
              <a:t>.</a:t>
            </a:r>
            <a:endParaRPr lang="en-US" b="1" dirty="0">
              <a:solidFill>
                <a:schemeClr val="accent2">
                  <a:lumMod val="75000"/>
                </a:schemeClr>
              </a:solidFill>
              <a:latin typeface="Garamond" pitchFamily="18" charset="0"/>
            </a:endParaRPr>
          </a:p>
        </p:txBody>
      </p:sp>
      <p:sp>
        <p:nvSpPr>
          <p:cNvPr id="20483" name="Rectangle 3"/>
          <p:cNvSpPr>
            <a:spLocks noGrp="1" noChangeArrowheads="1"/>
          </p:cNvSpPr>
          <p:nvPr>
            <p:ph idx="1"/>
          </p:nvPr>
        </p:nvSpPr>
        <p:spPr>
          <a:xfrm>
            <a:off x="551384" y="2132857"/>
            <a:ext cx="11377264" cy="4391769"/>
          </a:xfrm>
        </p:spPr>
        <p:txBody>
          <a:bodyPr>
            <a:normAutofit/>
          </a:bodyPr>
          <a:lstStyle/>
          <a:p>
            <a:pPr>
              <a:lnSpc>
                <a:spcPct val="80000"/>
              </a:lnSpc>
            </a:pPr>
            <a:r>
              <a:rPr lang="en-GB" sz="3200" b="1" dirty="0">
                <a:solidFill>
                  <a:schemeClr val="accent2">
                    <a:lumMod val="75000"/>
                  </a:schemeClr>
                </a:solidFill>
                <a:cs typeface="Times New Roman" pitchFamily="18" charset="0"/>
              </a:rPr>
              <a:t>emotional regulation: </a:t>
            </a:r>
            <a:r>
              <a:rPr lang="en-GB" sz="3200" dirty="0">
                <a:cs typeface="Times New Roman" pitchFamily="18" charset="0"/>
              </a:rPr>
              <a:t>the ability to control your emotions;</a:t>
            </a:r>
          </a:p>
          <a:p>
            <a:pPr>
              <a:lnSpc>
                <a:spcPct val="80000"/>
              </a:lnSpc>
            </a:pPr>
            <a:r>
              <a:rPr lang="en-GB" sz="3200" b="1" dirty="0">
                <a:solidFill>
                  <a:schemeClr val="accent2">
                    <a:lumMod val="75000"/>
                  </a:schemeClr>
                </a:solidFill>
                <a:cs typeface="Times New Roman" pitchFamily="18" charset="0"/>
              </a:rPr>
              <a:t>low impulsiveness: </a:t>
            </a:r>
            <a:r>
              <a:rPr lang="en-GB" sz="3200" dirty="0">
                <a:cs typeface="Times New Roman" pitchFamily="18" charset="0"/>
              </a:rPr>
              <a:t>deliberate action;</a:t>
            </a:r>
          </a:p>
          <a:p>
            <a:pPr>
              <a:lnSpc>
                <a:spcPct val="80000"/>
              </a:lnSpc>
            </a:pPr>
            <a:r>
              <a:rPr lang="en-GB" sz="3200" b="1" dirty="0">
                <a:solidFill>
                  <a:schemeClr val="accent2">
                    <a:lumMod val="75000"/>
                  </a:schemeClr>
                </a:solidFill>
                <a:cs typeface="Times New Roman" pitchFamily="18" charset="0"/>
              </a:rPr>
              <a:t>relationship skills: </a:t>
            </a:r>
            <a:r>
              <a:rPr lang="en-GB" sz="3200" dirty="0">
                <a:cs typeface="Times New Roman" pitchFamily="18" charset="0"/>
              </a:rPr>
              <a:t>the ability to experience fulfilling interpersonal relationships;</a:t>
            </a:r>
          </a:p>
          <a:p>
            <a:pPr>
              <a:lnSpc>
                <a:spcPct val="80000"/>
              </a:lnSpc>
            </a:pPr>
            <a:r>
              <a:rPr lang="en-GB" sz="3200" b="1" dirty="0">
                <a:solidFill>
                  <a:schemeClr val="accent2">
                    <a:lumMod val="75000"/>
                  </a:schemeClr>
                </a:solidFill>
                <a:cs typeface="Times New Roman" pitchFamily="18" charset="0"/>
              </a:rPr>
              <a:t>self-esteem: </a:t>
            </a:r>
            <a:r>
              <a:rPr lang="en-GB" sz="3200" dirty="0">
                <a:cs typeface="Times New Roman" pitchFamily="18" charset="0"/>
              </a:rPr>
              <a:t>awareness of its pros and cons, adequate self-confidence, integrated personality;</a:t>
            </a:r>
          </a:p>
          <a:p>
            <a:pPr>
              <a:lnSpc>
                <a:spcPct val="80000"/>
              </a:lnSpc>
            </a:pPr>
            <a:r>
              <a:rPr lang="en-GB" sz="3200" b="1" dirty="0">
                <a:solidFill>
                  <a:schemeClr val="accent2">
                    <a:lumMod val="75000"/>
                  </a:schemeClr>
                </a:solidFill>
                <a:cs typeface="Times New Roman" pitchFamily="18" charset="0"/>
              </a:rPr>
              <a:t>motivation: </a:t>
            </a:r>
            <a:r>
              <a:rPr lang="en-GB" sz="3200" dirty="0">
                <a:cs typeface="Times New Roman" pitchFamily="18" charset="0"/>
              </a:rPr>
              <a:t>ability not to give up in obstacles;</a:t>
            </a:r>
            <a:endParaRPr lang="cs-CZ" sz="3200" dirty="0">
              <a:cs typeface="Times New Roman"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088" y="99480"/>
            <a:ext cx="5166360" cy="1042416"/>
          </a:xfrm>
          <a:prstGeom prst="rect">
            <a:avLst/>
          </a:prstGeom>
        </p:spPr>
      </p:pic>
    </p:spTree>
    <p:extLst>
      <p:ext uri="{BB962C8B-B14F-4D97-AF65-F5344CB8AC3E}">
        <p14:creationId xmlns:p14="http://schemas.microsoft.com/office/powerpoint/2010/main" val="4207667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7432" y="1090552"/>
            <a:ext cx="7056784" cy="864096"/>
          </a:xfrm>
        </p:spPr>
        <p:txBody>
          <a:bodyPr>
            <a:normAutofit/>
          </a:bodyPr>
          <a:lstStyle/>
          <a:p>
            <a:pPr algn="ctr">
              <a:defRPr/>
            </a:pPr>
            <a:r>
              <a:rPr lang="en-US" b="1" dirty="0">
                <a:solidFill>
                  <a:schemeClr val="accent2">
                    <a:lumMod val="75000"/>
                  </a:schemeClr>
                </a:solidFill>
              </a:rPr>
              <a:t>EQ Components I</a:t>
            </a:r>
            <a:r>
              <a:rPr lang="cs-CZ" b="1" dirty="0" smtClean="0">
                <a:solidFill>
                  <a:schemeClr val="accent2">
                    <a:lumMod val="75000"/>
                  </a:schemeClr>
                </a:solidFill>
              </a:rPr>
              <a:t>II</a:t>
            </a:r>
            <a:r>
              <a:rPr lang="cs-CZ" b="1" dirty="0" smtClean="0">
                <a:solidFill>
                  <a:schemeClr val="accent2">
                    <a:lumMod val="75000"/>
                  </a:schemeClr>
                </a:solidFill>
                <a:latin typeface="Garamond" pitchFamily="18" charset="0"/>
              </a:rPr>
              <a:t>.</a:t>
            </a:r>
            <a:endParaRPr lang="en-US" b="1" dirty="0">
              <a:solidFill>
                <a:schemeClr val="accent1">
                  <a:lumMod val="50000"/>
                </a:schemeClr>
              </a:solidFill>
              <a:latin typeface="Garamond" pitchFamily="18" charset="0"/>
            </a:endParaRPr>
          </a:p>
        </p:txBody>
      </p:sp>
      <p:sp>
        <p:nvSpPr>
          <p:cNvPr id="20483" name="Rectangle 3"/>
          <p:cNvSpPr>
            <a:spLocks noGrp="1" noChangeArrowheads="1"/>
          </p:cNvSpPr>
          <p:nvPr>
            <p:ph idx="1"/>
          </p:nvPr>
        </p:nvSpPr>
        <p:spPr>
          <a:xfrm>
            <a:off x="695400" y="1988841"/>
            <a:ext cx="11161240" cy="4535785"/>
          </a:xfrm>
        </p:spPr>
        <p:txBody>
          <a:bodyPr>
            <a:normAutofit/>
          </a:bodyPr>
          <a:lstStyle/>
          <a:p>
            <a:pPr>
              <a:lnSpc>
                <a:spcPct val="80000"/>
              </a:lnSpc>
            </a:pPr>
            <a:r>
              <a:rPr lang="en-GB" sz="3200" b="1" dirty="0">
                <a:solidFill>
                  <a:schemeClr val="accent2">
                    <a:lumMod val="75000"/>
                  </a:schemeClr>
                </a:solidFill>
                <a:cs typeface="Times New Roman" pitchFamily="18" charset="0"/>
              </a:rPr>
              <a:t>social skills: </a:t>
            </a:r>
            <a:r>
              <a:rPr lang="en-GB" sz="3200" dirty="0">
                <a:cs typeface="Times New Roman" pitchFamily="18" charset="0"/>
              </a:rPr>
              <a:t>ability to deal with other people;</a:t>
            </a:r>
          </a:p>
          <a:p>
            <a:pPr>
              <a:lnSpc>
                <a:spcPct val="80000"/>
              </a:lnSpc>
            </a:pPr>
            <a:r>
              <a:rPr lang="en-GB" sz="3200" b="1" dirty="0">
                <a:solidFill>
                  <a:schemeClr val="accent2">
                    <a:lumMod val="75000"/>
                  </a:schemeClr>
                </a:solidFill>
                <a:cs typeface="Times New Roman" pitchFamily="18" charset="0"/>
              </a:rPr>
              <a:t>stress management: </a:t>
            </a:r>
            <a:r>
              <a:rPr lang="en-GB" sz="3200" dirty="0">
                <a:cs typeface="Times New Roman" pitchFamily="18" charset="0"/>
              </a:rPr>
              <a:t>the ability to withstand pressure and manage stress;</a:t>
            </a:r>
          </a:p>
          <a:p>
            <a:pPr>
              <a:lnSpc>
                <a:spcPct val="80000"/>
              </a:lnSpc>
            </a:pPr>
            <a:r>
              <a:rPr lang="en-GB" sz="3200" b="1" dirty="0">
                <a:solidFill>
                  <a:schemeClr val="accent2">
                    <a:lumMod val="75000"/>
                  </a:schemeClr>
                </a:solidFill>
                <a:cs typeface="Times New Roman" pitchFamily="18" charset="0"/>
              </a:rPr>
              <a:t>empathy as a personality trait</a:t>
            </a:r>
            <a:r>
              <a:rPr lang="en-GB" sz="3200" b="1" dirty="0">
                <a:cs typeface="Times New Roman" pitchFamily="18" charset="0"/>
              </a:rPr>
              <a:t>: </a:t>
            </a:r>
            <a:r>
              <a:rPr lang="en-GB" sz="3200" dirty="0">
                <a:cs typeface="Times New Roman" pitchFamily="18" charset="0"/>
              </a:rPr>
              <a:t>the ability to look at the situation through the eyes of another;</a:t>
            </a:r>
          </a:p>
          <a:p>
            <a:pPr>
              <a:lnSpc>
                <a:spcPct val="80000"/>
              </a:lnSpc>
            </a:pPr>
            <a:r>
              <a:rPr lang="en-GB" sz="3200" b="1" dirty="0">
                <a:solidFill>
                  <a:schemeClr val="accent2">
                    <a:lumMod val="75000"/>
                  </a:schemeClr>
                </a:solidFill>
                <a:cs typeface="Times New Roman" pitchFamily="18" charset="0"/>
              </a:rPr>
              <a:t>happiness as a feature of personality: </a:t>
            </a:r>
            <a:r>
              <a:rPr lang="en-GB" sz="3200" dirty="0">
                <a:cs typeface="Times New Roman" pitchFamily="18" charset="0"/>
              </a:rPr>
              <a:t>cheerful mind and contentment with life;</a:t>
            </a:r>
          </a:p>
          <a:p>
            <a:pPr>
              <a:lnSpc>
                <a:spcPct val="80000"/>
              </a:lnSpc>
            </a:pPr>
            <a:r>
              <a:rPr lang="en-GB" sz="3200" b="1" dirty="0">
                <a:solidFill>
                  <a:schemeClr val="accent2">
                    <a:lumMod val="75000"/>
                  </a:schemeClr>
                </a:solidFill>
                <a:cs typeface="Times New Roman" pitchFamily="18" charset="0"/>
              </a:rPr>
              <a:t>optimism as a feature of personality:</a:t>
            </a:r>
            <a:r>
              <a:rPr lang="en-GB" sz="3200" dirty="0">
                <a:solidFill>
                  <a:schemeClr val="accent2">
                    <a:lumMod val="75000"/>
                  </a:schemeClr>
                </a:solidFill>
                <a:cs typeface="Times New Roman" pitchFamily="18" charset="0"/>
              </a:rPr>
              <a:t> </a:t>
            </a:r>
            <a:r>
              <a:rPr lang="en-GB" sz="3200" dirty="0">
                <a:cs typeface="Times New Roman" pitchFamily="18" charset="0"/>
              </a:rPr>
              <a:t>a relaxed perception of life, perception especially of the "bright aspects of life"</a:t>
            </a:r>
            <a:endParaRPr lang="cs-CZ" sz="3200" dirty="0">
              <a:cs typeface="Times New Roman"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204" y="27471"/>
            <a:ext cx="5166360" cy="1042416"/>
          </a:xfrm>
          <a:prstGeom prst="rect">
            <a:avLst/>
          </a:prstGeom>
        </p:spPr>
      </p:pic>
    </p:spTree>
    <p:extLst>
      <p:ext uri="{BB962C8B-B14F-4D97-AF65-F5344CB8AC3E}">
        <p14:creationId xmlns:p14="http://schemas.microsoft.com/office/powerpoint/2010/main" val="2628727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2">
                    <a:lumMod val="75000"/>
                  </a:schemeClr>
                </a:solidFill>
              </a:rPr>
              <a:t>IQ vs. EQ</a:t>
            </a:r>
            <a:endParaRPr lang="en-GB" b="1" dirty="0">
              <a:solidFill>
                <a:schemeClr val="accent2">
                  <a:lumMod val="75000"/>
                </a:schemeClr>
              </a:solidFill>
            </a:endParaRPr>
          </a:p>
        </p:txBody>
      </p:sp>
      <p:sp>
        <p:nvSpPr>
          <p:cNvPr id="3" name="Zástupný symbol pro obsah 2"/>
          <p:cNvSpPr>
            <a:spLocks noGrp="1"/>
          </p:cNvSpPr>
          <p:nvPr>
            <p:ph idx="1"/>
          </p:nvPr>
        </p:nvSpPr>
        <p:spPr/>
        <p:txBody>
          <a:bodyPr>
            <a:normAutofit/>
          </a:bodyPr>
          <a:lstStyle/>
          <a:p>
            <a:r>
              <a:rPr lang="en-GB" dirty="0"/>
              <a:t>‘Intelligence Quotient’ (IQ) is the measure most often </a:t>
            </a:r>
            <a:r>
              <a:rPr lang="en-GB" b="1" i="1" dirty="0"/>
              <a:t>used to determine how clever people are</a:t>
            </a:r>
            <a:r>
              <a:rPr lang="en-GB" dirty="0"/>
              <a:t>. </a:t>
            </a:r>
            <a:endParaRPr lang="cs-CZ" dirty="0" smtClean="0"/>
          </a:p>
          <a:p>
            <a:r>
              <a:rPr lang="en-GB" dirty="0" smtClean="0"/>
              <a:t>The </a:t>
            </a:r>
            <a:r>
              <a:rPr lang="en-GB" dirty="0"/>
              <a:t>most successful leaders tend to have an above average IQ, but this doesn’t make them successful. It’s another type of intelligence called ‘Emotional Intelligence’ or EQ. </a:t>
            </a:r>
            <a:endParaRPr lang="cs-CZ" dirty="0" smtClean="0"/>
          </a:p>
          <a:p>
            <a:r>
              <a:rPr lang="en-GB" b="1" dirty="0" smtClean="0"/>
              <a:t>EQ</a:t>
            </a:r>
            <a:r>
              <a:rPr lang="en-GB" dirty="0" smtClean="0"/>
              <a:t> </a:t>
            </a:r>
            <a:r>
              <a:rPr lang="en-GB" b="1" i="1" dirty="0"/>
              <a:t>enables</a:t>
            </a:r>
            <a:r>
              <a:rPr lang="en-GB" dirty="0"/>
              <a:t> leaders </a:t>
            </a:r>
            <a:r>
              <a:rPr lang="en-GB" b="1" i="1" dirty="0"/>
              <a:t>to better manage the emotional content of the relationships</a:t>
            </a:r>
            <a:r>
              <a:rPr lang="en-GB" dirty="0"/>
              <a:t> they have and, as a result, they are more influential. </a:t>
            </a:r>
            <a:endParaRPr lang="cs-CZ" dirty="0" smtClean="0"/>
          </a:p>
          <a:p>
            <a:r>
              <a:rPr lang="en-GB" dirty="0" smtClean="0"/>
              <a:t>“</a:t>
            </a:r>
            <a:r>
              <a:rPr lang="en-GB" i="1" dirty="0"/>
              <a:t>The best leader is usually the most emotionally intelligent person in the team</a:t>
            </a:r>
            <a:r>
              <a:rPr lang="en-GB" dirty="0"/>
              <a:t>.” </a:t>
            </a:r>
            <a:endParaRPr lang="cs-CZ" dirty="0" smtClean="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8992"/>
            <a:ext cx="5166360" cy="1042416"/>
          </a:xfrm>
          <a:prstGeom prst="rect">
            <a:avLst/>
          </a:prstGeom>
        </p:spPr>
      </p:pic>
    </p:spTree>
    <p:extLst>
      <p:ext uri="{BB962C8B-B14F-4D97-AF65-F5344CB8AC3E}">
        <p14:creationId xmlns:p14="http://schemas.microsoft.com/office/powerpoint/2010/main" val="659483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3741" y="951309"/>
            <a:ext cx="10515600" cy="1325563"/>
          </a:xfrm>
        </p:spPr>
        <p:txBody>
          <a:bodyPr>
            <a:normAutofit/>
          </a:bodyPr>
          <a:lstStyle/>
          <a:p>
            <a:r>
              <a:rPr lang="en-GB" b="1" dirty="0">
                <a:solidFill>
                  <a:schemeClr val="accent2">
                    <a:lumMod val="75000"/>
                  </a:schemeClr>
                </a:solidFill>
              </a:rPr>
              <a:t>Emotional intelligence is commonly defined by four attributes:</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55086"/>
            <a:ext cx="5166360" cy="1042416"/>
          </a:xfrm>
          <a:prstGeom prst="rect">
            <a:avLst/>
          </a:prstGeom>
        </p:spPr>
      </p:pic>
      <p:sp>
        <p:nvSpPr>
          <p:cNvPr id="3" name="Zástupný symbol pro obsah 2"/>
          <p:cNvSpPr>
            <a:spLocks noGrp="1"/>
          </p:cNvSpPr>
          <p:nvPr>
            <p:ph idx="1"/>
          </p:nvPr>
        </p:nvSpPr>
        <p:spPr>
          <a:xfrm>
            <a:off x="767408" y="2243231"/>
            <a:ext cx="11017224" cy="4464496"/>
          </a:xfrm>
        </p:spPr>
        <p:txBody>
          <a:bodyPr>
            <a:normAutofit/>
          </a:bodyPr>
          <a:lstStyle/>
          <a:p>
            <a:r>
              <a:rPr lang="en-GB" sz="3200" b="1" dirty="0"/>
              <a:t>Self-management</a:t>
            </a:r>
            <a:r>
              <a:rPr lang="en-GB" sz="3200" dirty="0"/>
              <a:t> </a:t>
            </a:r>
            <a:endParaRPr lang="cs-CZ" sz="3200" dirty="0" smtClean="0"/>
          </a:p>
          <a:p>
            <a:endParaRPr lang="cs-CZ" sz="3200" dirty="0" smtClean="0"/>
          </a:p>
          <a:p>
            <a:r>
              <a:rPr lang="en-GB" sz="3200" b="1" dirty="0" smtClean="0"/>
              <a:t>Self-awareness</a:t>
            </a:r>
            <a:r>
              <a:rPr lang="en-GB" sz="3200" dirty="0"/>
              <a:t> </a:t>
            </a:r>
            <a:endParaRPr lang="cs-CZ" sz="3200" dirty="0" smtClean="0"/>
          </a:p>
          <a:p>
            <a:endParaRPr lang="cs-CZ" sz="3200" dirty="0" smtClean="0"/>
          </a:p>
          <a:p>
            <a:r>
              <a:rPr lang="en-GB" sz="3200" b="1" dirty="0" smtClean="0"/>
              <a:t>Social awareness</a:t>
            </a:r>
            <a:endParaRPr lang="cs-CZ" sz="3200" b="1" dirty="0" smtClean="0"/>
          </a:p>
          <a:p>
            <a:endParaRPr lang="cs-CZ" sz="3200" dirty="0" smtClean="0"/>
          </a:p>
          <a:p>
            <a:r>
              <a:rPr lang="en-GB" sz="3200" b="1" dirty="0" smtClean="0"/>
              <a:t>Relationship </a:t>
            </a:r>
            <a:r>
              <a:rPr lang="en-GB" sz="3200" b="1" dirty="0"/>
              <a:t>management</a:t>
            </a:r>
            <a:r>
              <a:rPr lang="en-GB" dirty="0"/>
              <a:t> </a:t>
            </a:r>
          </a:p>
        </p:txBody>
      </p:sp>
    </p:spTree>
    <p:extLst>
      <p:ext uri="{BB962C8B-B14F-4D97-AF65-F5344CB8AC3E}">
        <p14:creationId xmlns:p14="http://schemas.microsoft.com/office/powerpoint/2010/main" val="3100350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2">
                    <a:lumMod val="75000"/>
                  </a:schemeClr>
                </a:solidFill>
              </a:rPr>
              <a:t>IQ vs. </a:t>
            </a:r>
            <a:r>
              <a:rPr lang="cs-CZ" b="1" dirty="0">
                <a:solidFill>
                  <a:schemeClr val="accent2">
                    <a:lumMod val="75000"/>
                  </a:schemeClr>
                </a:solidFill>
              </a:rPr>
              <a:t>E</a:t>
            </a:r>
            <a:r>
              <a:rPr lang="cs-CZ" b="1" dirty="0" smtClean="0">
                <a:solidFill>
                  <a:schemeClr val="accent2">
                    <a:lumMod val="75000"/>
                  </a:schemeClr>
                </a:solidFill>
              </a:rPr>
              <a:t>Q</a:t>
            </a:r>
            <a:endParaRPr lang="en-GB" b="1" dirty="0">
              <a:solidFill>
                <a:schemeClr val="accent2">
                  <a:lumMod val="75000"/>
                </a:schemeClr>
              </a:solidFill>
            </a:endParaRPr>
          </a:p>
        </p:txBody>
      </p:sp>
      <p:sp>
        <p:nvSpPr>
          <p:cNvPr id="3" name="Zástupný symbol pro obsah 2"/>
          <p:cNvSpPr>
            <a:spLocks noGrp="1"/>
          </p:cNvSpPr>
          <p:nvPr>
            <p:ph idx="1"/>
          </p:nvPr>
        </p:nvSpPr>
        <p:spPr/>
        <p:txBody>
          <a:bodyPr/>
          <a:lstStyle/>
          <a:p>
            <a:r>
              <a:rPr lang="en-GB" dirty="0"/>
              <a:t>THE BRAIN IS WIRED TO BE EMOTIONALLY </a:t>
            </a:r>
            <a:r>
              <a:rPr lang="en-GB" dirty="0" smtClean="0"/>
              <a:t>INTELLIGENT</a:t>
            </a:r>
            <a:r>
              <a:rPr lang="cs-CZ" dirty="0" smtClean="0"/>
              <a:t>:</a:t>
            </a:r>
          </a:p>
          <a:p>
            <a:r>
              <a:rPr lang="en-GB" b="1" i="1" u="sng" dirty="0"/>
              <a:t>Reptilian brain </a:t>
            </a:r>
            <a:r>
              <a:rPr lang="en-GB" dirty="0"/>
              <a:t>(controls very rudimentary functions e.g. breathing, swallowing and </a:t>
            </a:r>
            <a:r>
              <a:rPr lang="en-GB" dirty="0" smtClean="0"/>
              <a:t>heartbeat)</a:t>
            </a:r>
            <a:endParaRPr lang="cs-CZ" dirty="0" smtClean="0"/>
          </a:p>
          <a:p>
            <a:r>
              <a:rPr lang="en-GB" b="1" i="1" u="sng" dirty="0" smtClean="0"/>
              <a:t>Limbic </a:t>
            </a:r>
            <a:r>
              <a:rPr lang="en-GB" b="1" i="1" u="sng" dirty="0"/>
              <a:t>brain </a:t>
            </a:r>
            <a:r>
              <a:rPr lang="en-GB" dirty="0"/>
              <a:t>(can be expressive and intuitive, but it doesn’t reason, isn’t logical, and doesn’t respond to our will) </a:t>
            </a:r>
            <a:endParaRPr lang="cs-CZ" dirty="0" smtClean="0"/>
          </a:p>
          <a:p>
            <a:r>
              <a:rPr lang="en-GB" b="1" i="1" dirty="0" smtClean="0"/>
              <a:t>Neo-cortex </a:t>
            </a:r>
            <a:r>
              <a:rPr lang="en-GB" b="1" i="1" dirty="0"/>
              <a:t>brain </a:t>
            </a:r>
            <a:r>
              <a:rPr lang="en-GB" dirty="0"/>
              <a:t>(the ability to control your actions in the face of strong emotions) - it’s the seat of your thinking, logic and reasoning.</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611" y="19291"/>
            <a:ext cx="5166360" cy="1042416"/>
          </a:xfrm>
          <a:prstGeom prst="rect">
            <a:avLst/>
          </a:prstGeom>
        </p:spPr>
      </p:pic>
    </p:spTree>
    <p:extLst>
      <p:ext uri="{BB962C8B-B14F-4D97-AF65-F5344CB8AC3E}">
        <p14:creationId xmlns:p14="http://schemas.microsoft.com/office/powerpoint/2010/main" val="840345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695400" y="539087"/>
            <a:ext cx="5972893" cy="5972893"/>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44624"/>
            <a:ext cx="5166360" cy="1042416"/>
          </a:xfrm>
          <a:prstGeom prst="rect">
            <a:avLst/>
          </a:prstGeom>
        </p:spPr>
      </p:pic>
      <p:sp>
        <p:nvSpPr>
          <p:cNvPr id="2" name="Obdélník 1"/>
          <p:cNvSpPr/>
          <p:nvPr/>
        </p:nvSpPr>
        <p:spPr>
          <a:xfrm>
            <a:off x="7680176" y="1249001"/>
            <a:ext cx="4374272" cy="2677656"/>
          </a:xfrm>
          <a:prstGeom prst="rect">
            <a:avLst/>
          </a:prstGeom>
        </p:spPr>
        <p:txBody>
          <a:bodyPr wrap="square">
            <a:spAutoFit/>
          </a:bodyPr>
          <a:lstStyle/>
          <a:p>
            <a:r>
              <a:rPr lang="en-GB" sz="2800" dirty="0">
                <a:solidFill>
                  <a:srgbClr val="222222"/>
                </a:solidFill>
              </a:rPr>
              <a:t>The first of </a:t>
            </a:r>
            <a:r>
              <a:rPr lang="cs-CZ" sz="2800" dirty="0" smtClean="0">
                <a:solidFill>
                  <a:srgbClr val="222222"/>
                </a:solidFill>
              </a:rPr>
              <a:t>IQ</a:t>
            </a:r>
            <a:r>
              <a:rPr lang="en-GB" sz="2800" dirty="0" smtClean="0">
                <a:solidFill>
                  <a:srgbClr val="222222"/>
                </a:solidFill>
              </a:rPr>
              <a:t> </a:t>
            </a:r>
            <a:r>
              <a:rPr lang="en-GB" sz="2800" dirty="0">
                <a:solidFill>
                  <a:srgbClr val="222222"/>
                </a:solidFill>
              </a:rPr>
              <a:t>tests was developed by French psychologist </a:t>
            </a:r>
            <a:r>
              <a:rPr lang="en-GB" sz="2800" b="1" dirty="0">
                <a:solidFill>
                  <a:srgbClr val="222222"/>
                </a:solidFill>
              </a:rPr>
              <a:t>Alfred </a:t>
            </a:r>
            <a:r>
              <a:rPr lang="en-GB" sz="2800" b="1" dirty="0" err="1" smtClean="0">
                <a:solidFill>
                  <a:srgbClr val="222222"/>
                </a:solidFill>
              </a:rPr>
              <a:t>Binet</a:t>
            </a:r>
            <a:r>
              <a:rPr lang="cs-CZ" sz="2800" dirty="0" smtClean="0">
                <a:solidFill>
                  <a:srgbClr val="222222"/>
                </a:solidFill>
              </a:rPr>
              <a:t>.</a:t>
            </a:r>
            <a:r>
              <a:rPr lang="en-GB" sz="2800" dirty="0" smtClean="0">
                <a:solidFill>
                  <a:srgbClr val="222222"/>
                </a:solidFill>
              </a:rPr>
              <a:t> The</a:t>
            </a:r>
            <a:r>
              <a:rPr lang="cs-CZ" sz="2800" dirty="0" smtClean="0">
                <a:solidFill>
                  <a:srgbClr val="222222"/>
                </a:solidFill>
              </a:rPr>
              <a:t> </a:t>
            </a:r>
            <a:r>
              <a:rPr lang="en-GB" sz="2800" dirty="0" smtClean="0">
                <a:solidFill>
                  <a:srgbClr val="222222"/>
                </a:solidFill>
              </a:rPr>
              <a:t>1905</a:t>
            </a:r>
            <a:r>
              <a:rPr lang="en-GB" sz="2800" dirty="0">
                <a:solidFill>
                  <a:srgbClr val="222222"/>
                </a:solidFill>
              </a:rPr>
              <a:t> </a:t>
            </a:r>
            <a:r>
              <a:rPr lang="en-GB" sz="2800" b="1" dirty="0" err="1">
                <a:solidFill>
                  <a:srgbClr val="222222"/>
                </a:solidFill>
              </a:rPr>
              <a:t>Binet</a:t>
            </a:r>
            <a:r>
              <a:rPr lang="en-GB" sz="2800" dirty="0">
                <a:solidFill>
                  <a:srgbClr val="222222"/>
                </a:solidFill>
              </a:rPr>
              <a:t>-</a:t>
            </a:r>
            <a:r>
              <a:rPr lang="en-GB" sz="2800" b="1" dirty="0">
                <a:solidFill>
                  <a:srgbClr val="222222"/>
                </a:solidFill>
              </a:rPr>
              <a:t>Simon</a:t>
            </a:r>
            <a:r>
              <a:rPr lang="en-GB" sz="2800" dirty="0">
                <a:solidFill>
                  <a:srgbClr val="222222"/>
                </a:solidFill>
              </a:rPr>
              <a:t> Scale became the basis for modern IQ testing.</a:t>
            </a:r>
            <a:endParaRPr lang="en-GB" sz="2800" dirty="0"/>
          </a:p>
        </p:txBody>
      </p:sp>
    </p:spTree>
    <p:extLst>
      <p:ext uri="{BB962C8B-B14F-4D97-AF65-F5344CB8AC3E}">
        <p14:creationId xmlns:p14="http://schemas.microsoft.com/office/powerpoint/2010/main" val="4262450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080" y="44624"/>
            <a:ext cx="5166360" cy="1042416"/>
          </a:xfrm>
          <a:prstGeom prst="rect">
            <a:avLst/>
          </a:prstGeom>
        </p:spPr>
      </p:pic>
      <p:pic>
        <p:nvPicPr>
          <p:cNvPr id="6" name="Zástupný symbol pro obsah 5"/>
          <p:cNvPicPr>
            <a:picLocks noGrp="1" noChangeAspect="1"/>
          </p:cNvPicPr>
          <p:nvPr>
            <p:ph idx="1"/>
          </p:nvPr>
        </p:nvPicPr>
        <p:blipFill>
          <a:blip r:embed="rId3"/>
          <a:stretch>
            <a:fillRect/>
          </a:stretch>
        </p:blipFill>
        <p:spPr>
          <a:xfrm>
            <a:off x="1271464" y="1440080"/>
            <a:ext cx="9505055" cy="5282502"/>
          </a:xfrm>
          <a:prstGeom prst="rect">
            <a:avLst/>
          </a:prstGeom>
        </p:spPr>
      </p:pic>
      <p:sp>
        <p:nvSpPr>
          <p:cNvPr id="7" name="Obdélník 6"/>
          <p:cNvSpPr/>
          <p:nvPr/>
        </p:nvSpPr>
        <p:spPr>
          <a:xfrm>
            <a:off x="695399" y="951962"/>
            <a:ext cx="10657184" cy="584775"/>
          </a:xfrm>
          <a:prstGeom prst="rect">
            <a:avLst/>
          </a:prstGeom>
        </p:spPr>
        <p:txBody>
          <a:bodyPr wrap="square">
            <a:spAutoFit/>
          </a:bodyPr>
          <a:lstStyle/>
          <a:p>
            <a:r>
              <a:rPr lang="en-GB" sz="3200" dirty="0" smtClean="0">
                <a:solidFill>
                  <a:srgbClr val="121212"/>
                </a:solidFill>
              </a:rPr>
              <a:t>Sigmund Freud's tree levels of mind _the mental iceberg</a:t>
            </a:r>
            <a:endParaRPr lang="en-GB" sz="3200" b="0" i="0" dirty="0">
              <a:solidFill>
                <a:srgbClr val="121212"/>
              </a:solidFill>
              <a:effectLst/>
            </a:endParaRPr>
          </a:p>
        </p:txBody>
      </p:sp>
    </p:spTree>
    <p:extLst>
      <p:ext uri="{BB962C8B-B14F-4D97-AF65-F5344CB8AC3E}">
        <p14:creationId xmlns:p14="http://schemas.microsoft.com/office/powerpoint/2010/main" val="193377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backgroundRemoval t="1337" b="89840" l="983" r="99017">
                        <a14:foregroundMark x1="3230" y1="22059" x2="48034" y2="28877"/>
                        <a14:foregroundMark x1="97051" y1="22460" x2="60955" y2="28743"/>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2832032" y="404664"/>
            <a:ext cx="6142749" cy="6453336"/>
          </a:xfrm>
          <a:prstGeom prst="rect">
            <a:avLst/>
          </a:prstGeom>
        </p:spPr>
      </p:pic>
      <p:sp>
        <p:nvSpPr>
          <p:cNvPr id="2" name="Nadpis 1">
            <a:extLst>
              <a:ext uri="{FF2B5EF4-FFF2-40B4-BE49-F238E27FC236}">
                <a16:creationId xmlns:a16="http://schemas.microsoft.com/office/drawing/2014/main" id="{1DA83A6F-5B93-4719-B52F-5C24C5A50A47}"/>
              </a:ext>
            </a:extLst>
          </p:cNvPr>
          <p:cNvSpPr>
            <a:spLocks noGrp="1"/>
          </p:cNvSpPr>
          <p:nvPr>
            <p:ph type="ctrTitle"/>
          </p:nvPr>
        </p:nvSpPr>
        <p:spPr>
          <a:xfrm>
            <a:off x="1703512" y="2996952"/>
            <a:ext cx="8892480" cy="2387600"/>
          </a:xfrm>
        </p:spPr>
        <p:txBody>
          <a:bodyPr/>
          <a:lstStyle/>
          <a:p>
            <a:pPr algn="ctr"/>
            <a:r>
              <a:rPr lang="en-US" b="1" dirty="0" smtClean="0">
                <a:solidFill>
                  <a:schemeClr val="accent2">
                    <a:lumMod val="75000"/>
                  </a:schemeClr>
                </a:solidFill>
              </a:rPr>
              <a:t>Thank you for your attention</a:t>
            </a:r>
            <a:endParaRPr lang="en-US" b="1" dirty="0">
              <a:solidFill>
                <a:schemeClr val="accent2">
                  <a:lumMod val="75000"/>
                </a:schemeClr>
              </a:solidFill>
            </a:endParaRPr>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204" y="27471"/>
            <a:ext cx="5166360" cy="1042416"/>
          </a:xfrm>
          <a:prstGeom prst="rect">
            <a:avLst/>
          </a:prstGeom>
        </p:spPr>
      </p:pic>
    </p:spTree>
    <p:extLst>
      <p:ext uri="{BB962C8B-B14F-4D97-AF65-F5344CB8AC3E}">
        <p14:creationId xmlns:p14="http://schemas.microsoft.com/office/powerpoint/2010/main" val="20622999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stretch>
            <a:fillRect/>
          </a:stretch>
        </p:blipFill>
        <p:spPr>
          <a:xfrm>
            <a:off x="1415480" y="1062362"/>
            <a:ext cx="8939516" cy="5644666"/>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088" y="44624"/>
            <a:ext cx="5166360" cy="1042416"/>
          </a:xfrm>
          <a:prstGeom prst="rect">
            <a:avLst/>
          </a:prstGeom>
        </p:spPr>
      </p:pic>
    </p:spTree>
    <p:extLst>
      <p:ext uri="{BB962C8B-B14F-4D97-AF65-F5344CB8AC3E}">
        <p14:creationId xmlns:p14="http://schemas.microsoft.com/office/powerpoint/2010/main" val="3897583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44624"/>
            <a:ext cx="5166360" cy="1042416"/>
          </a:xfrm>
          <a:prstGeom prst="rect">
            <a:avLst/>
          </a:prstGeom>
        </p:spPr>
      </p:pic>
      <p:sp>
        <p:nvSpPr>
          <p:cNvPr id="2" name="Zástupný symbol pro obsah 1"/>
          <p:cNvSpPr>
            <a:spLocks noGrp="1"/>
          </p:cNvSpPr>
          <p:nvPr>
            <p:ph idx="1"/>
          </p:nvPr>
        </p:nvSpPr>
        <p:spPr>
          <a:xfrm>
            <a:off x="767408" y="1951434"/>
            <a:ext cx="10515600" cy="4925536"/>
          </a:xfrm>
        </p:spPr>
        <p:txBody>
          <a:bodyPr>
            <a:normAutofit/>
          </a:bodyPr>
          <a:lstStyle/>
          <a:p>
            <a:endParaRPr lang="cs-CZ" sz="3200" dirty="0" smtClean="0"/>
          </a:p>
          <a:p>
            <a:r>
              <a:rPr lang="en-GB" sz="3200" dirty="0" smtClean="0"/>
              <a:t>Your </a:t>
            </a:r>
            <a:r>
              <a:rPr lang="en-GB" sz="3200" dirty="0"/>
              <a:t>performance at school or work. </a:t>
            </a:r>
            <a:endParaRPr lang="cs-CZ" sz="3200" dirty="0" smtClean="0"/>
          </a:p>
          <a:p>
            <a:r>
              <a:rPr lang="en-GB" sz="3200" dirty="0" smtClean="0"/>
              <a:t>Your </a:t>
            </a:r>
            <a:r>
              <a:rPr lang="en-GB" sz="3200" dirty="0"/>
              <a:t>physical health. </a:t>
            </a:r>
            <a:endParaRPr lang="cs-CZ" sz="3200" dirty="0" smtClean="0"/>
          </a:p>
          <a:p>
            <a:r>
              <a:rPr lang="en-GB" sz="3200" dirty="0" smtClean="0"/>
              <a:t>Your </a:t>
            </a:r>
            <a:r>
              <a:rPr lang="en-GB" sz="3200" dirty="0"/>
              <a:t>mental health. </a:t>
            </a:r>
            <a:endParaRPr lang="cs-CZ" sz="3200" dirty="0" smtClean="0"/>
          </a:p>
          <a:p>
            <a:r>
              <a:rPr lang="en-GB" sz="3200" dirty="0" smtClean="0"/>
              <a:t>Your </a:t>
            </a:r>
            <a:r>
              <a:rPr lang="en-GB" sz="3200" dirty="0"/>
              <a:t>relationships. </a:t>
            </a:r>
            <a:endParaRPr lang="cs-CZ" sz="3200" dirty="0" smtClean="0"/>
          </a:p>
          <a:p>
            <a:r>
              <a:rPr lang="en-GB" sz="3200" dirty="0" smtClean="0"/>
              <a:t>Your </a:t>
            </a:r>
            <a:r>
              <a:rPr lang="en-GB" sz="3200" dirty="0"/>
              <a:t>social intelligence. </a:t>
            </a:r>
          </a:p>
        </p:txBody>
      </p:sp>
      <p:sp>
        <p:nvSpPr>
          <p:cNvPr id="5" name="Obdélník 4"/>
          <p:cNvSpPr/>
          <p:nvPr/>
        </p:nvSpPr>
        <p:spPr>
          <a:xfrm>
            <a:off x="767408" y="1076729"/>
            <a:ext cx="6858544" cy="769441"/>
          </a:xfrm>
          <a:prstGeom prst="rect">
            <a:avLst/>
          </a:prstGeom>
        </p:spPr>
        <p:txBody>
          <a:bodyPr wrap="none">
            <a:spAutoFit/>
          </a:bodyPr>
          <a:lstStyle/>
          <a:p>
            <a:r>
              <a:rPr lang="en-GB" sz="4400" b="1" dirty="0">
                <a:solidFill>
                  <a:schemeClr val="accent2">
                    <a:lumMod val="75000"/>
                  </a:schemeClr>
                </a:solidFill>
                <a:latin typeface="+mj-lt"/>
                <a:ea typeface="+mj-ea"/>
                <a:cs typeface="+mj-cs"/>
              </a:rPr>
              <a:t>Emotional intelligence affects:</a:t>
            </a:r>
          </a:p>
        </p:txBody>
      </p:sp>
    </p:spTree>
    <p:extLst>
      <p:ext uri="{BB962C8B-B14F-4D97-AF65-F5344CB8AC3E}">
        <p14:creationId xmlns:p14="http://schemas.microsoft.com/office/powerpoint/2010/main" val="114912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accent2">
                    <a:lumMod val="75000"/>
                  </a:schemeClr>
                </a:solidFill>
              </a:rPr>
              <a:t>The value of emotions</a:t>
            </a:r>
            <a:endParaRPr lang="en-GB" b="1" dirty="0">
              <a:solidFill>
                <a:schemeClr val="accent2">
                  <a:lumMod val="75000"/>
                </a:schemeClr>
              </a:solidFill>
            </a:endParaRPr>
          </a:p>
        </p:txBody>
      </p:sp>
      <p:sp>
        <p:nvSpPr>
          <p:cNvPr id="3" name="Zástupný symbol pro obsah 2"/>
          <p:cNvSpPr>
            <a:spLocks noGrp="1"/>
          </p:cNvSpPr>
          <p:nvPr>
            <p:ph idx="1"/>
          </p:nvPr>
        </p:nvSpPr>
        <p:spPr>
          <a:xfrm>
            <a:off x="479376" y="1825625"/>
            <a:ext cx="11161240" cy="4771727"/>
          </a:xfrm>
        </p:spPr>
        <p:txBody>
          <a:bodyPr>
            <a:normAutofit lnSpcReduction="10000"/>
          </a:bodyPr>
          <a:lstStyle/>
          <a:p>
            <a:r>
              <a:rPr lang="en-GB" b="1" dirty="0" smtClean="0"/>
              <a:t>Emotions</a:t>
            </a:r>
            <a:r>
              <a:rPr lang="en-GB" dirty="0" smtClean="0"/>
              <a:t> </a:t>
            </a:r>
            <a:r>
              <a:rPr lang="en-GB" dirty="0"/>
              <a:t>tell the truth about a situation or problem, before we can use logic to rationalize our response. They </a:t>
            </a:r>
            <a:r>
              <a:rPr lang="en-GB" b="1" i="1" dirty="0"/>
              <a:t>are our messengers</a:t>
            </a:r>
            <a:r>
              <a:rPr lang="en-GB" dirty="0"/>
              <a:t>. </a:t>
            </a:r>
            <a:endParaRPr lang="cs-CZ" dirty="0" smtClean="0"/>
          </a:p>
          <a:p>
            <a:r>
              <a:rPr lang="en-GB" dirty="0" smtClean="0"/>
              <a:t>Emotion </a:t>
            </a:r>
            <a:r>
              <a:rPr lang="en-GB" dirty="0"/>
              <a:t>comes from the Latin word: </a:t>
            </a:r>
            <a:r>
              <a:rPr lang="en-GB" dirty="0" err="1"/>
              <a:t>Motus</a:t>
            </a:r>
            <a:r>
              <a:rPr lang="en-GB" dirty="0"/>
              <a:t> Anima that literally means “</a:t>
            </a:r>
            <a:r>
              <a:rPr lang="en-GB" b="1" i="1" dirty="0"/>
              <a:t>The spirit that moves us</a:t>
            </a:r>
            <a:r>
              <a:rPr lang="en-GB" dirty="0"/>
              <a:t>.“ </a:t>
            </a:r>
            <a:endParaRPr lang="cs-CZ" dirty="0"/>
          </a:p>
          <a:p>
            <a:r>
              <a:rPr lang="en-GB" dirty="0" smtClean="0"/>
              <a:t>The </a:t>
            </a:r>
            <a:r>
              <a:rPr lang="en-GB" dirty="0"/>
              <a:t>most empowering decision we can make is to </a:t>
            </a:r>
            <a:r>
              <a:rPr lang="en-GB" b="1" i="1" dirty="0"/>
              <a:t>take responsibility for our feelings. </a:t>
            </a:r>
            <a:endParaRPr lang="cs-CZ" b="1" i="1" dirty="0" smtClean="0"/>
          </a:p>
          <a:p>
            <a:r>
              <a:rPr lang="en-GB" dirty="0" smtClean="0"/>
              <a:t>Taking </a:t>
            </a:r>
            <a:r>
              <a:rPr lang="en-GB" dirty="0"/>
              <a:t>responsibility for our actions involves </a:t>
            </a:r>
            <a:r>
              <a:rPr lang="en-GB" b="1" i="1" dirty="0"/>
              <a:t>examination of our motives. </a:t>
            </a:r>
            <a:endParaRPr lang="cs-CZ" b="1" i="1" dirty="0" smtClean="0"/>
          </a:p>
          <a:p>
            <a:r>
              <a:rPr lang="en-GB" dirty="0" smtClean="0"/>
              <a:t>Instead</a:t>
            </a:r>
            <a:r>
              <a:rPr lang="en-GB" dirty="0"/>
              <a:t>, we see that everything we do is </a:t>
            </a:r>
            <a:r>
              <a:rPr lang="en-GB" b="1" i="1" dirty="0"/>
              <a:t>a choice </a:t>
            </a:r>
            <a:r>
              <a:rPr lang="en-GB" dirty="0"/>
              <a:t>based on our needs, our beliefs, our values, our fears, and desires. </a:t>
            </a:r>
            <a:endParaRPr lang="cs-CZ" dirty="0" smtClean="0"/>
          </a:p>
          <a:p>
            <a:r>
              <a:rPr lang="en-GB" dirty="0" smtClean="0"/>
              <a:t>Virtually </a:t>
            </a:r>
            <a:r>
              <a:rPr lang="en-GB" dirty="0"/>
              <a:t>all of our actions are motivated by one of two basic emotions: </a:t>
            </a:r>
            <a:r>
              <a:rPr lang="en-GB" b="1" i="1" dirty="0"/>
              <a:t>fear or desire</a:t>
            </a:r>
            <a:r>
              <a:rPr lang="en-GB" dirty="0"/>
              <a:t>.</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0"/>
            <a:ext cx="5166360" cy="1042416"/>
          </a:xfrm>
          <a:prstGeom prst="rect">
            <a:avLst/>
          </a:prstGeom>
        </p:spPr>
      </p:pic>
    </p:spTree>
    <p:extLst>
      <p:ext uri="{BB962C8B-B14F-4D97-AF65-F5344CB8AC3E}">
        <p14:creationId xmlns:p14="http://schemas.microsoft.com/office/powerpoint/2010/main" val="1868127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376" y="620688"/>
            <a:ext cx="10515600" cy="1325563"/>
          </a:xfrm>
        </p:spPr>
        <p:txBody>
          <a:bodyPr/>
          <a:lstStyle/>
          <a:p>
            <a:r>
              <a:rPr lang="en-GB" b="1" dirty="0" smtClean="0">
                <a:solidFill>
                  <a:schemeClr val="accent2">
                    <a:lumMod val="75000"/>
                  </a:schemeClr>
                </a:solidFill>
              </a:rPr>
              <a:t>The value of emotions</a:t>
            </a:r>
            <a:r>
              <a:rPr lang="cs-CZ" b="1" dirty="0" smtClean="0">
                <a:solidFill>
                  <a:schemeClr val="accent2">
                    <a:lumMod val="75000"/>
                  </a:schemeClr>
                </a:solidFill>
              </a:rPr>
              <a:t> and stress management</a:t>
            </a:r>
            <a:endParaRPr lang="en-GB" b="1" dirty="0">
              <a:solidFill>
                <a:schemeClr val="accent2">
                  <a:lumMod val="75000"/>
                </a:schemeClr>
              </a:solidFill>
            </a:endParaRPr>
          </a:p>
        </p:txBody>
      </p:sp>
      <p:sp>
        <p:nvSpPr>
          <p:cNvPr id="3" name="Zástupný symbol pro obsah 2"/>
          <p:cNvSpPr>
            <a:spLocks noGrp="1"/>
          </p:cNvSpPr>
          <p:nvPr>
            <p:ph idx="1"/>
          </p:nvPr>
        </p:nvSpPr>
        <p:spPr>
          <a:xfrm>
            <a:off x="475137" y="1772816"/>
            <a:ext cx="11161240" cy="4771727"/>
          </a:xfrm>
        </p:spPr>
        <p:txBody>
          <a:bodyPr>
            <a:normAutofit lnSpcReduction="10000"/>
          </a:bodyPr>
          <a:lstStyle/>
          <a:p>
            <a:r>
              <a:rPr lang="en-GB" dirty="0"/>
              <a:t>stress </a:t>
            </a:r>
            <a:r>
              <a:rPr lang="en-GB" dirty="0" smtClean="0"/>
              <a:t>m</a:t>
            </a:r>
            <a:r>
              <a:rPr lang="cs-CZ" dirty="0" err="1" smtClean="0"/>
              <a:t>anagement</a:t>
            </a:r>
            <a:r>
              <a:rPr lang="cs-CZ" dirty="0" smtClean="0"/>
              <a:t> </a:t>
            </a:r>
            <a:r>
              <a:rPr lang="cs-CZ" dirty="0" err="1" smtClean="0"/>
              <a:t>tips</a:t>
            </a:r>
            <a:r>
              <a:rPr lang="cs-CZ" dirty="0" smtClean="0"/>
              <a:t>:</a:t>
            </a:r>
          </a:p>
          <a:p>
            <a:r>
              <a:rPr lang="en-GB" dirty="0"/>
              <a:t>Tip 1: Identify the sources of stress in your life</a:t>
            </a:r>
          </a:p>
          <a:p>
            <a:r>
              <a:rPr lang="en-GB" dirty="0"/>
              <a:t>Tip 2: Practice the 4 A’s of stress </a:t>
            </a:r>
            <a:r>
              <a:rPr lang="en-GB" dirty="0" smtClean="0"/>
              <a:t>management</a:t>
            </a:r>
            <a:r>
              <a:rPr lang="cs-CZ" dirty="0" smtClean="0"/>
              <a:t> </a:t>
            </a:r>
            <a:r>
              <a:rPr lang="en-GB" b="1" dirty="0" smtClean="0"/>
              <a:t> </a:t>
            </a:r>
            <a:r>
              <a:rPr lang="en-GB" b="1" dirty="0"/>
              <a:t>– Avoid, Alter, Adapt &amp; </a:t>
            </a:r>
            <a:r>
              <a:rPr lang="en-GB" b="1" dirty="0" smtClean="0"/>
              <a:t>Accept</a:t>
            </a:r>
            <a:endParaRPr lang="cs-CZ" b="1" dirty="0" smtClean="0"/>
          </a:p>
          <a:p>
            <a:r>
              <a:rPr lang="en-GB" dirty="0"/>
              <a:t>Tip 3: Get </a:t>
            </a:r>
            <a:r>
              <a:rPr lang="en-GB" dirty="0" smtClean="0"/>
              <a:t>moving</a:t>
            </a:r>
            <a:r>
              <a:rPr lang="cs-CZ" dirty="0" smtClean="0"/>
              <a:t> - </a:t>
            </a:r>
            <a:r>
              <a:rPr lang="en-GB" dirty="0">
                <a:hlinkClick r:id="rId3"/>
              </a:rPr>
              <a:t>physical activity</a:t>
            </a:r>
            <a:r>
              <a:rPr lang="en-GB" dirty="0"/>
              <a:t> is a huge stress </a:t>
            </a:r>
            <a:r>
              <a:rPr lang="en-GB" dirty="0" smtClean="0"/>
              <a:t>reliever</a:t>
            </a:r>
            <a:endParaRPr lang="cs-CZ" dirty="0" smtClean="0"/>
          </a:p>
          <a:p>
            <a:r>
              <a:rPr lang="en-GB" dirty="0"/>
              <a:t>Tip 4: Connect to </a:t>
            </a:r>
            <a:r>
              <a:rPr lang="en-GB" dirty="0" smtClean="0"/>
              <a:t>others</a:t>
            </a:r>
            <a:r>
              <a:rPr lang="cs-CZ" dirty="0" smtClean="0"/>
              <a:t> - </a:t>
            </a:r>
            <a:r>
              <a:rPr lang="en-GB" dirty="0"/>
              <a:t>There is nothing more calming than spending quality time with another human being who makes you feel safe and understood. </a:t>
            </a:r>
            <a:endParaRPr lang="cs-CZ" dirty="0" smtClean="0"/>
          </a:p>
          <a:p>
            <a:r>
              <a:rPr lang="en-GB" dirty="0"/>
              <a:t>Tip 5: Make time for fun and relaxation</a:t>
            </a:r>
          </a:p>
          <a:p>
            <a:r>
              <a:rPr lang="en-GB" dirty="0"/>
              <a:t>Tip 6: Manage your time </a:t>
            </a:r>
            <a:r>
              <a:rPr lang="en-GB" dirty="0" smtClean="0"/>
              <a:t>better</a:t>
            </a:r>
            <a:r>
              <a:rPr lang="cs-CZ" dirty="0" smtClean="0"/>
              <a:t> – do not </a:t>
            </a:r>
            <a:r>
              <a:rPr lang="cs-CZ" dirty="0" err="1" smtClean="0"/>
              <a:t>over-commit</a:t>
            </a:r>
            <a:r>
              <a:rPr lang="cs-CZ" dirty="0" smtClean="0"/>
              <a:t> </a:t>
            </a:r>
            <a:r>
              <a:rPr lang="cs-CZ" dirty="0" err="1" smtClean="0"/>
              <a:t>yourself</a:t>
            </a:r>
            <a:r>
              <a:rPr lang="cs-CZ" dirty="0" smtClean="0"/>
              <a:t>, </a:t>
            </a:r>
            <a:r>
              <a:rPr lang="cs-CZ" dirty="0" err="1" smtClean="0"/>
              <a:t>delegate</a:t>
            </a:r>
            <a:endParaRPr lang="cs-CZ" dirty="0" smtClean="0"/>
          </a:p>
          <a:p>
            <a:r>
              <a:rPr lang="en-GB" dirty="0"/>
              <a:t>Tip 7: Maintain balance with a healthy lifestyle</a:t>
            </a:r>
          </a:p>
          <a:p>
            <a:endParaRPr lang="en-GB" dirty="0"/>
          </a:p>
          <a:p>
            <a:endParaRPr lang="en-GB" dirty="0"/>
          </a:p>
          <a:p>
            <a:endParaRPr lang="en-GB" dirty="0"/>
          </a:p>
          <a:p>
            <a:endParaRPr lang="en-GB" dirty="0"/>
          </a:p>
          <a:p>
            <a:endParaRPr lang="en-GB" dirty="0"/>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088" y="0"/>
            <a:ext cx="5166360" cy="1042416"/>
          </a:xfrm>
          <a:prstGeom prst="rect">
            <a:avLst/>
          </a:prstGeom>
        </p:spPr>
      </p:pic>
    </p:spTree>
    <p:extLst>
      <p:ext uri="{BB962C8B-B14F-4D97-AF65-F5344CB8AC3E}">
        <p14:creationId xmlns:p14="http://schemas.microsoft.com/office/powerpoint/2010/main" val="4277811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416" y="620688"/>
            <a:ext cx="10515600" cy="1325563"/>
          </a:xfrm>
        </p:spPr>
        <p:txBody>
          <a:bodyPr/>
          <a:lstStyle/>
          <a:p>
            <a:r>
              <a:rPr lang="en-GB" b="1" dirty="0" smtClean="0">
                <a:solidFill>
                  <a:schemeClr val="accent2">
                    <a:lumMod val="75000"/>
                  </a:schemeClr>
                </a:solidFill>
              </a:rPr>
              <a:t>Characteristics of low/high </a:t>
            </a:r>
            <a:r>
              <a:rPr lang="cs-CZ" b="1" dirty="0" smtClean="0">
                <a:solidFill>
                  <a:schemeClr val="accent2">
                    <a:lumMod val="75000"/>
                  </a:schemeClr>
                </a:solidFill>
              </a:rPr>
              <a:t>E</a:t>
            </a:r>
            <a:r>
              <a:rPr lang="cs-CZ" b="1" dirty="0">
                <a:solidFill>
                  <a:schemeClr val="accent2">
                    <a:lumMod val="75000"/>
                  </a:schemeClr>
                </a:solidFill>
              </a:rPr>
              <a:t>Q</a:t>
            </a:r>
            <a:endParaRPr lang="en-GB" b="1" dirty="0">
              <a:solidFill>
                <a:schemeClr val="accent2">
                  <a:lumMod val="75000"/>
                </a:schemeClr>
              </a:solidFill>
            </a:endParaRPr>
          </a:p>
        </p:txBody>
      </p:sp>
      <p:pic>
        <p:nvPicPr>
          <p:cNvPr id="4" name="Zástupný symbol pro obsah 3"/>
          <p:cNvPicPr>
            <a:picLocks noGrp="1" noChangeAspect="1"/>
          </p:cNvPicPr>
          <p:nvPr>
            <p:ph idx="1"/>
          </p:nvPr>
        </p:nvPicPr>
        <p:blipFill>
          <a:blip r:embed="rId3"/>
          <a:stretch>
            <a:fillRect/>
          </a:stretch>
        </p:blipFill>
        <p:spPr>
          <a:xfrm>
            <a:off x="3431705" y="1679680"/>
            <a:ext cx="4968551" cy="5147462"/>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088" y="28243"/>
            <a:ext cx="5166360" cy="1042416"/>
          </a:xfrm>
          <a:prstGeom prst="rect">
            <a:avLst/>
          </a:prstGeom>
        </p:spPr>
      </p:pic>
    </p:spTree>
    <p:extLst>
      <p:ext uri="{BB962C8B-B14F-4D97-AF65-F5344CB8AC3E}">
        <p14:creationId xmlns:p14="http://schemas.microsoft.com/office/powerpoint/2010/main" val="90172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55502"/>
            <a:ext cx="10515600" cy="1325563"/>
          </a:xfrm>
        </p:spPr>
        <p:txBody>
          <a:bodyPr/>
          <a:lstStyle/>
          <a:p>
            <a:r>
              <a:rPr lang="cs-CZ" b="1" dirty="0" smtClean="0">
                <a:solidFill>
                  <a:schemeClr val="accent2">
                    <a:lumMod val="75000"/>
                  </a:schemeClr>
                </a:solidFill>
              </a:rPr>
              <a:t>EQ:</a:t>
            </a:r>
            <a:endParaRPr lang="en-GB" b="1" dirty="0">
              <a:solidFill>
                <a:schemeClr val="accent2">
                  <a:lumMod val="75000"/>
                </a:schemeClr>
              </a:solidFill>
            </a:endParaRPr>
          </a:p>
        </p:txBody>
      </p:sp>
      <p:sp>
        <p:nvSpPr>
          <p:cNvPr id="3" name="Zástupný symbol pro obsah 2"/>
          <p:cNvSpPr>
            <a:spLocks noGrp="1"/>
          </p:cNvSpPr>
          <p:nvPr>
            <p:ph idx="1"/>
          </p:nvPr>
        </p:nvSpPr>
        <p:spPr>
          <a:xfrm>
            <a:off x="838200" y="1825625"/>
            <a:ext cx="10946432" cy="4351338"/>
          </a:xfrm>
        </p:spPr>
        <p:txBody>
          <a:bodyPr>
            <a:normAutofit/>
          </a:bodyPr>
          <a:lstStyle/>
          <a:p>
            <a:r>
              <a:rPr lang="en-GB" b="1" i="1" dirty="0" smtClean="0"/>
              <a:t>is </a:t>
            </a:r>
            <a:r>
              <a:rPr lang="en-GB" b="1" i="1" dirty="0"/>
              <a:t>the skill </a:t>
            </a:r>
            <a:r>
              <a:rPr lang="en-GB" dirty="0"/>
              <a:t>to recognize different emotions in yourself and the world around you and to interpret and use these emotions to enhance your quality of life. </a:t>
            </a:r>
            <a:endParaRPr lang="cs-CZ" dirty="0" smtClean="0"/>
          </a:p>
          <a:p>
            <a:r>
              <a:rPr lang="en-GB" dirty="0" smtClean="0"/>
              <a:t>is </a:t>
            </a:r>
            <a:r>
              <a:rPr lang="en-GB" dirty="0"/>
              <a:t>a </a:t>
            </a:r>
            <a:r>
              <a:rPr lang="en-GB" b="1" i="1" dirty="0"/>
              <a:t>set of abilities </a:t>
            </a:r>
            <a:r>
              <a:rPr lang="en-GB" dirty="0"/>
              <a:t>that helps you manage </a:t>
            </a:r>
            <a:r>
              <a:rPr lang="en-GB" dirty="0" smtClean="0"/>
              <a:t>your</a:t>
            </a:r>
            <a:r>
              <a:rPr lang="cs-CZ" dirty="0"/>
              <a:t> </a:t>
            </a:r>
            <a:r>
              <a:rPr lang="en-GB" dirty="0" smtClean="0"/>
              <a:t>emotions </a:t>
            </a:r>
            <a:r>
              <a:rPr lang="en-GB" dirty="0"/>
              <a:t>and relate to others. </a:t>
            </a:r>
            <a:endParaRPr lang="cs-CZ" dirty="0"/>
          </a:p>
          <a:p>
            <a:r>
              <a:rPr lang="en-GB" dirty="0" smtClean="0"/>
              <a:t>is </a:t>
            </a:r>
            <a:r>
              <a:rPr lang="en-GB" b="1" i="1" dirty="0"/>
              <a:t>the ability to recognize </a:t>
            </a:r>
            <a:r>
              <a:rPr lang="en-GB" dirty="0"/>
              <a:t>your emotions, understand what they're telling you and realize how your emotions affect people around you. </a:t>
            </a:r>
            <a:endParaRPr lang="cs-CZ" dirty="0" smtClean="0"/>
          </a:p>
          <a:p>
            <a:r>
              <a:rPr lang="en-GB" dirty="0" smtClean="0"/>
              <a:t>is </a:t>
            </a:r>
            <a:r>
              <a:rPr lang="en-GB" b="1" i="1" dirty="0"/>
              <a:t>the ability to understand </a:t>
            </a:r>
            <a:r>
              <a:rPr lang="en-GB" dirty="0"/>
              <a:t>and </a:t>
            </a:r>
            <a:r>
              <a:rPr lang="en-GB" b="1" i="1" dirty="0"/>
              <a:t>manage</a:t>
            </a:r>
            <a:r>
              <a:rPr lang="en-GB" dirty="0"/>
              <a:t> both your own emotions and those of the people around you.</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088" y="0"/>
            <a:ext cx="5166360" cy="1042416"/>
          </a:xfrm>
          <a:prstGeom prst="rect">
            <a:avLst/>
          </a:prstGeom>
        </p:spPr>
      </p:pic>
    </p:spTree>
    <p:extLst>
      <p:ext uri="{BB962C8B-B14F-4D97-AF65-F5344CB8AC3E}">
        <p14:creationId xmlns:p14="http://schemas.microsoft.com/office/powerpoint/2010/main" val="3468621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 Personality</Template>
  <TotalTime>458</TotalTime>
  <Words>2302</Words>
  <Application>Microsoft Office PowerPoint</Application>
  <PresentationFormat>Širokoúhlá obrazovka</PresentationFormat>
  <Paragraphs>182</Paragraphs>
  <Slides>33</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33</vt:i4>
      </vt:variant>
    </vt:vector>
  </HeadingPairs>
  <TitlesOfParts>
    <vt:vector size="40" baseType="lpstr">
      <vt:lpstr>Arial</vt:lpstr>
      <vt:lpstr>Calibri</vt:lpstr>
      <vt:lpstr>Calibri Light</vt:lpstr>
      <vt:lpstr>Garamond</vt:lpstr>
      <vt:lpstr>Roboto</vt:lpstr>
      <vt:lpstr>Times New Roman</vt:lpstr>
      <vt:lpstr>Uk motiv</vt:lpstr>
      <vt:lpstr>EMOTIONAL INTELLIGENCE</vt:lpstr>
      <vt:lpstr>History of the concept of EQ</vt:lpstr>
      <vt:lpstr>Emotional intelligence is commonly defined by four attributes:</vt:lpstr>
      <vt:lpstr>Prezentace aplikace PowerPoint</vt:lpstr>
      <vt:lpstr>Prezentace aplikace PowerPoint</vt:lpstr>
      <vt:lpstr>The value of emotions</vt:lpstr>
      <vt:lpstr>The value of emotions and stress management</vt:lpstr>
      <vt:lpstr>Characteristics of low/high EQ</vt:lpstr>
      <vt:lpstr>EQ:</vt:lpstr>
      <vt:lpstr>The five (5) competencies of EQ</vt:lpstr>
      <vt:lpstr>1) Self awareness</vt:lpstr>
      <vt:lpstr>1) Self awareness</vt:lpstr>
      <vt:lpstr>2) Self regulation</vt:lpstr>
      <vt:lpstr>2) Self regulation</vt:lpstr>
      <vt:lpstr>Out of control emotions make smart people stupid – IQ:178; EQ: 0</vt:lpstr>
      <vt:lpstr>3) Self motivation</vt:lpstr>
      <vt:lpstr>3) Self motivation</vt:lpstr>
      <vt:lpstr>Empathy </vt:lpstr>
      <vt:lpstr>Active listening techniques</vt:lpstr>
      <vt:lpstr>Active listening techniques</vt:lpstr>
      <vt:lpstr>Active listening skills</vt:lpstr>
      <vt:lpstr>Empathy</vt:lpstr>
      <vt:lpstr>Relationship/social skills</vt:lpstr>
      <vt:lpstr>Summary of EQ competences</vt:lpstr>
      <vt:lpstr> Emotional Intelligence Quiz</vt:lpstr>
      <vt:lpstr>EQ Components I.</vt:lpstr>
      <vt:lpstr>EQ Components II.</vt:lpstr>
      <vt:lpstr>EQ Components III.</vt:lpstr>
      <vt:lpstr>IQ vs. EQ</vt:lpstr>
      <vt:lpstr>IQ vs. EQ</vt:lpstr>
      <vt:lpstr>Prezentace aplikace PowerPoint</vt:lpstr>
      <vt:lpstr>Prezentace aplikace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Emoční inteligence</dc:title>
  <dc:creator>Eva Švarcová</dc:creator>
  <cp:lastModifiedBy>Uživatel systému Windows</cp:lastModifiedBy>
  <cp:revision>46</cp:revision>
  <dcterms:created xsi:type="dcterms:W3CDTF">2020-01-22T15:33:04Z</dcterms:created>
  <dcterms:modified xsi:type="dcterms:W3CDTF">2020-11-10T20:58:04Z</dcterms:modified>
</cp:coreProperties>
</file>