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6" r:id="rId1"/>
    <p:sldMasterId id="2147483758" r:id="rId2"/>
  </p:sldMasterIdLst>
  <p:notesMasterIdLst>
    <p:notesMasterId r:id="rId54"/>
  </p:notesMasterIdLst>
  <p:sldIdLst>
    <p:sldId id="256" r:id="rId3"/>
    <p:sldId id="322" r:id="rId4"/>
    <p:sldId id="323" r:id="rId5"/>
    <p:sldId id="257" r:id="rId6"/>
    <p:sldId id="30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99" r:id="rId20"/>
    <p:sldId id="271" r:id="rId21"/>
    <p:sldId id="272" r:id="rId22"/>
    <p:sldId id="273" r:id="rId23"/>
    <p:sldId id="324" r:id="rId24"/>
    <p:sldId id="325" r:id="rId25"/>
    <p:sldId id="275" r:id="rId26"/>
    <p:sldId id="326" r:id="rId27"/>
    <p:sldId id="327" r:id="rId28"/>
    <p:sldId id="328" r:id="rId29"/>
    <p:sldId id="279" r:id="rId30"/>
    <p:sldId id="294" r:id="rId31"/>
    <p:sldId id="295" r:id="rId32"/>
    <p:sldId id="296" r:id="rId33"/>
    <p:sldId id="297" r:id="rId34"/>
    <p:sldId id="298" r:id="rId35"/>
    <p:sldId id="302" r:id="rId36"/>
    <p:sldId id="331" r:id="rId37"/>
    <p:sldId id="332" r:id="rId38"/>
    <p:sldId id="333" r:id="rId39"/>
    <p:sldId id="334" r:id="rId40"/>
    <p:sldId id="335" r:id="rId41"/>
    <p:sldId id="336" r:id="rId42"/>
    <p:sldId id="329" r:id="rId43"/>
    <p:sldId id="330" r:id="rId44"/>
    <p:sldId id="304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01" r:id="rId5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Questrial" panose="020B0604020202020204" charset="0"/>
      <p:regular r:id="rId59"/>
    </p:embeddedFont>
    <p:embeddedFont>
      <p:font typeface="Wingdings 3" panose="05040102010807070707" pitchFamily="18" charset="2"/>
      <p:regular r:id="rId60"/>
    </p:embeddedFont>
    <p:embeddedFont>
      <p:font typeface="Garamond" panose="02020404030301010803" pitchFamily="18" charset="0"/>
      <p:regular r:id="rId61"/>
      <p:bold r:id="rId62"/>
      <p:italic r:id="rId63"/>
    </p:embeddedFont>
    <p:embeddedFont>
      <p:font typeface="Tw Cen MT" panose="020B0602020104020603" pitchFamily="34" charset="-18"/>
      <p:regular r:id="rId64"/>
      <p:bold r:id="rId65"/>
      <p:italic r:id="rId66"/>
      <p:boldItalic r:id="rId67"/>
    </p:embeddedFont>
    <p:embeddedFont>
      <p:font typeface="Tw Cen MT Condensed" panose="020B0606020104020203" pitchFamily="34" charset="-18"/>
      <p:regular r:id="rId68"/>
      <p:bold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36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622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417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359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730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526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27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373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171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2" name="Google Shape;50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1" name="Google Shape;52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62" name="Google Shape;56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99" name="Google Shape;59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74024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918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50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57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63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8594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7173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28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5293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507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81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64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63370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897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38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85938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2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214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8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4586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8655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7573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6845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9871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432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058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82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45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neslhk.com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www.sluch-ol.cz/o-skole/histori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luch-ol.cz/" TargetMode="External"/><Relationship Id="rId5" Type="http://schemas.openxmlformats.org/officeDocument/2006/relationships/hyperlink" Target="http://www.gellnerka.cz/" TargetMode="External"/><Relationship Id="rId4" Type="http://schemas.openxmlformats.org/officeDocument/2006/relationships/hyperlink" Target="http://vymolova.cz/" TargetMode="External"/><Relationship Id="rId9" Type="http://schemas.openxmlformats.org/officeDocument/2006/relationships/hyperlink" Target="https://www.ssplbc.cz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uchpost-plzen.cz/htm/historie.htm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://www.sluchpost-plzen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val-mez.cz/" TargetMode="External"/><Relationship Id="rId5" Type="http://schemas.openxmlformats.org/officeDocument/2006/relationships/hyperlink" Target="https://specskiva.cz/" TargetMode="External"/><Relationship Id="rId4" Type="http://schemas.openxmlformats.org/officeDocument/2006/relationships/hyperlink" Target="https://www.skolaholeckova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val-mez.cz/" TargetMode="External"/><Relationship Id="rId4" Type="http://schemas.openxmlformats.org/officeDocument/2006/relationships/hyperlink" Target="https://www.sluchpostcb.c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jecna27.c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gellnerka.cz" TargetMode="External"/><Relationship Id="rId5" Type="http://schemas.openxmlformats.org/officeDocument/2006/relationships/hyperlink" Target="http://val-mez.cz/" TargetMode="External"/><Relationship Id="rId4" Type="http://schemas.openxmlformats.org/officeDocument/2006/relationships/hyperlink" Target="https://www.skolaholeckova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skolaholeckova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ddmsberoun.cz/" TargetMode="External"/><Relationship Id="rId5" Type="http://schemas.openxmlformats.org/officeDocument/2006/relationships/hyperlink" Target="http://www.pipan.cz/cs/o-nas/svp" TargetMode="External"/><Relationship Id="rId4" Type="http://schemas.openxmlformats.org/officeDocument/2006/relationships/hyperlink" Target="https://pipan.cz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jecna27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spcduhacek.cz/stredisko-rane-pece/" TargetMode="External"/><Relationship Id="rId4" Type="http://schemas.openxmlformats.org/officeDocument/2006/relationships/hyperlink" Target="https://www.tamtam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llnerka.cz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www.ssplbc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deaf-ostrava.cz/" TargetMode="External"/><Relationship Id="rId5" Type="http://schemas.openxmlformats.org/officeDocument/2006/relationships/hyperlink" Target="http://www.mszskyjov.cz/uvod.htm" TargetMode="External"/><Relationship Id="rId4" Type="http://schemas.openxmlformats.org/officeDocument/2006/relationships/hyperlink" Target="https://www.jecna27.c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ssplbc.cz/" TargetMode="External"/><Relationship Id="rId4" Type="http://schemas.openxmlformats.org/officeDocument/2006/relationships/hyperlink" Target="https://www.jecna27.cz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ctrTitle"/>
          </p:nvPr>
        </p:nvSpPr>
        <p:spPr>
          <a:xfrm>
            <a:off x="364542" y="5529685"/>
            <a:ext cx="8515350" cy="161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2600" b="1" dirty="0"/>
              <a:t/>
            </a:r>
            <a:br>
              <a:rPr lang="cs-CZ" sz="2600" b="1" dirty="0"/>
            </a:br>
            <a:r>
              <a:rPr lang="cs-CZ" sz="2600" b="1" dirty="0"/>
              <a:t/>
            </a:r>
            <a:br>
              <a:rPr lang="cs-CZ" sz="2600" b="1" dirty="0"/>
            </a:br>
            <a:r>
              <a:rPr lang="cs-CZ" sz="2600" b="1" dirty="0"/>
              <a:t/>
            </a:r>
            <a:br>
              <a:rPr lang="cs-CZ" sz="2600" b="1" dirty="0"/>
            </a:br>
            <a:r>
              <a:rPr lang="cs-CZ" sz="2600" b="1" dirty="0" smtClean="0"/>
              <a:t/>
            </a:r>
            <a:br>
              <a:rPr lang="cs-CZ" sz="2600" b="1" dirty="0" smtClean="0"/>
            </a:br>
            <a:r>
              <a:rPr lang="cs-CZ" sz="2600" b="1" dirty="0"/>
              <a:t/>
            </a:r>
            <a:br>
              <a:rPr lang="cs-CZ" sz="2600" b="1" dirty="0"/>
            </a:br>
            <a:r>
              <a:rPr lang="cs-CZ" sz="2600" b="1" dirty="0" smtClean="0"/>
              <a:t/>
            </a:r>
            <a:br>
              <a:rPr lang="cs-CZ" sz="2600" b="1" dirty="0" smtClean="0"/>
            </a:br>
            <a:r>
              <a:rPr lang="cs-CZ" sz="2600" b="1" dirty="0" smtClean="0"/>
              <a:t/>
            </a:r>
            <a:br>
              <a:rPr lang="cs-CZ" sz="2600" b="1" dirty="0" smtClean="0"/>
            </a:br>
            <a:r>
              <a:rPr lang="cs-CZ" sz="2600" b="1" dirty="0"/>
              <a:t/>
            </a:r>
            <a:br>
              <a:rPr lang="cs-CZ" sz="2600" b="1" dirty="0"/>
            </a:br>
            <a:r>
              <a:rPr lang="cs-CZ" sz="2600" b="1" dirty="0"/>
              <a:t/>
            </a:r>
            <a:br>
              <a:rPr lang="cs-CZ" sz="2600" b="1" dirty="0"/>
            </a:br>
            <a:r>
              <a:rPr lang="cs-CZ" sz="2600" b="1" dirty="0" smtClean="0"/>
              <a:t/>
            </a:r>
            <a:br>
              <a:rPr lang="cs-CZ" sz="2600" b="1" dirty="0" smtClean="0"/>
            </a:br>
            <a:r>
              <a:rPr lang="cs-CZ" sz="2600" b="1" dirty="0"/>
              <a:t/>
            </a:r>
            <a:br>
              <a:rPr lang="cs-CZ" sz="2600" b="1" dirty="0"/>
            </a:br>
            <a:r>
              <a:rPr lang="cs-CZ" sz="2800" dirty="0" smtClean="0"/>
              <a:t>systém vzdělávání neslyšících</a:t>
            </a:r>
            <a:br>
              <a:rPr lang="cs-CZ" sz="2800" dirty="0" smtClean="0"/>
            </a:br>
            <a:r>
              <a:rPr lang="cs-CZ" sz="2800" dirty="0" smtClean="0"/>
              <a:t>dětí a žáků v </a:t>
            </a:r>
            <a:r>
              <a:rPr lang="cs-CZ" sz="2800" dirty="0" err="1" smtClean="0"/>
              <a:t>čr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1948–2020</a:t>
            </a:r>
            <a:br>
              <a:rPr lang="cs-CZ" sz="2800" dirty="0" smtClean="0"/>
            </a:br>
            <a:r>
              <a:rPr lang="cs-CZ" sz="2600" b="1" dirty="0"/>
              <a:t/>
            </a:r>
            <a:br>
              <a:rPr lang="cs-CZ" sz="2600" b="1" dirty="0"/>
            </a:br>
            <a:endParaRPr sz="2600" b="1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479592" y="5334901"/>
            <a:ext cx="2400300" cy="14630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cs-CZ" sz="2800" cap="all" dirty="0">
                <a:latin typeface="+mj-lt"/>
              </a:rPr>
              <a:t>podzim </a:t>
            </a:r>
            <a:r>
              <a:rPr lang="cs-CZ" sz="2800" cap="all" dirty="0" smtClean="0">
                <a:latin typeface="+mj-lt"/>
              </a:rPr>
              <a:t>2020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cs-CZ" sz="2800" cap="all" dirty="0">
                <a:latin typeface="+mj-lt"/>
              </a:rPr>
              <a:t>velmi stručný </a:t>
            </a:r>
            <a:r>
              <a:rPr lang="cs-CZ" sz="2800" cap="all" dirty="0" smtClean="0">
                <a:latin typeface="+mj-lt"/>
              </a:rPr>
              <a:t>přehled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cs-CZ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small" dirty="0" smtClean="0"/>
              <a:t>1987 </a:t>
            </a:r>
            <a:r>
              <a:rPr lang="cs-CZ" cap="small" dirty="0"/>
              <a:t>ZŠ pro žáky se zbytky </a:t>
            </a:r>
            <a:r>
              <a:rPr lang="cs-CZ" cap="small" dirty="0" smtClean="0"/>
              <a:t>sluchu </a:t>
            </a:r>
            <a:r>
              <a:rPr lang="cs-CZ" sz="1200" cap="small" dirty="0"/>
              <a:t>(stav </a:t>
            </a:r>
            <a:r>
              <a:rPr lang="cs-CZ" sz="1200" cap="small" dirty="0" smtClean="0"/>
              <a:t>k </a:t>
            </a:r>
            <a:r>
              <a:rPr lang="cs-CZ" sz="1200" cap="small" dirty="0"/>
              <a:t>tomuto roku – </a:t>
            </a:r>
            <a:r>
              <a:rPr lang="cs-CZ" sz="1200" cap="small" dirty="0" smtClean="0"/>
              <a:t>coby </a:t>
            </a:r>
            <a:r>
              <a:rPr lang="cs-CZ" sz="1200" cap="small" dirty="0"/>
              <a:t>ilustrace situace v letech 1948–1991)</a:t>
            </a:r>
            <a:endParaRPr sz="1200" dirty="0"/>
          </a:p>
        </p:txBody>
      </p:sp>
      <p:pic>
        <p:nvPicPr>
          <p:cNvPr id="167" name="Google Shape;167;p21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174750" y="2443162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/>
          <p:nvPr/>
        </p:nvSpPr>
        <p:spPr>
          <a:xfrm>
            <a:off x="2101952" y="2870422"/>
            <a:ext cx="1728788" cy="792163"/>
          </a:xfrm>
          <a:prstGeom prst="wedgeRoundRectCallout">
            <a:avLst>
              <a:gd name="adj1" fmla="val 24235"/>
              <a:gd name="adj2" fmla="val 74111"/>
              <a:gd name="adj3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sym typeface="Arial"/>
                <a:hlinkClick r:id="rId4"/>
              </a:rPr>
              <a:t>Praha,</a:t>
            </a:r>
            <a:endParaRPr dirty="0">
              <a:hlinkClick r:id="rId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 dirty="0">
                <a:solidFill>
                  <a:schemeClr val="hlink"/>
                </a:solidFill>
                <a:sym typeface="Arial"/>
                <a:hlinkClick r:id="rId4"/>
              </a:rPr>
              <a:t>Výmolova ul. 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(1916)</a:t>
            </a:r>
            <a:endParaRPr dirty="0"/>
          </a:p>
        </p:txBody>
      </p:sp>
      <p:sp>
        <p:nvSpPr>
          <p:cNvPr id="169" name="Google Shape;169;p21"/>
          <p:cNvSpPr/>
          <p:nvPr/>
        </p:nvSpPr>
        <p:spPr>
          <a:xfrm>
            <a:off x="4969242" y="4810914"/>
            <a:ext cx="1223962" cy="64928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1800" u="sng" dirty="0" smtClean="0">
                <a:solidFill>
                  <a:schemeClr val="hlink"/>
                </a:solidFill>
                <a:hlinkClick r:id="rId5"/>
              </a:rPr>
              <a:t>Brno</a:t>
            </a:r>
            <a:endParaRPr lang="cs-CZ" sz="1800" u="sng" dirty="0" smtClean="0">
              <a:solidFill>
                <a:schemeClr val="hlink"/>
              </a:solidFill>
            </a:endParaRPr>
          </a:p>
          <a:p>
            <a:pPr lvl="0" algn="ctr"/>
            <a:r>
              <a:rPr lang="cs-CZ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(1832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170" name="Google Shape;170;p21"/>
          <p:cNvSpPr/>
          <p:nvPr/>
        </p:nvSpPr>
        <p:spPr>
          <a:xfrm>
            <a:off x="5952261" y="3624833"/>
            <a:ext cx="1270958" cy="79216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Olomouc</a:t>
            </a:r>
            <a:r>
              <a:rPr lang="cs-CZ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(1894)</a:t>
            </a:r>
            <a:endParaRPr dirty="0"/>
          </a:p>
        </p:txBody>
      </p:sp>
      <p:sp>
        <p:nvSpPr>
          <p:cNvPr id="171" name="Google Shape;171;p21"/>
          <p:cNvSpPr/>
          <p:nvPr/>
        </p:nvSpPr>
        <p:spPr>
          <a:xfrm>
            <a:off x="4658571" y="2290190"/>
            <a:ext cx="1293690" cy="976313"/>
          </a:xfrm>
          <a:prstGeom prst="wedgeRoundRectCallout">
            <a:avLst>
              <a:gd name="adj1" fmla="val -36726"/>
              <a:gd name="adj2" fmla="val 66933"/>
              <a:gd name="adj3" fmla="val 0"/>
            </a:avLst>
          </a:prstGeom>
          <a:solidFill>
            <a:schemeClr val="accent1">
              <a:lumMod val="75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Hradec </a:t>
            </a:r>
            <a:r>
              <a:rPr lang="cs-CZ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Králové</a:t>
            </a:r>
            <a:endParaRPr lang="cs-CZ" sz="1800" b="0" i="0" u="none" strike="noStrike" cap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(1881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3" name="Oválný bublinový popisek 2"/>
          <p:cNvSpPr/>
          <p:nvPr/>
        </p:nvSpPr>
        <p:spPr>
          <a:xfrm>
            <a:off x="3100604" y="1883893"/>
            <a:ext cx="1352663" cy="760209"/>
          </a:xfrm>
          <a:prstGeom prst="wedgeEllipseCallout">
            <a:avLst>
              <a:gd name="adj1" fmla="val 15810"/>
              <a:gd name="adj2" fmla="val 71041"/>
            </a:avLst>
          </a:prstGeom>
          <a:solidFill>
            <a:schemeClr val="accent1">
              <a:lumMod val="75000"/>
            </a:schemeClr>
          </a:solidFill>
          <a:ln w="100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u="sng" dirty="0">
                <a:solidFill>
                  <a:srgbClr val="FFFF00"/>
                </a:solidFill>
                <a:hlinkClick r:id="rId9"/>
              </a:rPr>
              <a:t>Liberec</a:t>
            </a:r>
            <a:r>
              <a:rPr lang="cs-CZ" sz="1800" u="sng" dirty="0">
                <a:solidFill>
                  <a:srgbClr val="FFFF00"/>
                </a:solidFill>
              </a:rPr>
              <a:t> </a:t>
            </a:r>
            <a:r>
              <a:rPr lang="cs-CZ" sz="1800" dirty="0" smtClean="0">
                <a:solidFill>
                  <a:schemeClr val="bg1"/>
                </a:solidFill>
              </a:rPr>
              <a:t>(třídy)</a:t>
            </a:r>
            <a:endParaRPr lang="cs-CZ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Školy pro neslyšící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idx="1"/>
          </p:nvPr>
        </p:nvSpPr>
        <p:spPr>
          <a:xfrm>
            <a:off x="768096" y="1747640"/>
            <a:ext cx="7290055" cy="45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4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 Do </a:t>
            </a:r>
            <a:r>
              <a:rPr lang="cs-CZ" sz="2400" dirty="0">
                <a:latin typeface="+mj-lt"/>
              </a:rPr>
              <a:t>škol pro neslyšící se </a:t>
            </a:r>
            <a:r>
              <a:rPr lang="cs-CZ" sz="2400" dirty="0" smtClean="0">
                <a:latin typeface="+mj-lt"/>
              </a:rPr>
              <a:t>zařazují: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4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děti </a:t>
            </a:r>
            <a:r>
              <a:rPr lang="cs-CZ" sz="2400" b="1" dirty="0" smtClean="0">
                <a:latin typeface="+mj-lt"/>
              </a:rPr>
              <a:t>hluché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4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děti </a:t>
            </a:r>
            <a:r>
              <a:rPr lang="cs-CZ" sz="2400" b="1" dirty="0">
                <a:latin typeface="+mj-lt"/>
              </a:rPr>
              <a:t>s tak malými zbytky sluchu, že jejich řeč lze budovat především cestou zrakových a hmatových </a:t>
            </a:r>
            <a:r>
              <a:rPr lang="cs-CZ" sz="2400" b="1" dirty="0" smtClean="0">
                <a:latin typeface="+mj-lt"/>
              </a:rPr>
              <a:t>vjemů</a:t>
            </a:r>
            <a:endParaRPr lang="cs-CZ" sz="2400" b="1" dirty="0">
              <a:latin typeface="+mj-lt"/>
            </a:endParaRPr>
          </a:p>
          <a:p>
            <a:pPr marL="177800" lvl="1" indent="-1778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40"/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+mj-lt"/>
              </a:rPr>
              <a:t>Formování mluvené řeči </a:t>
            </a:r>
            <a:r>
              <a:rPr lang="cs-CZ" sz="2400" b="1" dirty="0">
                <a:latin typeface="+mj-lt"/>
              </a:rPr>
              <a:t>na základě hmatu, zraku a při tom </a:t>
            </a:r>
            <a:r>
              <a:rPr lang="cs-CZ" sz="2400" b="1" dirty="0" smtClean="0">
                <a:latin typeface="+mj-lt"/>
              </a:rPr>
              <a:t>aktivizování </a:t>
            </a:r>
            <a:r>
              <a:rPr lang="cs-CZ" sz="2400" b="1" dirty="0">
                <a:latin typeface="+mj-lt"/>
              </a:rPr>
              <a:t>i </a:t>
            </a:r>
            <a:r>
              <a:rPr lang="cs-CZ" sz="2400" b="1" dirty="0" smtClean="0">
                <a:latin typeface="+mj-lt"/>
              </a:rPr>
              <a:t>zbytků sluchu</a:t>
            </a:r>
            <a:endParaRPr lang="cs-CZ" sz="2400" b="1" dirty="0">
              <a:latin typeface="+mj-lt"/>
            </a:endParaRPr>
          </a:p>
          <a:p>
            <a:pPr marL="342900" indent="-342900">
              <a:buSzPts val="1440"/>
              <a:buFont typeface="Wingdings" panose="05000000000000000000" pitchFamily="2" charset="2"/>
              <a:buChar char="§"/>
            </a:pPr>
            <a:endParaRPr dirty="0"/>
          </a:p>
          <a:p>
            <a:pPr marL="319088" lvl="0" indent="-208598" algn="l" rtl="0"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small" dirty="0" smtClean="0"/>
              <a:t>1987 </a:t>
            </a:r>
            <a:r>
              <a:rPr lang="cs-CZ" cap="small" dirty="0"/>
              <a:t>ZŠ pro </a:t>
            </a:r>
            <a:r>
              <a:rPr lang="cs-CZ" cap="small" dirty="0" smtClean="0"/>
              <a:t>neslyšící </a:t>
            </a:r>
            <a:r>
              <a:rPr lang="cs-CZ" sz="1200" cap="small" dirty="0"/>
              <a:t>(stav </a:t>
            </a:r>
            <a:r>
              <a:rPr lang="cs-CZ" sz="1200" cap="small" dirty="0" smtClean="0"/>
              <a:t>k </a:t>
            </a:r>
            <a:r>
              <a:rPr lang="cs-CZ" sz="1200" cap="small" dirty="0"/>
              <a:t>tomuto roku – </a:t>
            </a:r>
            <a:r>
              <a:rPr lang="cs-CZ" sz="1200" cap="small" dirty="0" smtClean="0"/>
              <a:t>coby </a:t>
            </a:r>
            <a:r>
              <a:rPr lang="cs-CZ" sz="1200" cap="small" dirty="0"/>
              <a:t>ilustrace situace v letech 1948–1991)</a:t>
            </a:r>
            <a:endParaRPr sz="1200" dirty="0"/>
          </a:p>
        </p:txBody>
      </p:sp>
      <p:pic>
        <p:nvPicPr>
          <p:cNvPr id="184" name="Google Shape;184;p23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174750" y="2443162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/>
          <p:nvPr/>
        </p:nvSpPr>
        <p:spPr>
          <a:xfrm>
            <a:off x="2843212" y="2925762"/>
            <a:ext cx="1728788" cy="79216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002060"/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sym typeface="Arial"/>
                <a:hlinkClick r:id="rId4"/>
              </a:rPr>
              <a:t>Praha,</a:t>
            </a:r>
            <a:endParaRPr dirty="0">
              <a:hlinkClick r:id="rId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 dirty="0">
                <a:solidFill>
                  <a:schemeClr val="hlink"/>
                </a:solidFill>
                <a:sym typeface="Arial"/>
                <a:hlinkClick r:id="rId4"/>
              </a:rPr>
              <a:t>Holečkova ul.</a:t>
            </a:r>
            <a:r>
              <a:rPr lang="cs-CZ" sz="1800" b="0" i="0" u="none" strike="noStrike" cap="none" dirty="0">
                <a:solidFill>
                  <a:schemeClr val="lt1"/>
                </a:solidFill>
                <a:sym typeface="Arial"/>
                <a:hlinkClick r:id="rId4"/>
              </a:rPr>
              <a:t> 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(1786)</a:t>
            </a:r>
            <a:endParaRPr dirty="0"/>
          </a:p>
        </p:txBody>
      </p:sp>
      <p:sp>
        <p:nvSpPr>
          <p:cNvPr id="186" name="Google Shape;186;p23"/>
          <p:cNvSpPr/>
          <p:nvPr/>
        </p:nvSpPr>
        <p:spPr>
          <a:xfrm>
            <a:off x="4997862" y="4617765"/>
            <a:ext cx="1223963" cy="86518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00206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Ivančice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(1894)</a:t>
            </a:r>
            <a:endParaRPr dirty="0"/>
          </a:p>
        </p:txBody>
      </p:sp>
      <p:sp>
        <p:nvSpPr>
          <p:cNvPr id="187" name="Google Shape;187;p23"/>
          <p:cNvSpPr/>
          <p:nvPr/>
        </p:nvSpPr>
        <p:spPr>
          <a:xfrm>
            <a:off x="6394441" y="4041775"/>
            <a:ext cx="1584325" cy="79216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00206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Valašské Meziříčí 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(1911)</a:t>
            </a:r>
            <a:endParaRPr dirty="0"/>
          </a:p>
        </p:txBody>
      </p:sp>
      <p:sp>
        <p:nvSpPr>
          <p:cNvPr id="188" name="Google Shape;188;p23"/>
          <p:cNvSpPr/>
          <p:nvPr/>
        </p:nvSpPr>
        <p:spPr>
          <a:xfrm>
            <a:off x="1684337" y="3717925"/>
            <a:ext cx="972293" cy="647700"/>
          </a:xfrm>
          <a:prstGeom prst="wedgeRoundRectCallout">
            <a:avLst>
              <a:gd name="adj1" fmla="val -4695"/>
              <a:gd name="adj2" fmla="val 62501"/>
              <a:gd name="adj3" fmla="val 0"/>
            </a:avLst>
          </a:prstGeom>
          <a:solidFill>
            <a:srgbClr val="00206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Plzeň</a:t>
            </a:r>
            <a:r>
              <a:rPr lang="cs-CZ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 </a:t>
            </a:r>
            <a:endParaRPr lang="cs-CZ" sz="1800" b="0" i="0" u="sng" strike="noStrike" cap="none" dirty="0" smtClean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1913)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small" dirty="0" smtClean="0"/>
              <a:t>1987 </a:t>
            </a:r>
            <a:r>
              <a:rPr lang="cs-CZ" cap="small" dirty="0" err="1"/>
              <a:t>ZvŠ</a:t>
            </a:r>
            <a:r>
              <a:rPr lang="cs-CZ" cap="small" dirty="0"/>
              <a:t> pro </a:t>
            </a:r>
            <a:r>
              <a:rPr lang="cs-CZ" cap="small" dirty="0" smtClean="0"/>
              <a:t>neslyšící </a:t>
            </a:r>
            <a:r>
              <a:rPr lang="cs-CZ" sz="1200" cap="small" dirty="0"/>
              <a:t>(stav </a:t>
            </a:r>
            <a:r>
              <a:rPr lang="cs-CZ" sz="1200" cap="small" dirty="0" smtClean="0"/>
              <a:t>k </a:t>
            </a:r>
            <a:r>
              <a:rPr lang="cs-CZ" sz="1200" cap="small" dirty="0"/>
              <a:t>tomuto roku – </a:t>
            </a:r>
            <a:r>
              <a:rPr lang="cs-CZ" sz="1200" cap="small" dirty="0" smtClean="0"/>
              <a:t>coby </a:t>
            </a:r>
            <a:r>
              <a:rPr lang="cs-CZ" sz="1200" cap="small" dirty="0"/>
              <a:t>ilustrace situace v letech 1948–1991)</a:t>
            </a:r>
            <a:endParaRPr sz="1200" dirty="0"/>
          </a:p>
        </p:txBody>
      </p:sp>
      <p:pic>
        <p:nvPicPr>
          <p:cNvPr id="194" name="Google Shape;194;p24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174750" y="2443162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/>
        </p:nvSpPr>
        <p:spPr>
          <a:xfrm>
            <a:off x="2688465" y="4739054"/>
            <a:ext cx="1439862" cy="792163"/>
          </a:xfrm>
          <a:prstGeom prst="wedgeRoundRectCallout">
            <a:avLst>
              <a:gd name="adj1" fmla="val -2796"/>
              <a:gd name="adj2" fmla="val 60451"/>
              <a:gd name="adj3" fmla="val 0"/>
            </a:avLst>
          </a:prstGeom>
          <a:solidFill>
            <a:srgbClr val="00206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České Budějovice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(1781)</a:t>
            </a:r>
            <a:endParaRPr dirty="0"/>
          </a:p>
        </p:txBody>
      </p:sp>
      <p:sp>
        <p:nvSpPr>
          <p:cNvPr id="2" name="Oválný bublinový popisek 1"/>
          <p:cNvSpPr/>
          <p:nvPr/>
        </p:nvSpPr>
        <p:spPr>
          <a:xfrm>
            <a:off x="6368337" y="3853688"/>
            <a:ext cx="1650249" cy="995559"/>
          </a:xfrm>
          <a:prstGeom prst="wedgeEllipseCallout">
            <a:avLst/>
          </a:prstGeom>
          <a:solidFill>
            <a:srgbClr val="002060"/>
          </a:solidFill>
          <a:ln w="100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u="sng" dirty="0">
                <a:solidFill>
                  <a:schemeClr val="hlink"/>
                </a:solidFill>
                <a:hlinkClick r:id="rId5"/>
              </a:rPr>
              <a:t>Valašské Meziříčí </a:t>
            </a:r>
            <a:r>
              <a:rPr lang="cs-CZ" sz="1800" dirty="0" smtClean="0">
                <a:solidFill>
                  <a:schemeClr val="lt1"/>
                </a:solidFill>
              </a:rPr>
              <a:t>(třídy)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sz="3959" cap="small" dirty="0" smtClean="0"/>
              <a:t>1987 </a:t>
            </a:r>
            <a:r>
              <a:rPr lang="cs-CZ" sz="3959" cap="small" dirty="0"/>
              <a:t>Gymnázium pro sluchově postiženou </a:t>
            </a:r>
            <a:r>
              <a:rPr lang="cs-CZ" sz="3959" cap="small" dirty="0" smtClean="0"/>
              <a:t>mládež </a:t>
            </a:r>
            <a:r>
              <a:rPr lang="cs-CZ" sz="1200" cap="small" dirty="0"/>
              <a:t>(stav </a:t>
            </a:r>
            <a:r>
              <a:rPr lang="cs-CZ" sz="1200" cap="small" dirty="0" smtClean="0"/>
              <a:t>k </a:t>
            </a:r>
            <a:r>
              <a:rPr lang="cs-CZ" sz="1200" cap="small" dirty="0"/>
              <a:t>tomuto roku – </a:t>
            </a:r>
            <a:r>
              <a:rPr lang="cs-CZ" sz="1200" cap="small" dirty="0" smtClean="0"/>
              <a:t>coby </a:t>
            </a:r>
            <a:r>
              <a:rPr lang="cs-CZ" sz="1200" cap="small" dirty="0"/>
              <a:t>ilustrace situace v letech 1948–1991)</a:t>
            </a:r>
            <a:endParaRPr sz="1200" dirty="0"/>
          </a:p>
        </p:txBody>
      </p:sp>
      <p:pic>
        <p:nvPicPr>
          <p:cNvPr id="202" name="Google Shape;202;p25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174750" y="2443162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/>
          <p:nvPr/>
        </p:nvSpPr>
        <p:spPr>
          <a:xfrm>
            <a:off x="2843212" y="2960378"/>
            <a:ext cx="1728788" cy="79216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1800" dirty="0">
                <a:solidFill>
                  <a:srgbClr val="993778"/>
                </a:solidFill>
                <a:hlinkClick r:id="rId4"/>
              </a:rPr>
              <a:t>Praha,</a:t>
            </a:r>
            <a:endParaRPr lang="cs-CZ" sz="1800" dirty="0">
              <a:hlinkClick r:id="rId4"/>
            </a:endParaRPr>
          </a:p>
          <a:p>
            <a:pPr lvl="0" algn="ctr"/>
            <a:r>
              <a:rPr lang="cs-CZ" sz="1800" u="sng" dirty="0">
                <a:solidFill>
                  <a:schemeClr val="hlink"/>
                </a:solidFill>
                <a:hlinkClick r:id="rId4"/>
              </a:rPr>
              <a:t>Ječná ul.</a:t>
            </a:r>
            <a:r>
              <a:rPr lang="cs-CZ" sz="1800" dirty="0">
                <a:solidFill>
                  <a:srgbClr val="993778"/>
                </a:solidFill>
                <a:hlinkClick r:id="rId4"/>
              </a:rPr>
              <a:t> </a:t>
            </a:r>
            <a:r>
              <a:rPr lang="cs-CZ" sz="1800" dirty="0">
                <a:solidFill>
                  <a:srgbClr val="993778"/>
                </a:solidFill>
              </a:rPr>
              <a:t>(</a:t>
            </a:r>
            <a:r>
              <a:rPr lang="cs-CZ" sz="1800" dirty="0" smtClean="0">
                <a:solidFill>
                  <a:srgbClr val="993778"/>
                </a:solidFill>
              </a:rPr>
              <a:t>1954)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sz="3959" cap="small" dirty="0" smtClean="0"/>
              <a:t>1987 </a:t>
            </a:r>
            <a:r>
              <a:rPr lang="cs-CZ" sz="3959" cap="small" dirty="0"/>
              <a:t>SOU pro sluchově postiženou </a:t>
            </a:r>
            <a:r>
              <a:rPr lang="cs-CZ" sz="3959" cap="small" dirty="0" smtClean="0"/>
              <a:t>mládež </a:t>
            </a:r>
            <a:r>
              <a:rPr lang="cs-CZ" sz="1200" cap="small" dirty="0"/>
              <a:t>(stav </a:t>
            </a:r>
            <a:r>
              <a:rPr lang="cs-CZ" sz="1200" cap="small" dirty="0" smtClean="0"/>
              <a:t>k </a:t>
            </a:r>
            <a:r>
              <a:rPr lang="cs-CZ" sz="1200" cap="small" dirty="0"/>
              <a:t>tomuto roku – co by ilustrace situace v letech 1948–1991)</a:t>
            </a:r>
            <a:endParaRPr sz="1200" dirty="0"/>
          </a:p>
        </p:txBody>
      </p:sp>
      <p:pic>
        <p:nvPicPr>
          <p:cNvPr id="209" name="Google Shape;209;p26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174750" y="2443162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/>
          <p:nvPr/>
        </p:nvSpPr>
        <p:spPr>
          <a:xfrm>
            <a:off x="2732378" y="2151818"/>
            <a:ext cx="2254092" cy="1510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sym typeface="Arial"/>
                <a:hlinkClick r:id="rId4"/>
              </a:rPr>
              <a:t>Praha,</a:t>
            </a:r>
            <a:endParaRPr dirty="0">
              <a:hlinkClick r:id="rId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sym typeface="Arial"/>
                <a:hlinkClick r:id="rId4"/>
              </a:rPr>
              <a:t>Kirovova tř.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klempíř, dámská/pánská krejčí/krejčová, obuvník/obuvnice, čalouník/čalounice, strojní mechanik</a:t>
            </a:r>
            <a:endParaRPr dirty="0"/>
          </a:p>
        </p:txBody>
      </p:sp>
      <p:sp>
        <p:nvSpPr>
          <p:cNvPr id="212" name="Google Shape;212;p26"/>
          <p:cNvSpPr/>
          <p:nvPr/>
        </p:nvSpPr>
        <p:spPr>
          <a:xfrm>
            <a:off x="6473825" y="3829049"/>
            <a:ext cx="1584325" cy="93662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Valašské Meziříčí </a:t>
            </a:r>
            <a:r>
              <a:rPr lang="cs-CZ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elektorovýroba</a:t>
            </a:r>
            <a:r>
              <a:rPr lang="cs-CZ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(1987)</a:t>
            </a:r>
            <a:endParaRPr dirty="0"/>
          </a:p>
        </p:txBody>
      </p:sp>
      <p:sp>
        <p:nvSpPr>
          <p:cNvPr id="2" name="Obdélníkový bublinový popisek 1"/>
          <p:cNvSpPr/>
          <p:nvPr/>
        </p:nvSpPr>
        <p:spPr>
          <a:xfrm>
            <a:off x="4413123" y="4626688"/>
            <a:ext cx="1352135" cy="789226"/>
          </a:xfrm>
          <a:prstGeom prst="wedgeRectCallout">
            <a:avLst>
              <a:gd name="adj1" fmla="val 21472"/>
              <a:gd name="adj2" fmla="val 64726"/>
            </a:avLst>
          </a:prstGeom>
          <a:solidFill>
            <a:schemeClr val="tx2">
              <a:lumMod val="75000"/>
            </a:schemeClr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pl-PL" sz="1800" u="sng" dirty="0">
                <a:solidFill>
                  <a:schemeClr val="hlink"/>
                </a:solidFill>
                <a:hlinkClick r:id="rId6" action="ppaction://hlinkfile"/>
              </a:rPr>
              <a:t>Brno</a:t>
            </a:r>
            <a:endParaRPr lang="pl-PL" sz="1800" dirty="0"/>
          </a:p>
          <a:p>
            <a:pPr lvl="0" algn="ctr"/>
            <a:r>
              <a:rPr lang="pl-PL" sz="1200" dirty="0">
                <a:solidFill>
                  <a:schemeClr val="lt1"/>
                </a:solidFill>
              </a:rPr>
              <a:t>strojní mechanik, krejčová</a:t>
            </a:r>
            <a:endParaRPr lang="pl-PL" sz="1200" dirty="0"/>
          </a:p>
          <a:p>
            <a:pPr lvl="0" algn="ctr"/>
            <a:r>
              <a:rPr lang="pl-PL" sz="1200" dirty="0">
                <a:solidFill>
                  <a:schemeClr val="lt1"/>
                </a:solidFill>
              </a:rPr>
              <a:t>(1965)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sz="3959" cap="small" dirty="0" smtClean="0"/>
              <a:t>1987 </a:t>
            </a:r>
            <a:r>
              <a:rPr lang="cs-CZ" sz="3959" cap="small" dirty="0"/>
              <a:t>OU pro sluchově postiženou </a:t>
            </a:r>
            <a:r>
              <a:rPr lang="cs-CZ" sz="3959" cap="small" dirty="0" smtClean="0"/>
              <a:t>mládež </a:t>
            </a:r>
            <a:r>
              <a:rPr lang="cs-CZ" sz="1200" cap="small" dirty="0"/>
              <a:t>(stav </a:t>
            </a:r>
            <a:r>
              <a:rPr lang="cs-CZ" sz="1200" cap="small" dirty="0" smtClean="0"/>
              <a:t>k </a:t>
            </a:r>
            <a:r>
              <a:rPr lang="cs-CZ" sz="1200" cap="small" dirty="0"/>
              <a:t>tomuto roku – </a:t>
            </a:r>
            <a:r>
              <a:rPr lang="cs-CZ" sz="1200" cap="small" dirty="0" smtClean="0"/>
              <a:t>coby </a:t>
            </a:r>
            <a:r>
              <a:rPr lang="cs-CZ" sz="1200" cap="small" dirty="0"/>
              <a:t>ilustrace situace v letech 1948–1991)</a:t>
            </a:r>
            <a:endParaRPr sz="1200" dirty="0"/>
          </a:p>
        </p:txBody>
      </p:sp>
      <p:pic>
        <p:nvPicPr>
          <p:cNvPr id="218" name="Google Shape;218;p27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174750" y="2443162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/>
          <p:nvPr/>
        </p:nvSpPr>
        <p:spPr>
          <a:xfrm>
            <a:off x="2916811" y="2526774"/>
            <a:ext cx="1728788" cy="115542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1800" dirty="0">
                <a:solidFill>
                  <a:schemeClr val="lt1"/>
                </a:solidFill>
                <a:hlinkClick r:id="rId4"/>
              </a:rPr>
              <a:t>Praha,</a:t>
            </a:r>
            <a:endParaRPr lang="cs-CZ" sz="1800" dirty="0">
              <a:hlinkClick r:id="rId4"/>
            </a:endParaRPr>
          </a:p>
          <a:p>
            <a:pPr lvl="0" algn="ctr"/>
            <a:r>
              <a:rPr lang="cs-CZ" sz="1800" dirty="0">
                <a:solidFill>
                  <a:schemeClr val="lt1"/>
                </a:solidFill>
                <a:hlinkClick r:id="rId4"/>
              </a:rPr>
              <a:t>Kirovova tř.</a:t>
            </a:r>
            <a:endParaRPr lang="cs-CZ"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kožedělná </a:t>
            </a:r>
            <a:r>
              <a:rPr lang="cs-CZ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výroba pro obuvnickou manipulaci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600075" y="161925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small" dirty="0" smtClean="0"/>
              <a:t>1987 </a:t>
            </a:r>
            <a:r>
              <a:rPr lang="cs-CZ" cap="small" dirty="0"/>
              <a:t>MŠ, ZŠ a SŠ </a:t>
            </a:r>
            <a:r>
              <a:rPr lang="cs-CZ" cap="small" dirty="0" smtClean="0"/>
              <a:t>celkově </a:t>
            </a:r>
            <a:r>
              <a:rPr lang="cs-CZ" sz="1200" cap="small" dirty="0"/>
              <a:t>(stav </a:t>
            </a:r>
            <a:r>
              <a:rPr lang="cs-CZ" sz="1200" cap="small" dirty="0" smtClean="0"/>
              <a:t>k </a:t>
            </a:r>
            <a:r>
              <a:rPr lang="cs-CZ" sz="1200" cap="small" dirty="0"/>
              <a:t>tomuto roku – </a:t>
            </a:r>
            <a:r>
              <a:rPr lang="cs-CZ" sz="1200" cap="small" dirty="0" smtClean="0"/>
              <a:t>coby </a:t>
            </a:r>
            <a:r>
              <a:rPr lang="cs-CZ" sz="1200" cap="small" dirty="0"/>
              <a:t>ilustrace situace v letech 1948–1991)</a:t>
            </a:r>
            <a:endParaRPr sz="1200" cap="small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28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7944" y="198807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/>
          <p:nvPr/>
        </p:nvSpPr>
        <p:spPr>
          <a:xfrm>
            <a:off x="3851275" y="1700213"/>
            <a:ext cx="1512888" cy="433387"/>
          </a:xfrm>
          <a:prstGeom prst="wedgeRoundRectCallout">
            <a:avLst>
              <a:gd name="adj1" fmla="val -20105"/>
              <a:gd name="adj2" fmla="val 8353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ZŠ Liberec</a:t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1763872" y="2509811"/>
            <a:ext cx="2445019" cy="728663"/>
          </a:xfrm>
          <a:prstGeom prst="wedgeRoundRectCallout">
            <a:avLst>
              <a:gd name="adj1" fmla="val 27317"/>
              <a:gd name="adj2" fmla="val 764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MŠ + ZŠ + G Praha,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Ječná ul.</a:t>
            </a: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6551613" y="5117406"/>
            <a:ext cx="1225550" cy="576263"/>
          </a:xfrm>
          <a:prstGeom prst="wedgeRoundRectCallout">
            <a:avLst>
              <a:gd name="adj1" fmla="val -83061"/>
              <a:gd name="adj2" fmla="val -3590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MŠ + ZŠ Kyjov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1868736" y="4291535"/>
            <a:ext cx="1242435" cy="648072"/>
          </a:xfrm>
          <a:prstGeom prst="wedgeRoundRectCallout">
            <a:avLst>
              <a:gd name="adj1" fmla="val 71272"/>
              <a:gd name="adj2" fmla="val 4914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err="1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ZvŠ</a:t>
            </a:r>
            <a:r>
              <a:rPr lang="cs-CZ" sz="1800" b="0" i="0" u="none" strike="noStrike" cap="none" dirty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 Vodňany</a:t>
            </a:r>
            <a:endParaRPr dirty="0"/>
          </a:p>
        </p:txBody>
      </p:sp>
      <p:sp>
        <p:nvSpPr>
          <p:cNvPr id="230" name="Google Shape;230;p28"/>
          <p:cNvSpPr/>
          <p:nvPr/>
        </p:nvSpPr>
        <p:spPr>
          <a:xfrm>
            <a:off x="1353631" y="3722692"/>
            <a:ext cx="1136322" cy="515975"/>
          </a:xfrm>
          <a:prstGeom prst="wedgeRoundRectCallout">
            <a:avLst>
              <a:gd name="adj1" fmla="val 27013"/>
              <a:gd name="adj2" fmla="val 49126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Plzeň </a:t>
            </a:r>
            <a:endParaRPr dirty="0"/>
          </a:p>
        </p:txBody>
      </p:sp>
      <p:sp>
        <p:nvSpPr>
          <p:cNvPr id="231" name="Google Shape;231;p28"/>
          <p:cNvSpPr/>
          <p:nvPr/>
        </p:nvSpPr>
        <p:spPr>
          <a:xfrm>
            <a:off x="5940425" y="3500438"/>
            <a:ext cx="1223963" cy="649287"/>
          </a:xfrm>
          <a:prstGeom prst="wedgeRoundRectCallout">
            <a:avLst>
              <a:gd name="adj1" fmla="val 26710"/>
              <a:gd name="adj2" fmla="val 6405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Olomouc </a:t>
            </a:r>
            <a:endParaRPr/>
          </a:p>
        </p:txBody>
      </p:sp>
      <p:sp>
        <p:nvSpPr>
          <p:cNvPr id="232" name="Google Shape;232;p28"/>
          <p:cNvSpPr/>
          <p:nvPr/>
        </p:nvSpPr>
        <p:spPr>
          <a:xfrm>
            <a:off x="5940425" y="4221163"/>
            <a:ext cx="1152525" cy="647700"/>
          </a:xfrm>
          <a:prstGeom prst="wedgeRoundRectCallout">
            <a:avLst>
              <a:gd name="adj1" fmla="val -47097"/>
              <a:gd name="adj2" fmla="val 98199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Brno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4792169" y="4429125"/>
            <a:ext cx="1219694" cy="512763"/>
          </a:xfrm>
          <a:prstGeom prst="wedgeRoundRectCallout">
            <a:avLst>
              <a:gd name="adj1" fmla="val 40634"/>
              <a:gd name="adj2" fmla="val 95594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Ivančice</a:t>
            </a:r>
            <a:endParaRPr dirty="0"/>
          </a:p>
        </p:txBody>
      </p:sp>
      <p:sp>
        <p:nvSpPr>
          <p:cNvPr id="235" name="Google Shape;235;p28"/>
          <p:cNvSpPr/>
          <p:nvPr/>
        </p:nvSpPr>
        <p:spPr>
          <a:xfrm>
            <a:off x="7164388" y="3716338"/>
            <a:ext cx="1937243" cy="865187"/>
          </a:xfrm>
          <a:prstGeom prst="wedgeRoundRectCallout">
            <a:avLst>
              <a:gd name="adj1" fmla="val -54171"/>
              <a:gd name="adj2" fmla="val 14839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+ SOU Valašské Meziříčí</a:t>
            </a:r>
            <a:endParaRPr dirty="0"/>
          </a:p>
        </p:txBody>
      </p:sp>
      <p:sp>
        <p:nvSpPr>
          <p:cNvPr id="236" name="Google Shape;236;p28"/>
          <p:cNvSpPr/>
          <p:nvPr/>
        </p:nvSpPr>
        <p:spPr>
          <a:xfrm>
            <a:off x="3851275" y="1252538"/>
            <a:ext cx="1512888" cy="431800"/>
          </a:xfrm>
          <a:prstGeom prst="wedgeRoundRectCallout">
            <a:avLst>
              <a:gd name="adj1" fmla="val -20105"/>
              <a:gd name="adj2" fmla="val 8353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MŠ Liberec</a:t>
            </a:r>
            <a:endParaRPr/>
          </a:p>
        </p:txBody>
      </p:sp>
      <p:sp>
        <p:nvSpPr>
          <p:cNvPr id="238" name="Google Shape;238;p28"/>
          <p:cNvSpPr/>
          <p:nvPr/>
        </p:nvSpPr>
        <p:spPr>
          <a:xfrm>
            <a:off x="6655228" y="2293911"/>
            <a:ext cx="1584325" cy="431800"/>
          </a:xfrm>
          <a:prstGeom prst="wedgeRoundRectCallout">
            <a:avLst>
              <a:gd name="adj1" fmla="val -44993"/>
              <a:gd name="adj2" fmla="val 1566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ZŠ Ostrava </a:t>
            </a:r>
            <a:endParaRPr/>
          </a:p>
        </p:txBody>
      </p:sp>
      <p:sp>
        <p:nvSpPr>
          <p:cNvPr id="239" name="Google Shape;239;p28"/>
          <p:cNvSpPr/>
          <p:nvPr/>
        </p:nvSpPr>
        <p:spPr>
          <a:xfrm>
            <a:off x="6668207" y="2834714"/>
            <a:ext cx="2232025" cy="360363"/>
          </a:xfrm>
          <a:prstGeom prst="wedgeRoundRectCallout">
            <a:avLst>
              <a:gd name="adj1" fmla="val -52186"/>
              <a:gd name="adj2" fmla="val 10737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MŠ Frýdek Místek </a:t>
            </a:r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798585" y="3029963"/>
            <a:ext cx="1490292" cy="599339"/>
          </a:xfrm>
          <a:prstGeom prst="wedgeRoundRectCallout">
            <a:avLst>
              <a:gd name="adj1" fmla="val 141194"/>
              <a:gd name="adj2" fmla="val 26932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 Praha,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Kirovova </a:t>
            </a:r>
            <a:r>
              <a:rPr lang="cs-CZ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tř.</a:t>
            </a:r>
            <a:endParaRPr dirty="0"/>
          </a:p>
        </p:txBody>
      </p:sp>
      <p:sp>
        <p:nvSpPr>
          <p:cNvPr id="241" name="Google Shape;241;p28"/>
          <p:cNvSpPr/>
          <p:nvPr/>
        </p:nvSpPr>
        <p:spPr>
          <a:xfrm>
            <a:off x="3181968" y="3629303"/>
            <a:ext cx="1728788" cy="761369"/>
          </a:xfrm>
          <a:prstGeom prst="wedgeRoundRectCallout">
            <a:avLst>
              <a:gd name="adj1" fmla="val -23382"/>
              <a:gd name="adj2" fmla="val -61792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Praha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Holečkova ul.</a:t>
            </a:r>
            <a:endParaRPr dirty="0"/>
          </a:p>
        </p:txBody>
      </p:sp>
      <p:sp>
        <p:nvSpPr>
          <p:cNvPr id="242" name="Google Shape;242;p28"/>
          <p:cNvSpPr/>
          <p:nvPr/>
        </p:nvSpPr>
        <p:spPr>
          <a:xfrm>
            <a:off x="4193381" y="2948818"/>
            <a:ext cx="1889125" cy="558800"/>
          </a:xfrm>
          <a:prstGeom prst="wedgeRoundRectCallout">
            <a:avLst>
              <a:gd name="adj1" fmla="val -80691"/>
              <a:gd name="adj2" fmla="val 4009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Praha,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Výmolova ul.</a:t>
            </a:r>
            <a:endParaRPr dirty="0"/>
          </a:p>
        </p:txBody>
      </p:sp>
      <p:sp>
        <p:nvSpPr>
          <p:cNvPr id="243" name="Google Shape;243;p28"/>
          <p:cNvSpPr/>
          <p:nvPr/>
        </p:nvSpPr>
        <p:spPr>
          <a:xfrm>
            <a:off x="4914900" y="5699287"/>
            <a:ext cx="1655763" cy="360362"/>
          </a:xfrm>
          <a:prstGeom prst="wedgeRoundRectCallout">
            <a:avLst>
              <a:gd name="adj1" fmla="val 14587"/>
              <a:gd name="adj2" fmla="val -185967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 Brno</a:t>
            </a:r>
            <a:endParaRPr dirty="0"/>
          </a:p>
        </p:txBody>
      </p:sp>
      <p:sp>
        <p:nvSpPr>
          <p:cNvPr id="3" name="Zaoblený obdélníkový bublinový popisek 2"/>
          <p:cNvSpPr/>
          <p:nvPr/>
        </p:nvSpPr>
        <p:spPr>
          <a:xfrm>
            <a:off x="2826515" y="5054010"/>
            <a:ext cx="1745485" cy="605870"/>
          </a:xfrm>
          <a:prstGeom prst="wedgeRoundRectCallout">
            <a:avLst>
              <a:gd name="adj1" fmla="val -2544"/>
              <a:gd name="adj2" fmla="val -62525"/>
              <a:gd name="adj3" fmla="val 16667"/>
            </a:avLst>
          </a:prstGeom>
          <a:solidFill>
            <a:schemeClr val="tx2">
              <a:lumMod val="75000"/>
            </a:schemeClr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>
                <a:solidFill>
                  <a:schemeClr val="lt1"/>
                </a:solidFill>
              </a:rPr>
              <a:t>ZvŠ České Budějovice</a:t>
            </a:r>
            <a:endParaRPr lang="cs-CZ" sz="1800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4620696" y="2077724"/>
            <a:ext cx="1895991" cy="643811"/>
          </a:xfrm>
          <a:prstGeom prst="wedgeRoundRectCallout">
            <a:avLst/>
          </a:prstGeom>
          <a:solidFill>
            <a:schemeClr val="accent1">
              <a:lumMod val="75000"/>
            </a:schemeClr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>
                <a:solidFill>
                  <a:schemeClr val="lt1"/>
                </a:solidFill>
              </a:rPr>
              <a:t>MŠ + ZŠ Hradec Králové 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</a:pPr>
            <a:r>
              <a:rPr lang="cs-CZ" sz="3200" dirty="0" smtClean="0"/>
              <a:t>1990</a:t>
            </a:r>
            <a:endParaRPr dirty="0"/>
          </a:p>
        </p:txBody>
      </p:sp>
      <p:sp>
        <p:nvSpPr>
          <p:cNvPr id="260" name="Google Shape;260;p31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21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cs-CZ" sz="2000"/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080"/>
              <a:buNone/>
            </a:pPr>
            <a:r>
              <a:rPr lang="cs-CZ" sz="1800"/>
              <a:t>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80"/>
              <a:buNone/>
            </a:pPr>
            <a:endParaRPr sz="8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20"/>
              <a:buNone/>
            </a:pPr>
            <a:endParaRPr sz="700"/>
          </a:p>
        </p:txBody>
      </p:sp>
    </p:spTree>
    <p:extLst>
      <p:ext uri="{BB962C8B-B14F-4D97-AF65-F5344CB8AC3E}">
        <p14:creationId xmlns:p14="http://schemas.microsoft.com/office/powerpoint/2010/main" val="5335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cap="none" dirty="0"/>
              <a:t>ŠKOLSKÝ ZÁKON</a:t>
            </a:r>
            <a:br>
              <a:rPr lang="cs-CZ" cap="none" dirty="0"/>
            </a:br>
            <a:r>
              <a:rPr lang="cs-CZ" dirty="0"/>
              <a:t>č</a:t>
            </a:r>
            <a:r>
              <a:rPr lang="cs-CZ" cap="none" dirty="0"/>
              <a:t>. </a:t>
            </a:r>
            <a:r>
              <a:rPr lang="cs-CZ" dirty="0"/>
              <a:t>171/1990 Sb., § 3 odst. 2</a:t>
            </a:r>
            <a:endParaRPr cap="none" dirty="0"/>
          </a:p>
        </p:txBody>
      </p:sp>
      <p:sp>
        <p:nvSpPr>
          <p:cNvPr id="255" name="Google Shape;255;p30"/>
          <p:cNvSpPr txBox="1">
            <a:spLocks noGrp="1"/>
          </p:cNvSpPr>
          <p:nvPr>
            <p:ph idx="1"/>
          </p:nvPr>
        </p:nvSpPr>
        <p:spPr>
          <a:xfrm>
            <a:off x="768096" y="1769283"/>
            <a:ext cx="7290055" cy="454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208598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 i="1" dirty="0">
              <a:solidFill>
                <a:srgbClr val="7F7F7F"/>
              </a:solidFill>
            </a:endParaRPr>
          </a:p>
          <a:p>
            <a:pPr lvl="0" algn="l" rtl="0">
              <a:spcBef>
                <a:spcPts val="700"/>
              </a:spcBef>
              <a:spcAft>
                <a:spcPts val="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i="1" dirty="0" smtClean="0">
                <a:solidFill>
                  <a:srgbClr val="7F7F7F"/>
                </a:solidFill>
              </a:rPr>
              <a:t> </a:t>
            </a:r>
            <a:r>
              <a:rPr lang="cs-CZ" sz="2400" i="1" dirty="0" smtClean="0">
                <a:latin typeface="+mj-lt"/>
              </a:rPr>
              <a:t>„</a:t>
            </a:r>
            <a:r>
              <a:rPr lang="cs-CZ" sz="2400" i="1" dirty="0">
                <a:latin typeface="+mj-lt"/>
              </a:rPr>
              <a:t>Neslyšícím a nevidomým se zajišťuje právo na vzdělávání v jejich jazyce s použitím znakové řeči nebo Braillova písma.“</a:t>
            </a:r>
            <a:r>
              <a:rPr lang="cs-CZ" sz="2400" dirty="0">
                <a:latin typeface="+mj-lt"/>
              </a:rPr>
              <a:t> 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</a:pPr>
            <a:r>
              <a:rPr lang="cs-CZ" sz="3200" dirty="0" smtClean="0"/>
              <a:t>1948</a:t>
            </a:r>
            <a:endParaRPr dirty="0"/>
          </a:p>
        </p:txBody>
      </p:sp>
      <p:sp>
        <p:nvSpPr>
          <p:cNvPr id="260" name="Google Shape;260;p31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21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cs-CZ" sz="2000"/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080"/>
              <a:buNone/>
            </a:pPr>
            <a:r>
              <a:rPr lang="cs-CZ" sz="1800"/>
              <a:t>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80"/>
              <a:buNone/>
            </a:pPr>
            <a:endParaRPr sz="8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20"/>
              <a:buNone/>
            </a:pPr>
            <a:endParaRPr sz="700"/>
          </a:p>
        </p:txBody>
      </p:sp>
    </p:spTree>
    <p:extLst>
      <p:ext uri="{BB962C8B-B14F-4D97-AF65-F5344CB8AC3E}">
        <p14:creationId xmlns:p14="http://schemas.microsoft.com/office/powerpoint/2010/main" val="31543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</a:pPr>
            <a:r>
              <a:rPr lang="cs-CZ" sz="3200"/>
              <a:t>1991</a:t>
            </a:r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21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cs-CZ" sz="2000"/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080"/>
              <a:buNone/>
            </a:pPr>
            <a:r>
              <a:rPr lang="cs-CZ" sz="1800"/>
              <a:t>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80"/>
              <a:buNone/>
            </a:pPr>
            <a:endParaRPr sz="8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20"/>
              <a:buNone/>
            </a:pPr>
            <a:endParaRPr sz="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cap="none" dirty="0"/>
              <a:t>VYHLÁŠKA MŠMT ČR Č. 399/1991 SB., O SPECIÁLNÍCH ŠKOLÁCH A SPECIÁLNÍCH MATEŘSKÝCH </a:t>
            </a:r>
            <a:r>
              <a:rPr lang="cs-CZ" sz="3200" cap="none" dirty="0" smtClean="0"/>
              <a:t>ŠKOLÁCH</a:t>
            </a:r>
            <a:endParaRPr sz="3200" dirty="0"/>
          </a:p>
        </p:txBody>
      </p:sp>
      <p:sp>
        <p:nvSpPr>
          <p:cNvPr id="267" name="Google Shape;267;p32"/>
          <p:cNvSpPr txBox="1">
            <a:spLocks noGrp="1"/>
          </p:cNvSpPr>
          <p:nvPr>
            <p:ph idx="1"/>
          </p:nvPr>
        </p:nvSpPr>
        <p:spPr>
          <a:xfrm>
            <a:off x="768096" y="1780104"/>
            <a:ext cx="7290055" cy="452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indent="-160338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Zrušena kategorizace škol</a:t>
            </a:r>
          </a:p>
          <a:p>
            <a:pPr marL="452755" lvl="2" indent="-160338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400" dirty="0">
                <a:latin typeface="+mj-lt"/>
              </a:rPr>
              <a:t>→ MŠ, ZŠ, SŠ </a:t>
            </a:r>
            <a:r>
              <a:rPr lang="cs-CZ" sz="2400" b="1" dirty="0">
                <a:latin typeface="+mj-lt"/>
              </a:rPr>
              <a:t>pro sluchově postižené</a:t>
            </a:r>
          </a:p>
          <a:p>
            <a:pPr marL="269875" indent="-160338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endParaRPr lang="cs-CZ" sz="2400" dirty="0" smtClean="0">
              <a:latin typeface="+mj-lt"/>
            </a:endParaRPr>
          </a:p>
          <a:p>
            <a:pPr marL="269875" indent="-160338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+mj-lt"/>
              </a:rPr>
              <a:t>Neslyšící děti a žáci mohou chodit do jakékoli školy</a:t>
            </a:r>
            <a:r>
              <a:rPr lang="cs-CZ" sz="2400" dirty="0" smtClean="0">
                <a:latin typeface="+mj-lt"/>
              </a:rPr>
              <a:t>, tj. nikoli pouze do školy pro sluchově postižené</a:t>
            </a:r>
          </a:p>
          <a:p>
            <a:pPr marL="269875" indent="-160338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endParaRPr lang="cs-CZ" sz="2400" dirty="0" smtClean="0">
              <a:latin typeface="+mj-lt"/>
            </a:endParaRPr>
          </a:p>
          <a:p>
            <a:pPr marL="269875" indent="-160338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Zakládání </a:t>
            </a:r>
            <a:r>
              <a:rPr lang="cs-CZ" sz="2400" b="1" dirty="0" smtClean="0">
                <a:latin typeface="+mj-lt"/>
              </a:rPr>
              <a:t>speciálně pedagogických center</a:t>
            </a:r>
          </a:p>
          <a:p>
            <a:pPr marL="443611" lvl="1" indent="-160338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SPC pro sluchově postižené vznikla ve školách/při školách pro sluchově postižené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600075" y="161925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small" dirty="0" smtClean="0"/>
              <a:t/>
            </a:r>
            <a:br>
              <a:rPr lang="cs-CZ" cap="small" dirty="0" smtClean="0"/>
            </a:br>
            <a:r>
              <a:rPr lang="cs-CZ" cap="small" dirty="0"/>
              <a:t/>
            </a:r>
            <a:br>
              <a:rPr lang="cs-CZ" cap="small" dirty="0"/>
            </a:br>
            <a:r>
              <a:rPr lang="cs-CZ" cap="small" dirty="0" smtClean="0"/>
              <a:t>1991</a:t>
            </a:r>
            <a:r>
              <a:rPr lang="cs-CZ" cap="small" dirty="0" smtClean="0">
                <a:sym typeface="Symbol" panose="05050102010706020507" pitchFamily="18" charset="2"/>
              </a:rPr>
              <a:t>2020 </a:t>
            </a:r>
            <a:r>
              <a:rPr lang="cs-CZ" cap="small" dirty="0" smtClean="0"/>
              <a:t>MŠ</a:t>
            </a:r>
            <a:r>
              <a:rPr lang="cs-CZ" cap="small" dirty="0"/>
              <a:t>, ZŠ a SŠ </a:t>
            </a:r>
            <a:r>
              <a:rPr lang="cs-CZ" cap="small" dirty="0" smtClean="0"/>
              <a:t>celkově </a:t>
            </a:r>
            <a:r>
              <a:rPr lang="cs-CZ" sz="1200" cap="small" dirty="0" smtClean="0"/>
              <a:t>(se zaměřením na vzdělávání neslyšících dětí a žáků)</a:t>
            </a:r>
            <a:endParaRPr sz="1200" cap="small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28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7944" y="198807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/>
          <p:nvPr/>
        </p:nvSpPr>
        <p:spPr>
          <a:xfrm>
            <a:off x="3479049" y="1535425"/>
            <a:ext cx="1885114" cy="598176"/>
          </a:xfrm>
          <a:prstGeom prst="wedgeRoundRectCallout">
            <a:avLst>
              <a:gd name="adj1" fmla="val -3171"/>
              <a:gd name="adj2" fmla="val 7177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smtClean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MŠ + ZŠ </a:t>
            </a:r>
            <a:r>
              <a:rPr lang="cs-CZ" sz="1800" b="0" i="0" u="none" strike="noStrike" cap="none" dirty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Liberec</a:t>
            </a:r>
            <a:endParaRPr dirty="0"/>
          </a:p>
        </p:txBody>
      </p:sp>
      <p:sp>
        <p:nvSpPr>
          <p:cNvPr id="227" name="Google Shape;227;p28"/>
          <p:cNvSpPr/>
          <p:nvPr/>
        </p:nvSpPr>
        <p:spPr>
          <a:xfrm>
            <a:off x="1868736" y="2509811"/>
            <a:ext cx="2340155" cy="728663"/>
          </a:xfrm>
          <a:prstGeom prst="wedgeRoundRectCallout">
            <a:avLst>
              <a:gd name="adj1" fmla="val 27317"/>
              <a:gd name="adj2" fmla="val 764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MŠ + ZŠ + G </a:t>
            </a:r>
            <a:r>
              <a:rPr lang="cs-CZ" sz="1800" b="0" i="0" u="none" strike="noStrike" cap="none" dirty="0" smtClean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+ SOŠ Praha,</a:t>
            </a:r>
            <a:r>
              <a:rPr lang="cs-CZ" dirty="0"/>
              <a:t> </a:t>
            </a:r>
            <a:r>
              <a:rPr lang="cs-CZ" sz="1800" b="0" i="0" u="none" strike="noStrike" cap="none" dirty="0" smtClean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Ječná </a:t>
            </a:r>
            <a:r>
              <a:rPr lang="cs-CZ" sz="1800" b="0" i="0" u="none" strike="noStrike" cap="none" dirty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ul.</a:t>
            </a:r>
            <a:endParaRPr dirty="0"/>
          </a:p>
        </p:txBody>
      </p:sp>
      <p:sp>
        <p:nvSpPr>
          <p:cNvPr id="228" name="Google Shape;228;p28"/>
          <p:cNvSpPr/>
          <p:nvPr/>
        </p:nvSpPr>
        <p:spPr>
          <a:xfrm>
            <a:off x="6551613" y="5117406"/>
            <a:ext cx="1225550" cy="576263"/>
          </a:xfrm>
          <a:prstGeom prst="wedgeRoundRectCallout">
            <a:avLst>
              <a:gd name="adj1" fmla="val -83061"/>
              <a:gd name="adj2" fmla="val -3590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MŠ + ZŠ Kyjov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1868736" y="4291535"/>
            <a:ext cx="1242435" cy="648072"/>
          </a:xfrm>
          <a:prstGeom prst="wedgeRoundRectCallout">
            <a:avLst>
              <a:gd name="adj1" fmla="val 71272"/>
              <a:gd name="adj2" fmla="val 4914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err="1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ZvŠ</a:t>
            </a:r>
            <a:r>
              <a:rPr lang="cs-CZ" sz="1800" b="0" i="0" u="none" strike="noStrike" cap="none" dirty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 Vodňany</a:t>
            </a:r>
            <a:endParaRPr dirty="0"/>
          </a:p>
        </p:txBody>
      </p:sp>
      <p:sp>
        <p:nvSpPr>
          <p:cNvPr id="230" name="Google Shape;230;p28"/>
          <p:cNvSpPr/>
          <p:nvPr/>
        </p:nvSpPr>
        <p:spPr>
          <a:xfrm>
            <a:off x="1353631" y="3722692"/>
            <a:ext cx="1136322" cy="515975"/>
          </a:xfrm>
          <a:prstGeom prst="wedgeRoundRectCallout">
            <a:avLst>
              <a:gd name="adj1" fmla="val 27013"/>
              <a:gd name="adj2" fmla="val 49126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Plzeň </a:t>
            </a:r>
            <a:endParaRPr dirty="0"/>
          </a:p>
        </p:txBody>
      </p:sp>
      <p:sp>
        <p:nvSpPr>
          <p:cNvPr id="231" name="Google Shape;231;p28"/>
          <p:cNvSpPr/>
          <p:nvPr/>
        </p:nvSpPr>
        <p:spPr>
          <a:xfrm>
            <a:off x="5556739" y="3500438"/>
            <a:ext cx="1607650" cy="649287"/>
          </a:xfrm>
          <a:prstGeom prst="wedgeRoundRectCallout">
            <a:avLst>
              <a:gd name="adj1" fmla="val 26710"/>
              <a:gd name="adj2" fmla="val 6405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</a:t>
            </a:r>
            <a:r>
              <a:rPr lang="cs-CZ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ZŠ + SŠ 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Olomouc </a:t>
            </a:r>
            <a:endParaRPr dirty="0"/>
          </a:p>
        </p:txBody>
      </p:sp>
      <p:sp>
        <p:nvSpPr>
          <p:cNvPr id="232" name="Google Shape;232;p28"/>
          <p:cNvSpPr/>
          <p:nvPr/>
        </p:nvSpPr>
        <p:spPr>
          <a:xfrm>
            <a:off x="5940425" y="4455085"/>
            <a:ext cx="2662510" cy="413777"/>
          </a:xfrm>
          <a:prstGeom prst="wedgeRoundRectCallout">
            <a:avLst>
              <a:gd name="adj1" fmla="val -45471"/>
              <a:gd name="adj2" fmla="val 11650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</a:t>
            </a:r>
            <a:r>
              <a:rPr lang="cs-CZ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ZŠ + SŠ  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Brno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3880767" y="4373612"/>
            <a:ext cx="1987062" cy="591725"/>
          </a:xfrm>
          <a:prstGeom prst="wedgeRoundRectCallout">
            <a:avLst>
              <a:gd name="adj1" fmla="val 53499"/>
              <a:gd name="adj2" fmla="val 88279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</a:t>
            </a:r>
            <a:r>
              <a:rPr lang="cs-CZ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ZŠ + DD 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Ivančice</a:t>
            </a:r>
            <a:endParaRPr dirty="0"/>
          </a:p>
        </p:txBody>
      </p:sp>
      <p:sp>
        <p:nvSpPr>
          <p:cNvPr id="235" name="Google Shape;235;p28"/>
          <p:cNvSpPr/>
          <p:nvPr/>
        </p:nvSpPr>
        <p:spPr>
          <a:xfrm>
            <a:off x="7164390" y="3217647"/>
            <a:ext cx="1920093" cy="865187"/>
          </a:xfrm>
          <a:prstGeom prst="wedgeRoundRectCallout">
            <a:avLst>
              <a:gd name="adj1" fmla="val -38810"/>
              <a:gd name="adj2" fmla="val 64869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+ SOU Valašské Meziříčí</a:t>
            </a:r>
            <a:endParaRPr dirty="0"/>
          </a:p>
        </p:txBody>
      </p:sp>
      <p:sp>
        <p:nvSpPr>
          <p:cNvPr id="238" name="Google Shape;238;p28"/>
          <p:cNvSpPr/>
          <p:nvPr/>
        </p:nvSpPr>
        <p:spPr>
          <a:xfrm>
            <a:off x="6655228" y="2149739"/>
            <a:ext cx="1584325" cy="575972"/>
          </a:xfrm>
          <a:prstGeom prst="wedgeRoundRectCallout">
            <a:avLst>
              <a:gd name="adj1" fmla="val -44993"/>
              <a:gd name="adj2" fmla="val 1566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smtClean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MŠ + ZŠ </a:t>
            </a:r>
            <a:r>
              <a:rPr lang="cs-CZ" sz="1800" b="0" i="0" u="none" strike="noStrike" cap="none" dirty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Ostrava </a:t>
            </a:r>
            <a:endParaRPr dirty="0"/>
          </a:p>
        </p:txBody>
      </p:sp>
      <p:sp>
        <p:nvSpPr>
          <p:cNvPr id="239" name="Google Shape;239;p28"/>
          <p:cNvSpPr/>
          <p:nvPr/>
        </p:nvSpPr>
        <p:spPr>
          <a:xfrm>
            <a:off x="6668207" y="2834714"/>
            <a:ext cx="2232025" cy="360363"/>
          </a:xfrm>
          <a:prstGeom prst="wedgeRoundRectCallout">
            <a:avLst>
              <a:gd name="adj1" fmla="val -52186"/>
              <a:gd name="adj2" fmla="val 10737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MŠ Frýdek Místek </a:t>
            </a:r>
            <a:endParaRPr dirty="0"/>
          </a:p>
        </p:txBody>
      </p:sp>
      <p:sp>
        <p:nvSpPr>
          <p:cNvPr id="241" name="Google Shape;241;p28"/>
          <p:cNvSpPr/>
          <p:nvPr/>
        </p:nvSpPr>
        <p:spPr>
          <a:xfrm>
            <a:off x="3038813" y="3571936"/>
            <a:ext cx="2561011" cy="590499"/>
          </a:xfrm>
          <a:prstGeom prst="wedgeRoundRectCallout">
            <a:avLst>
              <a:gd name="adj1" fmla="val -23382"/>
              <a:gd name="adj2" fmla="val -61792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+ SŠ  Praha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Holečkova ul.</a:t>
            </a:r>
            <a:endParaRPr dirty="0"/>
          </a:p>
        </p:txBody>
      </p:sp>
      <p:sp>
        <p:nvSpPr>
          <p:cNvPr id="242" name="Google Shape;242;p28"/>
          <p:cNvSpPr/>
          <p:nvPr/>
        </p:nvSpPr>
        <p:spPr>
          <a:xfrm>
            <a:off x="3880767" y="2892711"/>
            <a:ext cx="2577977" cy="595017"/>
          </a:xfrm>
          <a:prstGeom prst="wedgeRoundRectCallout">
            <a:avLst>
              <a:gd name="adj1" fmla="val -56135"/>
              <a:gd name="adj2" fmla="val 4100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</a:t>
            </a:r>
            <a:r>
              <a:rPr lang="cs-CZ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SŠ Praha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Výmolova ul.</a:t>
            </a:r>
            <a:endParaRPr dirty="0"/>
          </a:p>
        </p:txBody>
      </p:sp>
      <p:sp>
        <p:nvSpPr>
          <p:cNvPr id="243" name="Google Shape;243;p28"/>
          <p:cNvSpPr/>
          <p:nvPr/>
        </p:nvSpPr>
        <p:spPr>
          <a:xfrm>
            <a:off x="4914900" y="5699287"/>
            <a:ext cx="1655763" cy="360362"/>
          </a:xfrm>
          <a:prstGeom prst="wedgeRoundRectCallout">
            <a:avLst>
              <a:gd name="adj1" fmla="val 14587"/>
              <a:gd name="adj2" fmla="val -185967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 Brno</a:t>
            </a:r>
            <a:endParaRPr dirty="0"/>
          </a:p>
        </p:txBody>
      </p:sp>
      <p:sp>
        <p:nvSpPr>
          <p:cNvPr id="3" name="Zaoblený obdélníkový bublinový popisek 2"/>
          <p:cNvSpPr/>
          <p:nvPr/>
        </p:nvSpPr>
        <p:spPr>
          <a:xfrm>
            <a:off x="2126387" y="5054010"/>
            <a:ext cx="2445614" cy="605870"/>
          </a:xfrm>
          <a:prstGeom prst="wedgeRoundRectCallout">
            <a:avLst>
              <a:gd name="adj1" fmla="val -2544"/>
              <a:gd name="adj2" fmla="val -62525"/>
              <a:gd name="adj3" fmla="val 16667"/>
            </a:avLst>
          </a:prstGeom>
          <a:solidFill>
            <a:schemeClr val="tx2">
              <a:lumMod val="75000"/>
            </a:schemeClr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 smtClean="0">
                <a:solidFill>
                  <a:schemeClr val="lt1"/>
                </a:solidFill>
              </a:rPr>
              <a:t>MŠ + ZŠ </a:t>
            </a:r>
            <a:r>
              <a:rPr lang="cs-CZ" sz="1800" smtClean="0">
                <a:solidFill>
                  <a:schemeClr val="lt1"/>
                </a:solidFill>
              </a:rPr>
              <a:t>+ SŠ + DD </a:t>
            </a:r>
            <a:r>
              <a:rPr lang="cs-CZ" sz="1800" dirty="0" smtClean="0">
                <a:solidFill>
                  <a:schemeClr val="lt1"/>
                </a:solidFill>
              </a:rPr>
              <a:t>České </a:t>
            </a:r>
            <a:r>
              <a:rPr lang="cs-CZ" sz="1800" dirty="0">
                <a:solidFill>
                  <a:schemeClr val="lt1"/>
                </a:solidFill>
              </a:rPr>
              <a:t>Budějovice</a:t>
            </a:r>
            <a:endParaRPr lang="cs-CZ" sz="1800" dirty="0"/>
          </a:p>
        </p:txBody>
      </p:sp>
      <p:sp>
        <p:nvSpPr>
          <p:cNvPr id="22" name="Google Shape;300;p33"/>
          <p:cNvSpPr/>
          <p:nvPr/>
        </p:nvSpPr>
        <p:spPr>
          <a:xfrm>
            <a:off x="2032753" y="4166916"/>
            <a:ext cx="914400" cy="9144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00;p33"/>
          <p:cNvSpPr/>
          <p:nvPr/>
        </p:nvSpPr>
        <p:spPr>
          <a:xfrm>
            <a:off x="5313042" y="5388612"/>
            <a:ext cx="914400" cy="9144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300;p33"/>
          <p:cNvSpPr/>
          <p:nvPr/>
        </p:nvSpPr>
        <p:spPr>
          <a:xfrm>
            <a:off x="6696806" y="4931412"/>
            <a:ext cx="914400" cy="9144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300;p33"/>
          <p:cNvSpPr/>
          <p:nvPr/>
        </p:nvSpPr>
        <p:spPr>
          <a:xfrm>
            <a:off x="6665826" y="2573328"/>
            <a:ext cx="914400" cy="9144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300;p33"/>
          <p:cNvSpPr/>
          <p:nvPr/>
        </p:nvSpPr>
        <p:spPr>
          <a:xfrm>
            <a:off x="4000500" y="1304552"/>
            <a:ext cx="914400" cy="9144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300;p33"/>
          <p:cNvSpPr/>
          <p:nvPr/>
        </p:nvSpPr>
        <p:spPr>
          <a:xfrm>
            <a:off x="4481940" y="4239242"/>
            <a:ext cx="914400" cy="9144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302;p33"/>
          <p:cNvSpPr/>
          <p:nvPr/>
        </p:nvSpPr>
        <p:spPr>
          <a:xfrm>
            <a:off x="1913690" y="3128019"/>
            <a:ext cx="1152525" cy="574675"/>
          </a:xfrm>
          <a:prstGeom prst="wedgeRoundRectCallout">
            <a:avLst>
              <a:gd name="adj1" fmla="val 96499"/>
              <a:gd name="adj2" fmla="val 3048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rgbClr val="945D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Pipan</a:t>
            </a:r>
            <a:r>
              <a:rPr lang="cs-CZ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(1995)</a:t>
            </a:r>
            <a:endParaRPr dirty="0"/>
          </a:p>
        </p:txBody>
      </p:sp>
      <p:sp>
        <p:nvSpPr>
          <p:cNvPr id="29" name="Google Shape;301;p33"/>
          <p:cNvSpPr/>
          <p:nvPr/>
        </p:nvSpPr>
        <p:spPr>
          <a:xfrm>
            <a:off x="349125" y="3047546"/>
            <a:ext cx="1259956" cy="761552"/>
          </a:xfrm>
          <a:prstGeom prst="wedgeRoundRectCallout">
            <a:avLst>
              <a:gd name="adj1" fmla="val 166281"/>
              <a:gd name="adj2" fmla="val 43909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rgbClr val="3434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 dirty="0" smtClean="0">
                <a:solidFill>
                  <a:schemeClr val="hlink"/>
                </a:solidFill>
                <a:hlinkClick r:id="rId6"/>
              </a:rPr>
              <a:t>DD a MŠ Beroun</a:t>
            </a:r>
            <a:r>
              <a:rPr lang="cs-CZ" sz="1800" b="0" i="0" u="sng" strike="noStrike" cap="none" dirty="0" smtClean="0">
                <a:solidFill>
                  <a:schemeClr val="hlink"/>
                </a:solidFill>
                <a:sym typeface="Arial"/>
                <a:hlinkClick r:id="rId6"/>
              </a:rPr>
              <a:t> 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(1993)</a:t>
            </a:r>
            <a:endParaRPr dirty="0"/>
          </a:p>
        </p:txBody>
      </p:sp>
      <p:sp>
        <p:nvSpPr>
          <p:cNvPr id="30" name="Zaoblený obdélníkový bublinový popisek 29"/>
          <p:cNvSpPr/>
          <p:nvPr/>
        </p:nvSpPr>
        <p:spPr>
          <a:xfrm>
            <a:off x="4416167" y="2089316"/>
            <a:ext cx="1895991" cy="643811"/>
          </a:xfrm>
          <a:prstGeom prst="wedgeRoundRectCallout">
            <a:avLst/>
          </a:prstGeom>
          <a:solidFill>
            <a:schemeClr val="accent1">
              <a:lumMod val="75000"/>
            </a:schemeClr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>
                <a:solidFill>
                  <a:schemeClr val="lt1"/>
                </a:solidFill>
              </a:rPr>
              <a:t>MŠ + ZŠ </a:t>
            </a:r>
            <a:r>
              <a:rPr lang="cs-CZ" sz="1800" dirty="0" smtClean="0">
                <a:solidFill>
                  <a:schemeClr val="lt1"/>
                </a:solidFill>
              </a:rPr>
              <a:t>+ SŠ Hradec </a:t>
            </a:r>
            <a:r>
              <a:rPr lang="cs-CZ" sz="1800" dirty="0">
                <a:solidFill>
                  <a:schemeClr val="lt1"/>
                </a:solidFill>
              </a:rPr>
              <a:t>Králové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927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600075" y="161925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small" dirty="0" smtClean="0"/>
              <a:t/>
            </a:r>
            <a:br>
              <a:rPr lang="cs-CZ" cap="small" dirty="0" smtClean="0"/>
            </a:br>
            <a:r>
              <a:rPr lang="cs-CZ" cap="small" dirty="0"/>
              <a:t/>
            </a:r>
            <a:br>
              <a:rPr lang="cs-CZ" cap="small" dirty="0"/>
            </a:br>
            <a:r>
              <a:rPr lang="cs-CZ" cap="small" dirty="0" smtClean="0"/>
              <a:t>2020 </a:t>
            </a:r>
            <a:r>
              <a:rPr lang="cs-CZ" cap="small" dirty="0"/>
              <a:t>MŠ, ZŠ a SŠ </a:t>
            </a:r>
            <a:r>
              <a:rPr lang="cs-CZ" cap="small" dirty="0" smtClean="0"/>
              <a:t>celkově </a:t>
            </a:r>
            <a:r>
              <a:rPr lang="cs-CZ" sz="1200" cap="small" dirty="0" smtClean="0"/>
              <a:t>(se zaměřením na vzdělávání neslyšících dětí a žáků)</a:t>
            </a:r>
            <a:endParaRPr sz="1200" cap="small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28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7944" y="198807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/>
          <p:nvPr/>
        </p:nvSpPr>
        <p:spPr>
          <a:xfrm>
            <a:off x="1809219" y="2230335"/>
            <a:ext cx="2340155" cy="728663"/>
          </a:xfrm>
          <a:prstGeom prst="wedgeRoundRectCallout">
            <a:avLst>
              <a:gd name="adj1" fmla="val 27317"/>
              <a:gd name="adj2" fmla="val 10016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MŠ + ZŠ + G </a:t>
            </a: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+ SOŠ Praha,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Ječná </a:t>
            </a: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ul.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1611016" y="4074027"/>
            <a:ext cx="1136322" cy="515975"/>
          </a:xfrm>
          <a:prstGeom prst="wedgeRoundRectCallout">
            <a:avLst>
              <a:gd name="adj1" fmla="val 27013"/>
              <a:gd name="adj2" fmla="val 4912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MŠ + ZŠ Plzeň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5556739" y="3500438"/>
            <a:ext cx="1780104" cy="649287"/>
          </a:xfrm>
          <a:prstGeom prst="wedgeRoundRectCallout">
            <a:avLst>
              <a:gd name="adj1" fmla="val 26710"/>
              <a:gd name="adj2" fmla="val 6405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MŠ + </a:t>
            </a: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ZŠ + SŠ </a:t>
            </a: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Olomouc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5029309" y="4612598"/>
            <a:ext cx="2662510" cy="413777"/>
          </a:xfrm>
          <a:prstGeom prst="wedgeRoundRectCallout">
            <a:avLst>
              <a:gd name="adj1" fmla="val -25149"/>
              <a:gd name="adj2" fmla="val 8512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MŠ + </a:t>
            </a: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ZŠ + SŠ  </a:t>
            </a:r>
            <a:r>
              <a:rPr lang="cs-CZ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Brno </a:t>
            </a:r>
            <a:endParaRPr sz="1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7164390" y="3217647"/>
            <a:ext cx="1920093" cy="865187"/>
          </a:xfrm>
          <a:prstGeom prst="wedgeRoundRectCallout">
            <a:avLst>
              <a:gd name="adj1" fmla="val -38810"/>
              <a:gd name="adj2" fmla="val 6486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MŠ + ZŠ + SOU Valašské Meziříčí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6638996" y="2149739"/>
            <a:ext cx="1584325" cy="575972"/>
          </a:xfrm>
          <a:prstGeom prst="wedgeRoundRectCallout">
            <a:avLst>
              <a:gd name="adj1" fmla="val -44993"/>
              <a:gd name="adj2" fmla="val 15662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MŠ + ZŠ </a:t>
            </a: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Ostrava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3038813" y="3571936"/>
            <a:ext cx="2561011" cy="590499"/>
          </a:xfrm>
          <a:prstGeom prst="wedgeRoundRectCallout">
            <a:avLst>
              <a:gd name="adj1" fmla="val -23382"/>
              <a:gd name="adj2" fmla="val -6179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MŠ + ZŠ + SŠ  Praha</a:t>
            </a: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,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Holečkova ul.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3880767" y="2892711"/>
            <a:ext cx="2577977" cy="595017"/>
          </a:xfrm>
          <a:prstGeom prst="wedgeRoundRectCallout">
            <a:avLst>
              <a:gd name="adj1" fmla="val -56135"/>
              <a:gd name="adj2" fmla="val 410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MŠ + ZŠ </a:t>
            </a: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+ SŠ Praha</a:t>
            </a: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,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Výmolova ul.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Zaoblený obdélníkový bublinový popisek 2"/>
          <p:cNvSpPr/>
          <p:nvPr/>
        </p:nvSpPr>
        <p:spPr>
          <a:xfrm>
            <a:off x="2396919" y="5090608"/>
            <a:ext cx="2445614" cy="605870"/>
          </a:xfrm>
          <a:prstGeom prst="wedgeRoundRectCallout">
            <a:avLst>
              <a:gd name="adj1" fmla="val -2544"/>
              <a:gd name="adj2" fmla="val -6252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00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 smtClean="0">
                <a:solidFill>
                  <a:srgbClr val="002060"/>
                </a:solidFill>
              </a:rPr>
              <a:t>MŠ + ZŠ + SŠ + DD České </a:t>
            </a:r>
            <a:r>
              <a:rPr lang="cs-CZ" sz="1800" dirty="0">
                <a:solidFill>
                  <a:srgbClr val="002060"/>
                </a:solidFill>
              </a:rPr>
              <a:t>Budějovice</a:t>
            </a:r>
          </a:p>
        </p:txBody>
      </p:sp>
      <p:sp>
        <p:nvSpPr>
          <p:cNvPr id="28" name="Google Shape;302;p33"/>
          <p:cNvSpPr/>
          <p:nvPr/>
        </p:nvSpPr>
        <p:spPr>
          <a:xfrm>
            <a:off x="1937807" y="3101312"/>
            <a:ext cx="1152525" cy="574675"/>
          </a:xfrm>
          <a:prstGeom prst="wedgeRoundRectCallout">
            <a:avLst>
              <a:gd name="adj1" fmla="val 96499"/>
              <a:gd name="adj2" fmla="val 304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err="1" smtClean="0"/>
              <a:t>Pipan</a:t>
            </a:r>
            <a:endParaRPr sz="1800" dirty="0"/>
          </a:p>
        </p:txBody>
      </p:sp>
      <p:sp>
        <p:nvSpPr>
          <p:cNvPr id="29" name="Google Shape;301;p33"/>
          <p:cNvSpPr/>
          <p:nvPr/>
        </p:nvSpPr>
        <p:spPr>
          <a:xfrm>
            <a:off x="465759" y="3291723"/>
            <a:ext cx="1259956" cy="761552"/>
          </a:xfrm>
          <a:prstGeom prst="wedgeRoundRectCallout">
            <a:avLst>
              <a:gd name="adj1" fmla="val 166281"/>
              <a:gd name="adj2" fmla="val 4390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DD a MŠ Beroun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0" name="Zaoblený obdélníkový bublinový popisek 29"/>
          <p:cNvSpPr/>
          <p:nvPr/>
        </p:nvSpPr>
        <p:spPr>
          <a:xfrm>
            <a:off x="4398859" y="2080698"/>
            <a:ext cx="1895991" cy="643811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 w="100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>
                <a:solidFill>
                  <a:srgbClr val="002060"/>
                </a:solidFill>
              </a:rPr>
              <a:t>MŠ + ZŠ </a:t>
            </a:r>
            <a:r>
              <a:rPr lang="cs-CZ" sz="1800" dirty="0" smtClean="0">
                <a:solidFill>
                  <a:srgbClr val="002060"/>
                </a:solidFill>
              </a:rPr>
              <a:t>+ SŠ Hradec </a:t>
            </a:r>
            <a:r>
              <a:rPr lang="cs-CZ" sz="1800" dirty="0">
                <a:solidFill>
                  <a:srgbClr val="002060"/>
                </a:solidFill>
              </a:rPr>
              <a:t>Králové </a:t>
            </a:r>
          </a:p>
        </p:txBody>
      </p:sp>
    </p:spTree>
    <p:extLst>
      <p:ext uri="{BB962C8B-B14F-4D97-AF65-F5344CB8AC3E}">
        <p14:creationId xmlns:p14="http://schemas.microsoft.com/office/powerpoint/2010/main" val="17433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>
            <a:spLocks noGrp="1"/>
          </p:cNvSpPr>
          <p:nvPr>
            <p:ph type="title"/>
          </p:nvPr>
        </p:nvSpPr>
        <p:spPr>
          <a:xfrm>
            <a:off x="768095" y="585216"/>
            <a:ext cx="7418219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sz="3200" cap="small" dirty="0"/>
              <a:t>1991</a:t>
            </a:r>
            <a:r>
              <a:rPr lang="cs-CZ" sz="3200" cap="small" dirty="0">
                <a:sym typeface="Symbol" panose="05050102010706020507" pitchFamily="18" charset="2"/>
              </a:rPr>
              <a:t>2020 </a:t>
            </a:r>
            <a:r>
              <a:rPr lang="cs-CZ" sz="3200" cap="none" dirty="0" smtClean="0"/>
              <a:t>STŘEDNÍ ŠKOLY PRO </a:t>
            </a:r>
            <a:r>
              <a:rPr lang="cs-CZ" sz="3200" cap="none" dirty="0"/>
              <a:t>SLUCHOVĚ POSTIŽENÉ</a:t>
            </a:r>
            <a:br>
              <a:rPr lang="cs-CZ" sz="3200" cap="none" dirty="0"/>
            </a:br>
            <a:r>
              <a:rPr lang="cs-CZ" sz="3200" cap="none" dirty="0"/>
              <a:t>S MATURITOU</a:t>
            </a:r>
            <a:endParaRPr sz="3200" dirty="0"/>
          </a:p>
        </p:txBody>
      </p:sp>
      <p:pic>
        <p:nvPicPr>
          <p:cNvPr id="310" name="Google Shape;310;p34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174750" y="2443162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4"/>
          <p:cNvSpPr/>
          <p:nvPr/>
        </p:nvSpPr>
        <p:spPr>
          <a:xfrm>
            <a:off x="5167172" y="4855659"/>
            <a:ext cx="800880" cy="590260"/>
          </a:xfrm>
          <a:prstGeom prst="wedgeRoundRectCallout">
            <a:avLst>
              <a:gd name="adj1" fmla="val -14400"/>
              <a:gd name="adj2" fmla="val 659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smtClean="0">
                <a:solidFill>
                  <a:srgbClr val="002060"/>
                </a:solidFill>
                <a:sym typeface="Arial"/>
              </a:rPr>
              <a:t>Brno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 dirty="0">
                <a:solidFill>
                  <a:srgbClr val="002060"/>
                </a:solidFill>
                <a:sym typeface="Arial"/>
              </a:rPr>
              <a:t>(1992)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0" y="3861594"/>
            <a:ext cx="2618652" cy="792162"/>
          </a:xfrm>
          <a:prstGeom prst="wedgeRoundRectCallout">
            <a:avLst>
              <a:gd name="adj1" fmla="val 71564"/>
              <a:gd name="adj2" fmla="val -4693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Beroun </a:t>
            </a:r>
            <a:r>
              <a:rPr lang="cs-CZ" sz="1800" b="0" i="0" u="none" strike="noStrike" cap="none" dirty="0" smtClean="0">
                <a:solidFill>
                  <a:srgbClr val="002060"/>
                </a:solidFill>
                <a:sym typeface="Symbol" panose="05050102010706020507" pitchFamily="18" charset="2"/>
              </a:rPr>
              <a:t> Praha,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cs-CZ" sz="1800" dirty="0" smtClean="0">
                <a:solidFill>
                  <a:srgbClr val="002060"/>
                </a:solidFill>
                <a:sym typeface="Symbol" panose="05050102010706020507" pitchFamily="18" charset="2"/>
              </a:rPr>
              <a:t>               </a:t>
            </a:r>
            <a:r>
              <a:rPr lang="cs-CZ" sz="1800" b="0" i="0" u="none" strike="noStrike" cap="none" dirty="0" smtClean="0">
                <a:solidFill>
                  <a:srgbClr val="002060"/>
                </a:solidFill>
                <a:sym typeface="Symbol" panose="05050102010706020507" pitchFamily="18" charset="2"/>
              </a:rPr>
              <a:t>Výmolova ul.</a:t>
            </a:r>
            <a:endParaRPr lang="cs-CZ" dirty="0">
              <a:solidFill>
                <a:srgbClr val="002060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(</a:t>
            </a:r>
            <a:r>
              <a:rPr lang="cs-CZ" sz="1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1994</a:t>
            </a:r>
            <a:r>
              <a:rPr lang="cs-CZ" sz="1400" b="0" i="0" u="none" strike="noStrike" cap="none" dirty="0" smtClean="0">
                <a:solidFill>
                  <a:srgbClr val="002060"/>
                </a:solidFill>
                <a:sym typeface="Arial"/>
              </a:rPr>
              <a:t>)           (2003)                     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Zaoblený obdélníkový bublinový popisek 1"/>
          <p:cNvSpPr/>
          <p:nvPr/>
        </p:nvSpPr>
        <p:spPr>
          <a:xfrm>
            <a:off x="2705325" y="2858211"/>
            <a:ext cx="1239040" cy="791199"/>
          </a:xfrm>
          <a:prstGeom prst="wedgeRoundRectCallout">
            <a:avLst>
              <a:gd name="adj1" fmla="val 6678"/>
              <a:gd name="adj2" fmla="val 7344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>
                <a:solidFill>
                  <a:srgbClr val="002060"/>
                </a:solidFill>
              </a:rPr>
              <a:t>Praha,</a:t>
            </a:r>
          </a:p>
          <a:p>
            <a:pPr lvl="0" algn="ctr"/>
            <a:r>
              <a:rPr lang="cs-CZ" sz="1800" dirty="0">
                <a:solidFill>
                  <a:srgbClr val="002060"/>
                </a:solidFill>
              </a:rPr>
              <a:t>Ječná ul.</a:t>
            </a:r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4213055" y="2624166"/>
            <a:ext cx="1852923" cy="528694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 w="100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 smtClean="0">
                <a:solidFill>
                  <a:srgbClr val="002060"/>
                </a:solidFill>
              </a:rPr>
              <a:t>Hradec Králové </a:t>
            </a:r>
            <a:r>
              <a:rPr lang="cs-CZ" dirty="0" smtClean="0">
                <a:solidFill>
                  <a:srgbClr val="002060"/>
                </a:solidFill>
              </a:rPr>
              <a:t>(1992)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6216839" y="4297362"/>
            <a:ext cx="2158848" cy="559602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 w="100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>
                <a:solidFill>
                  <a:srgbClr val="002060"/>
                </a:solidFill>
              </a:rPr>
              <a:t>Valašské Meziříčí </a:t>
            </a:r>
            <a:r>
              <a:rPr lang="cs-CZ" dirty="0">
                <a:solidFill>
                  <a:srgbClr val="002060"/>
                </a:solidFill>
              </a:rPr>
              <a:t>(1991)</a:t>
            </a: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13" name="Zaoblený obdélníkový bublinový popisek 12"/>
          <p:cNvSpPr/>
          <p:nvPr/>
        </p:nvSpPr>
        <p:spPr>
          <a:xfrm>
            <a:off x="2954215" y="4064459"/>
            <a:ext cx="2478077" cy="589297"/>
          </a:xfrm>
          <a:prstGeom prst="wedgeRoundRectCallout">
            <a:avLst>
              <a:gd name="adj1" fmla="val -26413"/>
              <a:gd name="adj2" fmla="val -7153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00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 smtClean="0">
                <a:solidFill>
                  <a:srgbClr val="002060"/>
                </a:solidFill>
              </a:rPr>
              <a:t>Praha, Holečkova ul.</a:t>
            </a:r>
          </a:p>
          <a:p>
            <a:pPr lvl="0" algn="ctr"/>
            <a:r>
              <a:rPr lang="cs-CZ" dirty="0" smtClean="0">
                <a:solidFill>
                  <a:srgbClr val="002060"/>
                </a:solidFill>
              </a:rPr>
              <a:t>(2008)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600075" y="161925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small" dirty="0" smtClean="0"/>
              <a:t/>
            </a:r>
            <a:br>
              <a:rPr lang="cs-CZ" cap="small" dirty="0" smtClean="0"/>
            </a:br>
            <a:r>
              <a:rPr lang="cs-CZ" cap="small" dirty="0"/>
              <a:t/>
            </a:r>
            <a:br>
              <a:rPr lang="cs-CZ" cap="small" dirty="0"/>
            </a:br>
            <a:r>
              <a:rPr lang="cs-CZ" cap="small" dirty="0" smtClean="0"/>
              <a:t>2020 SPC pro sluchově postižené</a:t>
            </a:r>
            <a:endParaRPr sz="1200" cap="small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28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7944" y="198807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/>
          <p:nvPr/>
        </p:nvSpPr>
        <p:spPr>
          <a:xfrm>
            <a:off x="1809219" y="2230335"/>
            <a:ext cx="2340155" cy="728663"/>
          </a:xfrm>
          <a:prstGeom prst="wedgeRoundRectCallout">
            <a:avLst>
              <a:gd name="adj1" fmla="val 27317"/>
              <a:gd name="adj2" fmla="val 10016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MŠ + ZŠ + G </a:t>
            </a: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+ SOŠ Praha,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Ječná </a:t>
            </a: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ul.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1611016" y="4074027"/>
            <a:ext cx="1136322" cy="515975"/>
          </a:xfrm>
          <a:prstGeom prst="wedgeRoundRectCallout">
            <a:avLst>
              <a:gd name="adj1" fmla="val 27013"/>
              <a:gd name="adj2" fmla="val 4912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MŠ + ZŠ Plzeň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5556739" y="3500438"/>
            <a:ext cx="1780104" cy="649287"/>
          </a:xfrm>
          <a:prstGeom prst="wedgeRoundRectCallout">
            <a:avLst>
              <a:gd name="adj1" fmla="val 26710"/>
              <a:gd name="adj2" fmla="val 6405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MŠ + </a:t>
            </a: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ZŠ + SŠ </a:t>
            </a: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Olomouc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5029309" y="4612598"/>
            <a:ext cx="2662510" cy="413777"/>
          </a:xfrm>
          <a:prstGeom prst="wedgeRoundRectCallout">
            <a:avLst>
              <a:gd name="adj1" fmla="val -25149"/>
              <a:gd name="adj2" fmla="val 8512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MŠ + </a:t>
            </a: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ZŠ + SŠ  </a:t>
            </a:r>
            <a:r>
              <a:rPr lang="cs-CZ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Brno </a:t>
            </a:r>
            <a:endParaRPr sz="1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7164390" y="3217647"/>
            <a:ext cx="1920093" cy="865187"/>
          </a:xfrm>
          <a:prstGeom prst="wedgeRoundRectCallout">
            <a:avLst>
              <a:gd name="adj1" fmla="val -38810"/>
              <a:gd name="adj2" fmla="val 6486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MŠ + ZŠ + SOU Valašské Meziříčí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6638996" y="2149739"/>
            <a:ext cx="1584325" cy="575972"/>
          </a:xfrm>
          <a:prstGeom prst="wedgeRoundRectCallout">
            <a:avLst>
              <a:gd name="adj1" fmla="val -44993"/>
              <a:gd name="adj2" fmla="val 15662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MŠ + ZŠ </a:t>
            </a: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Ostrava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3038813" y="3571936"/>
            <a:ext cx="2561011" cy="590499"/>
          </a:xfrm>
          <a:prstGeom prst="wedgeRoundRectCallout">
            <a:avLst>
              <a:gd name="adj1" fmla="val -23382"/>
              <a:gd name="adj2" fmla="val -6179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MŠ + ZŠ + SŠ  Praha</a:t>
            </a: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,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Holečkova ul.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3880767" y="2892711"/>
            <a:ext cx="2577977" cy="595017"/>
          </a:xfrm>
          <a:prstGeom prst="wedgeRoundRectCallout">
            <a:avLst>
              <a:gd name="adj1" fmla="val -56135"/>
              <a:gd name="adj2" fmla="val 410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MŠ + ZŠ </a:t>
            </a: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+ SŠ Praha</a:t>
            </a: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,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sym typeface="Arial"/>
              </a:rPr>
              <a:t>Výmolova ul.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Zaoblený obdélníkový bublinový popisek 2"/>
          <p:cNvSpPr/>
          <p:nvPr/>
        </p:nvSpPr>
        <p:spPr>
          <a:xfrm>
            <a:off x="2396919" y="5090608"/>
            <a:ext cx="2445614" cy="605870"/>
          </a:xfrm>
          <a:prstGeom prst="wedgeRoundRectCallout">
            <a:avLst>
              <a:gd name="adj1" fmla="val -2544"/>
              <a:gd name="adj2" fmla="val -6252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00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 smtClean="0">
                <a:solidFill>
                  <a:srgbClr val="002060"/>
                </a:solidFill>
              </a:rPr>
              <a:t>MŠ + ZŠ + SŠ + DD České </a:t>
            </a:r>
            <a:r>
              <a:rPr lang="cs-CZ" sz="1800" dirty="0">
                <a:solidFill>
                  <a:srgbClr val="002060"/>
                </a:solidFill>
              </a:rPr>
              <a:t>Budějovice</a:t>
            </a:r>
          </a:p>
        </p:txBody>
      </p:sp>
      <p:sp>
        <p:nvSpPr>
          <p:cNvPr id="28" name="Google Shape;302;p33"/>
          <p:cNvSpPr/>
          <p:nvPr/>
        </p:nvSpPr>
        <p:spPr>
          <a:xfrm>
            <a:off x="1937807" y="3101312"/>
            <a:ext cx="1152525" cy="574675"/>
          </a:xfrm>
          <a:prstGeom prst="wedgeRoundRectCallout">
            <a:avLst>
              <a:gd name="adj1" fmla="val 96499"/>
              <a:gd name="adj2" fmla="val 304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err="1" smtClean="0"/>
              <a:t>Pipan</a:t>
            </a:r>
            <a:endParaRPr sz="1800" dirty="0"/>
          </a:p>
        </p:txBody>
      </p:sp>
      <p:sp>
        <p:nvSpPr>
          <p:cNvPr id="29" name="Google Shape;301;p33"/>
          <p:cNvSpPr/>
          <p:nvPr/>
        </p:nvSpPr>
        <p:spPr>
          <a:xfrm>
            <a:off x="465759" y="3291723"/>
            <a:ext cx="1259956" cy="761552"/>
          </a:xfrm>
          <a:prstGeom prst="wedgeRoundRectCallout">
            <a:avLst>
              <a:gd name="adj1" fmla="val 166281"/>
              <a:gd name="adj2" fmla="val 4390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DD a MŠ Beroun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0" name="Zaoblený obdélníkový bublinový popisek 29"/>
          <p:cNvSpPr/>
          <p:nvPr/>
        </p:nvSpPr>
        <p:spPr>
          <a:xfrm>
            <a:off x="4398859" y="2080698"/>
            <a:ext cx="1895991" cy="643811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 w="100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>
                <a:solidFill>
                  <a:srgbClr val="002060"/>
                </a:solidFill>
              </a:rPr>
              <a:t>MŠ + </a:t>
            </a:r>
            <a:r>
              <a:rPr lang="cs-CZ" sz="1800" dirty="0" smtClean="0">
                <a:solidFill>
                  <a:srgbClr val="002060"/>
                </a:solidFill>
              </a:rPr>
              <a:t>ZŠ + SŠ </a:t>
            </a:r>
            <a:r>
              <a:rPr lang="cs-CZ" sz="1800" dirty="0">
                <a:solidFill>
                  <a:srgbClr val="002060"/>
                </a:solidFill>
              </a:rPr>
              <a:t>Hradec Králové </a:t>
            </a:r>
          </a:p>
        </p:txBody>
      </p:sp>
    </p:spTree>
    <p:extLst>
      <p:ext uri="{BB962C8B-B14F-4D97-AF65-F5344CB8AC3E}">
        <p14:creationId xmlns:p14="http://schemas.microsoft.com/office/powerpoint/2010/main" val="8479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600075" y="161925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small" dirty="0" smtClean="0"/>
              <a:t/>
            </a:r>
            <a:br>
              <a:rPr lang="cs-CZ" cap="small" dirty="0" smtClean="0"/>
            </a:br>
            <a:r>
              <a:rPr lang="cs-CZ" cap="small" dirty="0" smtClean="0"/>
              <a:t/>
            </a:r>
            <a:br>
              <a:rPr lang="cs-CZ" cap="small" dirty="0" smtClean="0"/>
            </a:br>
            <a:r>
              <a:rPr lang="cs-CZ" cap="small" dirty="0" smtClean="0"/>
              <a:t>2020 DĚTSKÉ DOMOVY pro sluchově postižené</a:t>
            </a:r>
            <a:endParaRPr sz="1200" cap="small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28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7944" y="198807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aoblený obdélníkový bublinový popisek 2"/>
          <p:cNvSpPr/>
          <p:nvPr/>
        </p:nvSpPr>
        <p:spPr>
          <a:xfrm>
            <a:off x="2683684" y="5160947"/>
            <a:ext cx="2445614" cy="605870"/>
          </a:xfrm>
          <a:prstGeom prst="wedgeRoundRectCallout">
            <a:avLst>
              <a:gd name="adj1" fmla="val -6748"/>
              <a:gd name="adj2" fmla="val -6877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00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 smtClean="0">
                <a:solidFill>
                  <a:srgbClr val="002060"/>
                </a:solidFill>
              </a:rPr>
              <a:t>MŠ + ZŠ + SŠ + </a:t>
            </a:r>
            <a:r>
              <a:rPr lang="cs-CZ" sz="1800" dirty="0" smtClean="0">
                <a:solidFill>
                  <a:srgbClr val="FF0000"/>
                </a:solidFill>
              </a:rPr>
              <a:t>DD</a:t>
            </a:r>
            <a:r>
              <a:rPr lang="cs-CZ" sz="1800" dirty="0" smtClean="0">
                <a:solidFill>
                  <a:srgbClr val="002060"/>
                </a:solidFill>
              </a:rPr>
              <a:t> České </a:t>
            </a:r>
            <a:r>
              <a:rPr lang="cs-CZ" sz="1800" dirty="0">
                <a:solidFill>
                  <a:srgbClr val="002060"/>
                </a:solidFill>
              </a:rPr>
              <a:t>Budějovice</a:t>
            </a:r>
          </a:p>
        </p:txBody>
      </p:sp>
      <p:sp>
        <p:nvSpPr>
          <p:cNvPr id="29" name="Google Shape;301;p33"/>
          <p:cNvSpPr/>
          <p:nvPr/>
        </p:nvSpPr>
        <p:spPr>
          <a:xfrm>
            <a:off x="1699388" y="3313365"/>
            <a:ext cx="1259956" cy="761552"/>
          </a:xfrm>
          <a:prstGeom prst="wedgeRoundRectCallout">
            <a:avLst>
              <a:gd name="adj1" fmla="val 88124"/>
              <a:gd name="adj2" fmla="val -937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>
                <a:solidFill>
                  <a:srgbClr val="FF0000"/>
                </a:solidFill>
              </a:rPr>
              <a:t>DD</a:t>
            </a:r>
            <a:r>
              <a:rPr lang="cs-CZ" sz="1800" dirty="0" smtClean="0">
                <a:solidFill>
                  <a:srgbClr val="002060"/>
                </a:solidFill>
              </a:rPr>
              <a:t> a MŠ Beroun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6" name="Google Shape;232;p28"/>
          <p:cNvSpPr/>
          <p:nvPr/>
        </p:nvSpPr>
        <p:spPr>
          <a:xfrm>
            <a:off x="4850757" y="4612598"/>
            <a:ext cx="2789081" cy="413777"/>
          </a:xfrm>
          <a:prstGeom prst="wedgeRoundRectCallout">
            <a:avLst>
              <a:gd name="adj1" fmla="val -25149"/>
              <a:gd name="adj2" fmla="val 8512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MŠ + </a:t>
            </a: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ZŠ + </a:t>
            </a:r>
            <a:r>
              <a:rPr lang="cs-CZ" sz="18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DD</a:t>
            </a:r>
            <a:r>
              <a:rPr lang="cs-CZ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Ivančice </a:t>
            </a:r>
            <a:endParaRPr sz="1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lačítko akce: Nápověda 1">
            <a:hlinkClick r:id="" action="ppaction://noaction" highlightClick="1"/>
          </p:cNvPr>
          <p:cNvSpPr/>
          <p:nvPr/>
        </p:nvSpPr>
        <p:spPr>
          <a:xfrm>
            <a:off x="5129298" y="4298278"/>
            <a:ext cx="1042416" cy="1042416"/>
          </a:xfrm>
          <a:prstGeom prst="actionButtonHelp">
            <a:avLst/>
          </a:prstGeom>
          <a:solidFill>
            <a:srgbClr val="FF0000"/>
          </a:solidFill>
          <a:ln w="100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1800" b="0" i="0" u="none" strike="noStrike" cap="none" dirty="0">
              <a:solidFill>
                <a:srgbClr val="993778"/>
              </a:solidFill>
              <a:sym typeface="Arial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5199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600075" y="161925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small" dirty="0" smtClean="0"/>
              <a:t/>
            </a:r>
            <a:br>
              <a:rPr lang="cs-CZ" cap="small" dirty="0" smtClean="0"/>
            </a:br>
            <a:r>
              <a:rPr lang="cs-CZ" cap="small" dirty="0" smtClean="0"/>
              <a:t/>
            </a:r>
            <a:br>
              <a:rPr lang="cs-CZ" cap="small" dirty="0" smtClean="0"/>
            </a:br>
            <a:r>
              <a:rPr lang="cs-CZ" cap="small" dirty="0"/>
              <a:t>1991</a:t>
            </a:r>
            <a:r>
              <a:rPr lang="cs-CZ" cap="small" dirty="0">
                <a:sym typeface="Symbol" panose="05050102010706020507" pitchFamily="18" charset="2"/>
              </a:rPr>
              <a:t>2020 </a:t>
            </a:r>
            <a:r>
              <a:rPr lang="cs-CZ" cap="small" dirty="0" smtClean="0"/>
              <a:t>CENTRA RANÉ PÉČE pro rodiny s dětmi se sluchovým postižením</a:t>
            </a:r>
            <a:endParaRPr sz="1200" cap="small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28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7944" y="198807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aoblený obdélníkový bublinový popisek 3"/>
          <p:cNvSpPr/>
          <p:nvPr/>
        </p:nvSpPr>
        <p:spPr>
          <a:xfrm>
            <a:off x="3269207" y="2803495"/>
            <a:ext cx="1358072" cy="514012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>
                <a:solidFill>
                  <a:srgbClr val="002060"/>
                </a:solidFill>
                <a:hlinkClick r:id="rId4"/>
              </a:rPr>
              <a:t>Tamtam</a:t>
            </a:r>
            <a:r>
              <a:rPr lang="cs-CZ" sz="1800" dirty="0">
                <a:solidFill>
                  <a:srgbClr val="002060"/>
                </a:solidFill>
              </a:rPr>
              <a:t> (2000)</a:t>
            </a:r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6327127" y="3632226"/>
            <a:ext cx="1358072" cy="514012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>
                <a:solidFill>
                  <a:srgbClr val="002060"/>
                </a:solidFill>
                <a:hlinkClick r:id="rId4"/>
              </a:rPr>
              <a:t>Tamtam </a:t>
            </a:r>
            <a:r>
              <a:rPr lang="cs-CZ" sz="1800" dirty="0">
                <a:solidFill>
                  <a:srgbClr val="002060"/>
                </a:solidFill>
              </a:rPr>
              <a:t>(</a:t>
            </a:r>
            <a:r>
              <a:rPr lang="cs-CZ" sz="1800" dirty="0" smtClean="0">
                <a:solidFill>
                  <a:srgbClr val="002060"/>
                </a:solidFill>
              </a:rPr>
              <a:t>2005)</a:t>
            </a: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14" name="Zaoblený obdélníkový bublinový popisek 13"/>
          <p:cNvSpPr/>
          <p:nvPr/>
        </p:nvSpPr>
        <p:spPr>
          <a:xfrm>
            <a:off x="4398859" y="1861264"/>
            <a:ext cx="1895991" cy="863245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  <a:ln w="100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>
                <a:solidFill>
                  <a:srgbClr val="002060"/>
                </a:solidFill>
                <a:hlinkClick r:id="rId5"/>
              </a:rPr>
              <a:t>MŠ + </a:t>
            </a:r>
            <a:r>
              <a:rPr lang="cs-CZ" sz="1800" dirty="0" smtClean="0">
                <a:solidFill>
                  <a:srgbClr val="002060"/>
                </a:solidFill>
                <a:hlinkClick r:id="rId5"/>
              </a:rPr>
              <a:t>ZŠ + SŠ </a:t>
            </a:r>
            <a:r>
              <a:rPr lang="cs-CZ" sz="1800" dirty="0">
                <a:solidFill>
                  <a:srgbClr val="002060"/>
                </a:solidFill>
                <a:hlinkClick r:id="rId5"/>
              </a:rPr>
              <a:t>Hradec </a:t>
            </a:r>
            <a:r>
              <a:rPr lang="cs-CZ" sz="1800" dirty="0" smtClean="0">
                <a:solidFill>
                  <a:srgbClr val="002060"/>
                </a:solidFill>
                <a:hlinkClick r:id="rId5"/>
              </a:rPr>
              <a:t>Králové</a:t>
            </a:r>
            <a:endParaRPr lang="cs-CZ" sz="1800" dirty="0" smtClean="0">
              <a:solidFill>
                <a:srgbClr val="002060"/>
              </a:solidFill>
            </a:endParaRPr>
          </a:p>
          <a:p>
            <a:pPr lvl="0" algn="ctr"/>
            <a:r>
              <a:rPr lang="cs-CZ" sz="1800" dirty="0" smtClean="0">
                <a:solidFill>
                  <a:srgbClr val="002060"/>
                </a:solidFill>
              </a:rPr>
              <a:t>(201?) </a:t>
            </a:r>
            <a:endParaRPr lang="cs-CZ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cap="none" dirty="0" smtClean="0"/>
              <a:t>2020 MŠ</a:t>
            </a:r>
            <a:r>
              <a:rPr lang="cs-CZ" sz="3200" cap="none" dirty="0"/>
              <a:t>, ZŠ, </a:t>
            </a:r>
            <a:r>
              <a:rPr lang="cs-CZ" sz="3200" cap="none" dirty="0" smtClean="0"/>
              <a:t>SŠ, DD, SPC </a:t>
            </a:r>
            <a:r>
              <a:rPr lang="cs-CZ" sz="3200" cap="none" dirty="0"/>
              <a:t>PRO SLUCHOVĚ POSTIŽENÉ</a:t>
            </a:r>
            <a:br>
              <a:rPr lang="cs-CZ" sz="3200" cap="none" dirty="0"/>
            </a:br>
            <a:r>
              <a:rPr lang="cs-CZ" sz="3200" cap="none" dirty="0" smtClean="0"/>
              <a:t>SOUHRNNĚ</a:t>
            </a:r>
            <a:r>
              <a:rPr lang="cs-CZ" sz="1200" dirty="0" smtClean="0"/>
              <a:t> (ještě jednou)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0" name="Google Shape;360;p38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98913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8"/>
          <p:cNvSpPr/>
          <p:nvPr/>
        </p:nvSpPr>
        <p:spPr>
          <a:xfrm>
            <a:off x="6804025" y="3167390"/>
            <a:ext cx="1439863" cy="47751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sym typeface="Arial"/>
              </a:rPr>
              <a:t>MŠ+ZŠ+SPC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sym typeface="Arial"/>
              </a:rPr>
              <a:t>Ostrava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62" name="Google Shape;362;p38"/>
          <p:cNvSpPr/>
          <p:nvPr/>
        </p:nvSpPr>
        <p:spPr>
          <a:xfrm>
            <a:off x="4859338" y="1773238"/>
            <a:ext cx="1728787" cy="1079500"/>
          </a:xfrm>
          <a:prstGeom prst="wedgeRoundRectCallout">
            <a:avLst>
              <a:gd name="adj1" fmla="val -36988"/>
              <a:gd name="adj2" fmla="val 6588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sym typeface="Arial"/>
              </a:rPr>
              <a:t>MŠ+ZŠ+SŠ+SPC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sym typeface="Arial"/>
              </a:rPr>
              <a:t>Hradec Králové 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64" name="Google Shape;364;p38"/>
          <p:cNvSpPr/>
          <p:nvPr/>
        </p:nvSpPr>
        <p:spPr>
          <a:xfrm>
            <a:off x="3203575" y="3068638"/>
            <a:ext cx="1655763" cy="576262"/>
          </a:xfrm>
          <a:prstGeom prst="wedgeRoundRectCallout">
            <a:avLst>
              <a:gd name="adj1" fmla="val -22243"/>
              <a:gd name="adj2" fmla="val 4274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sym typeface="Arial"/>
              </a:rPr>
              <a:t>MŠ+ZŠ+SŠ+SPC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sym typeface="Arial"/>
              </a:rPr>
              <a:t>Holečkova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65" name="Google Shape;365;p38"/>
          <p:cNvSpPr/>
          <p:nvPr/>
        </p:nvSpPr>
        <p:spPr>
          <a:xfrm>
            <a:off x="1762919" y="3536950"/>
            <a:ext cx="1368425" cy="647700"/>
          </a:xfrm>
          <a:prstGeom prst="wedgeRoundRectCallout">
            <a:avLst>
              <a:gd name="adj1" fmla="val 4549"/>
              <a:gd name="adj2" fmla="val 6626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sym typeface="Arial"/>
              </a:rPr>
              <a:t>MŠ+ZŠ+SPC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sym typeface="Arial"/>
              </a:rPr>
              <a:t>Plzeň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66" name="Google Shape;366;p38"/>
          <p:cNvSpPr/>
          <p:nvPr/>
        </p:nvSpPr>
        <p:spPr>
          <a:xfrm>
            <a:off x="1656557" y="4365403"/>
            <a:ext cx="2087562" cy="792163"/>
          </a:xfrm>
          <a:prstGeom prst="wedgeRoundRectCallout">
            <a:avLst>
              <a:gd name="adj1" fmla="val 45542"/>
              <a:gd name="adj2" fmla="val 6761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sym typeface="Arial"/>
              </a:rPr>
              <a:t>MŠ+ZŠ+SŠ+DD+SPC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sym typeface="Arial"/>
              </a:rPr>
              <a:t>České Budějovice</a:t>
            </a:r>
            <a:endParaRPr sz="1400" b="0" i="0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367" name="Google Shape;367;p38"/>
          <p:cNvSpPr/>
          <p:nvPr/>
        </p:nvSpPr>
        <p:spPr>
          <a:xfrm>
            <a:off x="7092950" y="3860800"/>
            <a:ext cx="2051050" cy="504825"/>
          </a:xfrm>
          <a:prstGeom prst="wedgeRoundRectCallout">
            <a:avLst>
              <a:gd name="adj1" fmla="val -45791"/>
              <a:gd name="adj2" fmla="val 8278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sym typeface="Arial"/>
              </a:rPr>
              <a:t>MŠ+ZŠ+SŠ+SPC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sym typeface="Arial"/>
              </a:rPr>
              <a:t>Valašské Meziříčí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68" name="Google Shape;368;p38"/>
          <p:cNvSpPr/>
          <p:nvPr/>
        </p:nvSpPr>
        <p:spPr>
          <a:xfrm>
            <a:off x="4284663" y="4292600"/>
            <a:ext cx="1511300" cy="649288"/>
          </a:xfrm>
          <a:prstGeom prst="wedgeRoundRectCallout">
            <a:avLst>
              <a:gd name="adj1" fmla="val 41984"/>
              <a:gd name="adj2" fmla="val 74332"/>
              <a:gd name="adj3" fmla="val 16667"/>
            </a:avLst>
          </a:prstGeom>
          <a:solidFill>
            <a:srgbClr val="92D05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0" i="0" strike="noStrike" cap="none" dirty="0">
                <a:solidFill>
                  <a:srgbClr val="FFFF00"/>
                </a:solidFill>
                <a:sym typeface="Arial"/>
              </a:rPr>
              <a:t>MŠ+ZŠ+DD</a:t>
            </a:r>
            <a:endParaRPr dirty="0">
              <a:solidFill>
                <a:srgbClr val="FFFF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0" i="0" strike="noStrike" cap="none" dirty="0">
                <a:solidFill>
                  <a:srgbClr val="FFFF00"/>
                </a:solidFill>
                <a:sym typeface="Arial"/>
              </a:rPr>
              <a:t>Ivančice 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69" name="Google Shape;369;p38"/>
          <p:cNvSpPr/>
          <p:nvPr/>
        </p:nvSpPr>
        <p:spPr>
          <a:xfrm>
            <a:off x="3203575" y="1491467"/>
            <a:ext cx="1655762" cy="577850"/>
          </a:xfrm>
          <a:prstGeom prst="wedgeRoundRectCallout">
            <a:avLst>
              <a:gd name="adj1" fmla="val 12685"/>
              <a:gd name="adj2" fmla="val 94671"/>
              <a:gd name="adj3" fmla="val 16667"/>
            </a:avLst>
          </a:prstGeom>
          <a:solidFill>
            <a:srgbClr val="92D05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0" i="0" strike="noStrike" cap="none" dirty="0">
                <a:solidFill>
                  <a:srgbClr val="FFFF00"/>
                </a:solidFill>
                <a:sym typeface="Arial"/>
              </a:rPr>
              <a:t>MŠ+ZŠ+SPC</a:t>
            </a:r>
            <a:endParaRPr dirty="0">
              <a:solidFill>
                <a:srgbClr val="FFFF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0" i="0" strike="noStrike" cap="none" dirty="0">
                <a:solidFill>
                  <a:srgbClr val="FFFF00"/>
                </a:solidFill>
                <a:sym typeface="Arial"/>
              </a:rPr>
              <a:t>Liberec 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70" name="Google Shape;370;p38"/>
          <p:cNvSpPr/>
          <p:nvPr/>
        </p:nvSpPr>
        <p:spPr>
          <a:xfrm>
            <a:off x="539750" y="2852738"/>
            <a:ext cx="2303463" cy="504825"/>
          </a:xfrm>
          <a:prstGeom prst="wedgeRoundRectCallout">
            <a:avLst>
              <a:gd name="adj1" fmla="val 71293"/>
              <a:gd name="adj2" fmla="val 8236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8660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0" i="0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DD+MŠ+ SPC </a:t>
            </a:r>
            <a:r>
              <a:rPr lang="cs-CZ" b="0" i="0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Beroun</a:t>
            </a:r>
            <a:endParaRPr b="0" i="0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8"/>
          <p:cNvSpPr/>
          <p:nvPr/>
        </p:nvSpPr>
        <p:spPr>
          <a:xfrm>
            <a:off x="1907381" y="2049849"/>
            <a:ext cx="865188" cy="576262"/>
          </a:xfrm>
          <a:prstGeom prst="wedgeRoundRectCallout">
            <a:avLst>
              <a:gd name="adj1" fmla="val 171836"/>
              <a:gd name="adj2" fmla="val 10164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8660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0" i="0" strike="noStrike" cap="none" dirty="0" smtClean="0">
                <a:solidFill>
                  <a:srgbClr val="002060"/>
                </a:solidFill>
                <a:sym typeface="Arial"/>
              </a:rPr>
              <a:t>MŠ </a:t>
            </a:r>
            <a:r>
              <a:rPr lang="cs-CZ" b="0" i="0" strike="noStrike" cap="none" dirty="0" err="1" smtClean="0">
                <a:solidFill>
                  <a:srgbClr val="002060"/>
                </a:solidFill>
                <a:sym typeface="Arial"/>
              </a:rPr>
              <a:t>Pipan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72" name="Google Shape;372;p38"/>
          <p:cNvSpPr/>
          <p:nvPr/>
        </p:nvSpPr>
        <p:spPr>
          <a:xfrm>
            <a:off x="4787900" y="3284538"/>
            <a:ext cx="1655763" cy="647700"/>
          </a:xfrm>
          <a:prstGeom prst="wedgeRoundRectCallout">
            <a:avLst>
              <a:gd name="adj1" fmla="val 57951"/>
              <a:gd name="adj2" fmla="val 8956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sym typeface="Arial"/>
              </a:rPr>
              <a:t>MŠ+ZŠ+SŠ+SPC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sym typeface="Arial"/>
              </a:rPr>
              <a:t>Olomouc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73" name="Google Shape;373;p38"/>
          <p:cNvSpPr/>
          <p:nvPr/>
        </p:nvSpPr>
        <p:spPr>
          <a:xfrm>
            <a:off x="5719058" y="4365625"/>
            <a:ext cx="1731408" cy="647700"/>
          </a:xfrm>
          <a:prstGeom prst="wedgeRoundRectCallout">
            <a:avLst>
              <a:gd name="adj1" fmla="val -46770"/>
              <a:gd name="adj2" fmla="val 71689"/>
              <a:gd name="adj3" fmla="val 0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 smtClean="0">
                <a:solidFill>
                  <a:srgbClr val="002060"/>
                </a:solidFill>
                <a:sym typeface="Arial"/>
              </a:rPr>
              <a:t>MŠ+ZŠ+ SŠ+SPC</a:t>
            </a:r>
            <a:endParaRPr dirty="0" smtClean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 smtClean="0">
                <a:solidFill>
                  <a:srgbClr val="002060"/>
                </a:solidFill>
                <a:sym typeface="Arial"/>
              </a:rPr>
              <a:t>Brno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74" name="Google Shape;374;p38"/>
          <p:cNvSpPr/>
          <p:nvPr/>
        </p:nvSpPr>
        <p:spPr>
          <a:xfrm>
            <a:off x="6389688" y="5107617"/>
            <a:ext cx="1728787" cy="504825"/>
          </a:xfrm>
          <a:prstGeom prst="wedgeRoundRectCallout">
            <a:avLst>
              <a:gd name="adj1" fmla="val -80405"/>
              <a:gd name="adj2" fmla="val -31079"/>
              <a:gd name="adj3" fmla="val 16667"/>
            </a:avLst>
          </a:prstGeom>
          <a:solidFill>
            <a:srgbClr val="92D050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0" i="0" strike="noStrike" cap="none" dirty="0">
                <a:solidFill>
                  <a:srgbClr val="FFFF00"/>
                </a:solidFill>
                <a:sym typeface="Arial"/>
              </a:rPr>
              <a:t>MŠ+ZŠ+SPC</a:t>
            </a:r>
            <a:endParaRPr dirty="0">
              <a:solidFill>
                <a:srgbClr val="FFFF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0" i="0" strike="noStrike" cap="none" dirty="0">
                <a:solidFill>
                  <a:srgbClr val="FFFF00"/>
                </a:solidFill>
                <a:sym typeface="Arial"/>
              </a:rPr>
              <a:t>Kyjov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75" name="Google Shape;375;p38"/>
          <p:cNvSpPr/>
          <p:nvPr/>
        </p:nvSpPr>
        <p:spPr>
          <a:xfrm>
            <a:off x="2871790" y="2132013"/>
            <a:ext cx="1412874" cy="585004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 smtClean="0">
                <a:solidFill>
                  <a:srgbClr val="002060"/>
                </a:solidFill>
                <a:sym typeface="Arial"/>
              </a:rPr>
              <a:t>MŠ+ZŠ+SŠ+SPC Ječná ul.</a:t>
            </a:r>
            <a:endParaRPr sz="1400" b="0" i="0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3478466" y="2629685"/>
            <a:ext cx="1957133" cy="438954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MŠ+ZŠ+SŠ+SPC </a:t>
            </a:r>
            <a:r>
              <a:rPr lang="cs-CZ" sz="1400" b="0" i="0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Výmolova ul. </a:t>
            </a:r>
            <a:endParaRPr sz="1400" b="0" i="0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21D2C75-1063-4612-9D67-A08E0EBD2F75}"/>
              </a:ext>
            </a:extLst>
          </p:cNvPr>
          <p:cNvSpPr/>
          <p:nvPr/>
        </p:nvSpPr>
        <p:spPr>
          <a:xfrm>
            <a:off x="630238" y="5652284"/>
            <a:ext cx="7613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Tyrkysová</a:t>
            </a:r>
            <a:r>
              <a:rPr lang="cs-CZ" dirty="0" smtClean="0"/>
              <a:t> </a:t>
            </a:r>
            <a:r>
              <a:rPr lang="cs-CZ" dirty="0"/>
              <a:t>– primárně pro děti se sluchovým postižením</a:t>
            </a:r>
          </a:p>
          <a:p>
            <a:r>
              <a:rPr lang="cs-CZ" b="1" dirty="0" smtClean="0">
                <a:solidFill>
                  <a:srgbClr val="92D050"/>
                </a:solidFill>
              </a:rPr>
              <a:t>Zelená</a:t>
            </a:r>
            <a:r>
              <a:rPr lang="cs-CZ" dirty="0" smtClean="0"/>
              <a:t> </a:t>
            </a:r>
            <a:r>
              <a:rPr lang="cs-CZ" dirty="0"/>
              <a:t>– historicky se věnovali dětem se sluchovým postižením, v dnešní době se na ně nespecializují, ale vědí, jak s nimi pracovat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none" dirty="0" smtClean="0"/>
              <a:t>2019 SŠ </a:t>
            </a:r>
            <a:r>
              <a:rPr lang="cs-CZ" cap="none" dirty="0"/>
              <a:t>ZAKONČENÉ </a:t>
            </a:r>
            <a:r>
              <a:rPr lang="cs-CZ" cap="none" dirty="0" smtClean="0"/>
              <a:t>MATURITOU</a:t>
            </a:r>
            <a:r>
              <a:rPr lang="cs-CZ" sz="1200" cap="none" dirty="0" smtClean="0"/>
              <a:t> </a:t>
            </a:r>
            <a:r>
              <a:rPr lang="cs-CZ" sz="1200" cap="small" dirty="0" smtClean="0"/>
              <a:t>(</a:t>
            </a:r>
            <a:r>
              <a:rPr lang="cs-CZ" sz="1200" cap="small" dirty="0"/>
              <a:t>nutno aktualizovat k r. 2020/2021)</a:t>
            </a:r>
            <a:r>
              <a:rPr lang="cs-CZ" sz="3200" cap="none" dirty="0" smtClean="0"/>
              <a:t/>
            </a:r>
            <a:br>
              <a:rPr lang="cs-CZ" sz="3200" cap="none" dirty="0" smtClean="0"/>
            </a:br>
            <a:endParaRPr sz="3200" dirty="0"/>
          </a:p>
        </p:txBody>
      </p:sp>
      <p:pic>
        <p:nvPicPr>
          <p:cNvPr id="479" name="Google Shape;479;p53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98913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3"/>
          <p:cNvSpPr/>
          <p:nvPr/>
        </p:nvSpPr>
        <p:spPr>
          <a:xfrm>
            <a:off x="5073700" y="1429578"/>
            <a:ext cx="1657350" cy="1008062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Předškolní a mimoškolní pedagogika</a:t>
            </a:r>
            <a:endParaRPr dirty="0"/>
          </a:p>
        </p:txBody>
      </p:sp>
      <p:sp>
        <p:nvSpPr>
          <p:cNvPr id="481" name="Google Shape;481;p53"/>
          <p:cNvSpPr/>
          <p:nvPr/>
        </p:nvSpPr>
        <p:spPr>
          <a:xfrm>
            <a:off x="6837866" y="1428131"/>
            <a:ext cx="1655762" cy="1008062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Reprodukční grafik pro média</a:t>
            </a:r>
            <a:endParaRPr/>
          </a:p>
        </p:txBody>
      </p:sp>
      <p:cxnSp>
        <p:nvCxnSpPr>
          <p:cNvPr id="482" name="Google Shape;482;p53"/>
          <p:cNvCxnSpPr>
            <a:stCxn id="480" idx="2"/>
          </p:cNvCxnSpPr>
          <p:nvPr/>
        </p:nvCxnSpPr>
        <p:spPr>
          <a:xfrm flipH="1">
            <a:off x="4644119" y="2437640"/>
            <a:ext cx="1258256" cy="54076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483" name="Google Shape;483;p53"/>
          <p:cNvCxnSpPr>
            <a:stCxn id="481" idx="2"/>
          </p:cNvCxnSpPr>
          <p:nvPr/>
        </p:nvCxnSpPr>
        <p:spPr>
          <a:xfrm flipH="1">
            <a:off x="4644119" y="2436193"/>
            <a:ext cx="3021628" cy="56100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484" name="Google Shape;484;p53"/>
          <p:cNvSpPr/>
          <p:nvPr/>
        </p:nvSpPr>
        <p:spPr>
          <a:xfrm>
            <a:off x="7308850" y="3068638"/>
            <a:ext cx="1655763" cy="1008062"/>
          </a:xfrm>
          <a:prstGeom prst="roundRect">
            <a:avLst>
              <a:gd name="adj" fmla="val 19945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Počítačové systémy a aplikovaná elektronika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3"/>
          <p:cNvSpPr/>
          <p:nvPr/>
        </p:nvSpPr>
        <p:spPr>
          <a:xfrm>
            <a:off x="7308850" y="4221163"/>
            <a:ext cx="1655763" cy="1008062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Zahradnictví</a:t>
            </a:r>
            <a:endParaRPr/>
          </a:p>
        </p:txBody>
      </p:sp>
      <p:cxnSp>
        <p:nvCxnSpPr>
          <p:cNvPr id="486" name="Google Shape;486;p53"/>
          <p:cNvCxnSpPr/>
          <p:nvPr/>
        </p:nvCxnSpPr>
        <p:spPr>
          <a:xfrm rot="10800000" flipH="1">
            <a:off x="7164388" y="3573463"/>
            <a:ext cx="144462" cy="93503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487" name="Google Shape;487;p53"/>
          <p:cNvCxnSpPr/>
          <p:nvPr/>
        </p:nvCxnSpPr>
        <p:spPr>
          <a:xfrm>
            <a:off x="7164388" y="4508500"/>
            <a:ext cx="144462" cy="215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488" name="Google Shape;488;p53"/>
          <p:cNvSpPr/>
          <p:nvPr/>
        </p:nvSpPr>
        <p:spPr>
          <a:xfrm>
            <a:off x="250825" y="3933825"/>
            <a:ext cx="1657350" cy="1008063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Asistent zubního technika</a:t>
            </a:r>
            <a:endParaRPr/>
          </a:p>
        </p:txBody>
      </p:sp>
      <p:sp>
        <p:nvSpPr>
          <p:cNvPr id="489" name="Google Shape;489;p53"/>
          <p:cNvSpPr/>
          <p:nvPr/>
        </p:nvSpPr>
        <p:spPr>
          <a:xfrm>
            <a:off x="250825" y="5373688"/>
            <a:ext cx="1657350" cy="1008062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Gymnázium </a:t>
            </a:r>
            <a:endParaRPr/>
          </a:p>
        </p:txBody>
      </p:sp>
      <p:cxnSp>
        <p:nvCxnSpPr>
          <p:cNvPr id="490" name="Google Shape;490;p53"/>
          <p:cNvCxnSpPr>
            <a:stCxn id="488" idx="3"/>
          </p:cNvCxnSpPr>
          <p:nvPr/>
        </p:nvCxnSpPr>
        <p:spPr>
          <a:xfrm rot="10800000" flipH="1">
            <a:off x="1908175" y="3501257"/>
            <a:ext cx="1655700" cy="936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491" name="Google Shape;491;p53"/>
          <p:cNvCxnSpPr>
            <a:stCxn id="489" idx="3"/>
          </p:cNvCxnSpPr>
          <p:nvPr/>
        </p:nvCxnSpPr>
        <p:spPr>
          <a:xfrm rot="10800000" flipH="1">
            <a:off x="1908175" y="3429719"/>
            <a:ext cx="1800300" cy="244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492" name="Google Shape;492;p53"/>
          <p:cNvSpPr/>
          <p:nvPr/>
        </p:nvSpPr>
        <p:spPr>
          <a:xfrm>
            <a:off x="2124075" y="5661025"/>
            <a:ext cx="1655763" cy="1008063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Informační služby</a:t>
            </a:r>
            <a:endParaRPr/>
          </a:p>
        </p:txBody>
      </p:sp>
      <p:cxnSp>
        <p:nvCxnSpPr>
          <p:cNvPr id="493" name="Google Shape;493;p53"/>
          <p:cNvCxnSpPr>
            <a:stCxn id="492" idx="0"/>
          </p:cNvCxnSpPr>
          <p:nvPr/>
        </p:nvCxnSpPr>
        <p:spPr>
          <a:xfrm rot="10800000" flipH="1">
            <a:off x="2951957" y="3429025"/>
            <a:ext cx="757200" cy="2232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494" name="Google Shape;494;p53"/>
          <p:cNvSpPr/>
          <p:nvPr/>
        </p:nvSpPr>
        <p:spPr>
          <a:xfrm>
            <a:off x="323850" y="2349500"/>
            <a:ext cx="1655763" cy="1008063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Hotelnictví </a:t>
            </a:r>
            <a:endParaRPr/>
          </a:p>
        </p:txBody>
      </p:sp>
      <p:cxnSp>
        <p:nvCxnSpPr>
          <p:cNvPr id="495" name="Google Shape;495;p53"/>
          <p:cNvCxnSpPr>
            <a:stCxn id="494" idx="3"/>
          </p:cNvCxnSpPr>
          <p:nvPr/>
        </p:nvCxnSpPr>
        <p:spPr>
          <a:xfrm>
            <a:off x="1979613" y="2853532"/>
            <a:ext cx="1584300" cy="57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496" name="Google Shape;496;p53"/>
          <p:cNvSpPr/>
          <p:nvPr/>
        </p:nvSpPr>
        <p:spPr>
          <a:xfrm>
            <a:off x="4572000" y="5661025"/>
            <a:ext cx="1655763" cy="1008063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Informační technologie</a:t>
            </a:r>
            <a:endParaRPr/>
          </a:p>
        </p:txBody>
      </p:sp>
      <p:cxnSp>
        <p:nvCxnSpPr>
          <p:cNvPr id="497" name="Google Shape;497;p53"/>
          <p:cNvCxnSpPr>
            <a:stCxn id="496" idx="0"/>
          </p:cNvCxnSpPr>
          <p:nvPr/>
        </p:nvCxnSpPr>
        <p:spPr>
          <a:xfrm rot="10800000" flipH="1">
            <a:off x="5399882" y="5084725"/>
            <a:ext cx="466800" cy="57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1948</a:t>
            </a:r>
            <a:endParaRPr dirty="0"/>
          </a:p>
        </p:txBody>
      </p:sp>
      <p:sp>
        <p:nvSpPr>
          <p:cNvPr id="129" name="Google Shape;129;p16"/>
          <p:cNvSpPr txBox="1">
            <a:spLocks noGrp="1"/>
          </p:cNvSpPr>
          <p:nvPr>
            <p:ph idx="1"/>
          </p:nvPr>
        </p:nvSpPr>
        <p:spPr>
          <a:xfrm>
            <a:off x="768096" y="1720587"/>
            <a:ext cx="7290055" cy="458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Garamond" panose="02020404030301010803" pitchFamily="18" charset="0"/>
              </a:rPr>
              <a:t> </a:t>
            </a:r>
            <a:r>
              <a:rPr lang="cs-CZ" sz="2400" dirty="0" smtClean="0">
                <a:latin typeface="+mj-lt"/>
              </a:rPr>
              <a:t>Povinná školní docházka pro (téměř) všechny děti </a:t>
            </a:r>
            <a:r>
              <a:rPr lang="cs-CZ" sz="2400" dirty="0" smtClean="0">
                <a:latin typeface="+mj-lt"/>
                <a:sym typeface="Symbol" panose="05050102010706020507" pitchFamily="18" charset="2"/>
              </a:rPr>
              <a:t> </a:t>
            </a:r>
            <a:r>
              <a:rPr lang="cs-CZ" sz="2400" b="1" dirty="0" smtClean="0">
                <a:latin typeface="+mj-lt"/>
                <a:sym typeface="Symbol" panose="05050102010706020507" pitchFamily="18" charset="2"/>
              </a:rPr>
              <a:t>povinná školní docházka pro všechny neslyšící děti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  <a:sym typeface="Symbol" panose="05050102010706020507" pitchFamily="18" charset="2"/>
              </a:rPr>
              <a:t>Neslyšící děti se do té doby vzdělávaly buď v ústavech pro hluchoněmé, nebo ve školách hl. vzdělávacího proudu, nebo se vůbec nevzdělávaly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  <a:sym typeface="Symbol" panose="05050102010706020507" pitchFamily="18" charset="2"/>
              </a:rPr>
              <a:t>Nyní musely všechny neslyšící děti začít chodit do „škol pro neslyšící“</a:t>
            </a:r>
            <a:endParaRPr sz="2400" dirty="0">
              <a:latin typeface="+mj-lt"/>
            </a:endParaRPr>
          </a:p>
          <a:p>
            <a:pPr marL="319088" lvl="0" indent="-208598" algn="l" rtl="0"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44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small" dirty="0" smtClean="0"/>
              <a:t>2019 Nástavbové </a:t>
            </a:r>
            <a:r>
              <a:rPr lang="cs-CZ" cap="small" dirty="0"/>
              <a:t>studium zakončené </a:t>
            </a:r>
            <a:r>
              <a:rPr lang="cs-CZ" cap="small" dirty="0" smtClean="0"/>
              <a:t>maturitou</a:t>
            </a:r>
            <a:r>
              <a:rPr lang="cs-CZ" sz="1200" cap="small" dirty="0" smtClean="0"/>
              <a:t> </a:t>
            </a:r>
            <a:r>
              <a:rPr lang="cs-CZ" sz="1200" cap="small" dirty="0"/>
              <a:t>(nutno aktualizovat k r. 2020/2021</a:t>
            </a:r>
            <a:r>
              <a:rPr lang="cs-CZ" sz="1200" cap="small" dirty="0" smtClean="0"/>
              <a:t>)</a:t>
            </a:r>
            <a:endParaRPr dirty="0"/>
          </a:p>
        </p:txBody>
      </p:sp>
      <p:pic>
        <p:nvPicPr>
          <p:cNvPr id="506" name="Google Shape;506;p54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98913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4"/>
          <p:cNvSpPr/>
          <p:nvPr/>
        </p:nvSpPr>
        <p:spPr>
          <a:xfrm>
            <a:off x="6619081" y="1494960"/>
            <a:ext cx="1657350" cy="1006475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Podnikání</a:t>
            </a:r>
            <a:endParaRPr/>
          </a:p>
        </p:txBody>
      </p:sp>
      <p:sp>
        <p:nvSpPr>
          <p:cNvPr id="508" name="Google Shape;508;p54"/>
          <p:cNvSpPr/>
          <p:nvPr/>
        </p:nvSpPr>
        <p:spPr>
          <a:xfrm>
            <a:off x="4503822" y="1494928"/>
            <a:ext cx="2070308" cy="1008062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Nábytkářská a dřevařská výroba</a:t>
            </a:r>
            <a:endParaRPr/>
          </a:p>
        </p:txBody>
      </p:sp>
      <p:cxnSp>
        <p:nvCxnSpPr>
          <p:cNvPr id="509" name="Google Shape;509;p54"/>
          <p:cNvCxnSpPr>
            <a:stCxn id="507" idx="2"/>
          </p:cNvCxnSpPr>
          <p:nvPr/>
        </p:nvCxnSpPr>
        <p:spPr>
          <a:xfrm flipH="1">
            <a:off x="4771837" y="2501435"/>
            <a:ext cx="2675919" cy="503238"/>
          </a:xfrm>
          <a:prstGeom prst="straightConnector1">
            <a:avLst/>
          </a:prstGeom>
          <a:noFill/>
          <a:ln w="38100" cap="flat" cmpd="sng">
            <a:solidFill>
              <a:srgbClr val="3434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0" name="Google Shape;510;p54"/>
          <p:cNvCxnSpPr>
            <a:stCxn id="508" idx="2"/>
          </p:cNvCxnSpPr>
          <p:nvPr/>
        </p:nvCxnSpPr>
        <p:spPr>
          <a:xfrm flipH="1">
            <a:off x="4771837" y="2502990"/>
            <a:ext cx="767139" cy="491554"/>
          </a:xfrm>
          <a:prstGeom prst="straightConnector1">
            <a:avLst/>
          </a:prstGeom>
          <a:noFill/>
          <a:ln w="38100" cap="flat" cmpd="sng">
            <a:solidFill>
              <a:srgbClr val="3434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1" name="Google Shape;511;p54"/>
          <p:cNvSpPr/>
          <p:nvPr/>
        </p:nvSpPr>
        <p:spPr>
          <a:xfrm>
            <a:off x="7447756" y="3644862"/>
            <a:ext cx="1655763" cy="1008062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Mechanik-Elektronik</a:t>
            </a:r>
            <a:endParaRPr/>
          </a:p>
        </p:txBody>
      </p:sp>
      <p:sp>
        <p:nvSpPr>
          <p:cNvPr id="512" name="Google Shape;512;p54"/>
          <p:cNvSpPr/>
          <p:nvPr/>
        </p:nvSpPr>
        <p:spPr>
          <a:xfrm>
            <a:off x="69549" y="4148893"/>
            <a:ext cx="1655763" cy="1008063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Podnikání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</a:rPr>
              <a:t>Hotelnictví</a:t>
            </a:r>
          </a:p>
        </p:txBody>
      </p:sp>
      <p:cxnSp>
        <p:nvCxnSpPr>
          <p:cNvPr id="513" name="Google Shape;513;p54"/>
          <p:cNvCxnSpPr/>
          <p:nvPr/>
        </p:nvCxnSpPr>
        <p:spPr>
          <a:xfrm flipV="1">
            <a:off x="1475619" y="3470390"/>
            <a:ext cx="2140682" cy="1182534"/>
          </a:xfrm>
          <a:prstGeom prst="straightConnector1">
            <a:avLst/>
          </a:prstGeom>
          <a:noFill/>
          <a:ln w="38100" cap="flat" cmpd="sng">
            <a:solidFill>
              <a:srgbClr val="3434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6" name="Google Shape;516;p54"/>
          <p:cNvSpPr/>
          <p:nvPr/>
        </p:nvSpPr>
        <p:spPr>
          <a:xfrm>
            <a:off x="76312" y="2924024"/>
            <a:ext cx="1655763" cy="1008063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Gastronomie </a:t>
            </a:r>
            <a:endParaRPr/>
          </a:p>
        </p:txBody>
      </p:sp>
      <p:cxnSp>
        <p:nvCxnSpPr>
          <p:cNvPr id="517" name="Google Shape;517;p54"/>
          <p:cNvCxnSpPr>
            <a:stCxn id="516" idx="3"/>
          </p:cNvCxnSpPr>
          <p:nvPr/>
        </p:nvCxnSpPr>
        <p:spPr>
          <a:xfrm>
            <a:off x="1732075" y="3428056"/>
            <a:ext cx="1884226" cy="42334"/>
          </a:xfrm>
          <a:prstGeom prst="straightConnector1">
            <a:avLst/>
          </a:prstGeom>
          <a:noFill/>
          <a:ln w="38100" cap="flat" cmpd="sng">
            <a:solidFill>
              <a:srgbClr val="3434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8" name="Google Shape;518;p54"/>
          <p:cNvCxnSpPr/>
          <p:nvPr/>
        </p:nvCxnSpPr>
        <p:spPr>
          <a:xfrm flipV="1">
            <a:off x="7164388" y="4407866"/>
            <a:ext cx="345595" cy="100634"/>
          </a:xfrm>
          <a:prstGeom prst="straightConnector1">
            <a:avLst/>
          </a:prstGeom>
          <a:noFill/>
          <a:ln w="38100" cap="flat" cmpd="sng">
            <a:solidFill>
              <a:srgbClr val="3434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none" dirty="0" smtClean="0"/>
              <a:t>2019 STŘEDNÍ </a:t>
            </a:r>
            <a:r>
              <a:rPr lang="cs-CZ" cap="none" dirty="0"/>
              <a:t>ODBORNÁ </a:t>
            </a:r>
            <a:r>
              <a:rPr lang="cs-CZ" cap="none" dirty="0" smtClean="0"/>
              <a:t>UČILIŠTĚ </a:t>
            </a:r>
            <a:r>
              <a:rPr lang="cs-CZ" sz="1200" cap="small" dirty="0"/>
              <a:t>(nutno aktualizovat k r. 2020/2021)</a:t>
            </a:r>
            <a:endParaRPr sz="1200" dirty="0"/>
          </a:p>
        </p:txBody>
      </p:sp>
      <p:pic>
        <p:nvPicPr>
          <p:cNvPr id="525" name="Google Shape;525;p55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7157" y="2006601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5"/>
          <p:cNvSpPr/>
          <p:nvPr/>
        </p:nvSpPr>
        <p:spPr>
          <a:xfrm>
            <a:off x="5867400" y="1989138"/>
            <a:ext cx="2017713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Umělecký truhlář a řezbář</a:t>
            </a:r>
            <a:endParaRPr/>
          </a:p>
        </p:txBody>
      </p:sp>
      <p:sp>
        <p:nvSpPr>
          <p:cNvPr id="527" name="Google Shape;527;p55"/>
          <p:cNvSpPr/>
          <p:nvPr/>
        </p:nvSpPr>
        <p:spPr>
          <a:xfrm>
            <a:off x="3419475" y="1484313"/>
            <a:ext cx="1655763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Kuchař - číšník</a:t>
            </a:r>
            <a:endParaRPr/>
          </a:p>
        </p:txBody>
      </p:sp>
      <p:cxnSp>
        <p:nvCxnSpPr>
          <p:cNvPr id="528" name="Google Shape;528;p55"/>
          <p:cNvCxnSpPr>
            <a:stCxn id="526" idx="1"/>
          </p:cNvCxnSpPr>
          <p:nvPr/>
        </p:nvCxnSpPr>
        <p:spPr>
          <a:xfrm flipH="1">
            <a:off x="4716600" y="2277269"/>
            <a:ext cx="1150800" cy="720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29" name="Google Shape;529;p55"/>
          <p:cNvCxnSpPr>
            <a:stCxn id="527" idx="2"/>
          </p:cNvCxnSpPr>
          <p:nvPr/>
        </p:nvCxnSpPr>
        <p:spPr>
          <a:xfrm>
            <a:off x="4247357" y="2060575"/>
            <a:ext cx="468300" cy="936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31" name="Google Shape;531;p55"/>
          <p:cNvSpPr/>
          <p:nvPr/>
        </p:nvSpPr>
        <p:spPr>
          <a:xfrm>
            <a:off x="7308850" y="4941888"/>
            <a:ext cx="1655763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Zahradník</a:t>
            </a:r>
            <a:endParaRPr/>
          </a:p>
        </p:txBody>
      </p:sp>
      <p:sp>
        <p:nvSpPr>
          <p:cNvPr id="532" name="Google Shape;532;p55"/>
          <p:cNvSpPr/>
          <p:nvPr/>
        </p:nvSpPr>
        <p:spPr>
          <a:xfrm>
            <a:off x="250825" y="2133600"/>
            <a:ext cx="1728788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Pekař</a:t>
            </a:r>
            <a:endParaRPr/>
          </a:p>
        </p:txBody>
      </p:sp>
      <p:cxnSp>
        <p:nvCxnSpPr>
          <p:cNvPr id="533" name="Google Shape;533;p55"/>
          <p:cNvCxnSpPr>
            <a:stCxn id="532" idx="3"/>
          </p:cNvCxnSpPr>
          <p:nvPr/>
        </p:nvCxnSpPr>
        <p:spPr>
          <a:xfrm>
            <a:off x="1979613" y="2348707"/>
            <a:ext cx="1584300" cy="1081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34" name="Google Shape;534;p55"/>
          <p:cNvSpPr/>
          <p:nvPr/>
        </p:nvSpPr>
        <p:spPr>
          <a:xfrm>
            <a:off x="250825" y="2636838"/>
            <a:ext cx="1728788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Kuchař-číšník </a:t>
            </a:r>
            <a:endParaRPr/>
          </a:p>
        </p:txBody>
      </p:sp>
      <p:sp>
        <p:nvSpPr>
          <p:cNvPr id="535" name="Google Shape;535;p55"/>
          <p:cNvSpPr/>
          <p:nvPr/>
        </p:nvSpPr>
        <p:spPr>
          <a:xfrm>
            <a:off x="250825" y="5265737"/>
            <a:ext cx="1728788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Cukrář-výroba </a:t>
            </a:r>
            <a:endParaRPr/>
          </a:p>
        </p:txBody>
      </p:sp>
      <p:cxnSp>
        <p:nvCxnSpPr>
          <p:cNvPr id="536" name="Google Shape;536;p55"/>
          <p:cNvCxnSpPr>
            <a:stCxn id="535" idx="3"/>
          </p:cNvCxnSpPr>
          <p:nvPr/>
        </p:nvCxnSpPr>
        <p:spPr>
          <a:xfrm flipV="1">
            <a:off x="1979613" y="3429000"/>
            <a:ext cx="1582737" cy="2052637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40" name="Google Shape;540;p55"/>
          <p:cNvSpPr/>
          <p:nvPr/>
        </p:nvSpPr>
        <p:spPr>
          <a:xfrm>
            <a:off x="5867400" y="1484313"/>
            <a:ext cx="16573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Truhlář </a:t>
            </a:r>
            <a:endParaRPr/>
          </a:p>
        </p:txBody>
      </p:sp>
      <p:cxnSp>
        <p:nvCxnSpPr>
          <p:cNvPr id="541" name="Google Shape;541;p55"/>
          <p:cNvCxnSpPr>
            <a:endCxn id="531" idx="0"/>
          </p:cNvCxnSpPr>
          <p:nvPr/>
        </p:nvCxnSpPr>
        <p:spPr>
          <a:xfrm>
            <a:off x="7165032" y="4508388"/>
            <a:ext cx="971700" cy="433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42" name="Google Shape;542;p55"/>
          <p:cNvSpPr/>
          <p:nvPr/>
        </p:nvSpPr>
        <p:spPr>
          <a:xfrm>
            <a:off x="7308850" y="5516563"/>
            <a:ext cx="1655763" cy="649287"/>
          </a:xfrm>
          <a:prstGeom prst="roundRect">
            <a:avLst>
              <a:gd name="adj" fmla="val 19945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Elektrikář – slaboproud</a:t>
            </a:r>
            <a:endParaRPr/>
          </a:p>
        </p:txBody>
      </p:sp>
      <p:cxnSp>
        <p:nvCxnSpPr>
          <p:cNvPr id="543" name="Google Shape;543;p55"/>
          <p:cNvCxnSpPr>
            <a:endCxn id="542" idx="1"/>
          </p:cNvCxnSpPr>
          <p:nvPr/>
        </p:nvCxnSpPr>
        <p:spPr>
          <a:xfrm>
            <a:off x="7164250" y="4509206"/>
            <a:ext cx="144600" cy="1332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46" name="Google Shape;546;p55"/>
          <p:cNvSpPr/>
          <p:nvPr/>
        </p:nvSpPr>
        <p:spPr>
          <a:xfrm>
            <a:off x="3419475" y="2133600"/>
            <a:ext cx="1655763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Cukrář</a:t>
            </a:r>
            <a:endParaRPr/>
          </a:p>
        </p:txBody>
      </p:sp>
      <p:cxnSp>
        <p:nvCxnSpPr>
          <p:cNvPr id="547" name="Google Shape;547;p55"/>
          <p:cNvCxnSpPr>
            <a:stCxn id="540" idx="1"/>
          </p:cNvCxnSpPr>
          <p:nvPr/>
        </p:nvCxnSpPr>
        <p:spPr>
          <a:xfrm flipH="1">
            <a:off x="4716600" y="1700213"/>
            <a:ext cx="1150800" cy="1296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48" name="Google Shape;548;p55"/>
          <p:cNvCxnSpPr>
            <a:stCxn id="546" idx="2"/>
          </p:cNvCxnSpPr>
          <p:nvPr/>
        </p:nvCxnSpPr>
        <p:spPr>
          <a:xfrm>
            <a:off x="4247357" y="2565400"/>
            <a:ext cx="468300" cy="43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49" name="Google Shape;549;p55"/>
          <p:cNvSpPr/>
          <p:nvPr/>
        </p:nvSpPr>
        <p:spPr>
          <a:xfrm>
            <a:off x="250825" y="3141663"/>
            <a:ext cx="173037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Krejčí</a:t>
            </a:r>
            <a:endParaRPr/>
          </a:p>
        </p:txBody>
      </p:sp>
      <p:sp>
        <p:nvSpPr>
          <p:cNvPr id="550" name="Google Shape;550;p55"/>
          <p:cNvSpPr/>
          <p:nvPr/>
        </p:nvSpPr>
        <p:spPr>
          <a:xfrm>
            <a:off x="250825" y="3644900"/>
            <a:ext cx="173037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Čalouník</a:t>
            </a:r>
            <a:endParaRPr/>
          </a:p>
        </p:txBody>
      </p:sp>
      <p:sp>
        <p:nvSpPr>
          <p:cNvPr id="551" name="Google Shape;551;p55"/>
          <p:cNvSpPr/>
          <p:nvPr/>
        </p:nvSpPr>
        <p:spPr>
          <a:xfrm>
            <a:off x="0" y="4149725"/>
            <a:ext cx="198120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Malíř a lakýrník</a:t>
            </a:r>
            <a:endParaRPr/>
          </a:p>
        </p:txBody>
      </p:sp>
      <p:sp>
        <p:nvSpPr>
          <p:cNvPr id="552" name="Google Shape;552;p55"/>
          <p:cNvSpPr/>
          <p:nvPr/>
        </p:nvSpPr>
        <p:spPr>
          <a:xfrm>
            <a:off x="0" y="4652963"/>
            <a:ext cx="1979613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Strojní mechanik</a:t>
            </a:r>
            <a:endParaRPr/>
          </a:p>
        </p:txBody>
      </p:sp>
      <p:cxnSp>
        <p:nvCxnSpPr>
          <p:cNvPr id="553" name="Google Shape;553;p55"/>
          <p:cNvCxnSpPr>
            <a:stCxn id="534" idx="3"/>
          </p:cNvCxnSpPr>
          <p:nvPr/>
        </p:nvCxnSpPr>
        <p:spPr>
          <a:xfrm>
            <a:off x="1979613" y="2852738"/>
            <a:ext cx="1584300" cy="576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54" name="Google Shape;554;p55"/>
          <p:cNvCxnSpPr>
            <a:stCxn id="549" idx="3"/>
          </p:cNvCxnSpPr>
          <p:nvPr/>
        </p:nvCxnSpPr>
        <p:spPr>
          <a:xfrm>
            <a:off x="1981200" y="3357563"/>
            <a:ext cx="1582800" cy="71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55" name="Google Shape;555;p55"/>
          <p:cNvCxnSpPr>
            <a:stCxn id="550" idx="3"/>
          </p:cNvCxnSpPr>
          <p:nvPr/>
        </p:nvCxnSpPr>
        <p:spPr>
          <a:xfrm rot="10800000" flipH="1">
            <a:off x="1981200" y="3429100"/>
            <a:ext cx="1582800" cy="43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56" name="Google Shape;556;p55"/>
          <p:cNvCxnSpPr/>
          <p:nvPr/>
        </p:nvCxnSpPr>
        <p:spPr>
          <a:xfrm rot="10800000" flipH="1">
            <a:off x="1979613" y="3429000"/>
            <a:ext cx="1582737" cy="93662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57" name="Google Shape;557;p55"/>
          <p:cNvCxnSpPr>
            <a:stCxn id="552" idx="3"/>
          </p:cNvCxnSpPr>
          <p:nvPr/>
        </p:nvCxnSpPr>
        <p:spPr>
          <a:xfrm rot="10800000" flipH="1">
            <a:off x="1979613" y="3429075"/>
            <a:ext cx="1584300" cy="1476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58" name="Google Shape;558;p55"/>
          <p:cNvSpPr/>
          <p:nvPr/>
        </p:nvSpPr>
        <p:spPr>
          <a:xfrm>
            <a:off x="4572000" y="5661025"/>
            <a:ext cx="1655763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Operátor skladování</a:t>
            </a:r>
            <a:endParaRPr/>
          </a:p>
        </p:txBody>
      </p:sp>
      <p:cxnSp>
        <p:nvCxnSpPr>
          <p:cNvPr id="559" name="Google Shape;559;p55"/>
          <p:cNvCxnSpPr/>
          <p:nvPr/>
        </p:nvCxnSpPr>
        <p:spPr>
          <a:xfrm rot="10800000" flipH="1">
            <a:off x="5400675" y="5084763"/>
            <a:ext cx="466725" cy="57626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none" dirty="0" smtClean="0"/>
              <a:t>2019 ODBORNÁ UČILIŠTĚ</a:t>
            </a:r>
            <a:r>
              <a:rPr lang="cs-CZ" sz="1200" cap="none" dirty="0" smtClean="0"/>
              <a:t> </a:t>
            </a:r>
            <a:r>
              <a:rPr lang="cs-CZ" sz="1200" cap="small" dirty="0"/>
              <a:t>(nutno aktualizovat k r. 2020/2021)</a:t>
            </a:r>
            <a:endParaRPr sz="1200" dirty="0"/>
          </a:p>
        </p:txBody>
      </p:sp>
      <p:pic>
        <p:nvPicPr>
          <p:cNvPr id="566" name="Google Shape;566;p56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98913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56"/>
          <p:cNvSpPr/>
          <p:nvPr/>
        </p:nvSpPr>
        <p:spPr>
          <a:xfrm>
            <a:off x="2539561" y="1637292"/>
            <a:ext cx="1655762" cy="576262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</a:rPr>
              <a:t>Cukrářské práce</a:t>
            </a:r>
            <a:endParaRPr dirty="0"/>
          </a:p>
        </p:txBody>
      </p:sp>
      <p:cxnSp>
        <p:nvCxnSpPr>
          <p:cNvPr id="568" name="Google Shape;568;p56"/>
          <p:cNvCxnSpPr>
            <a:stCxn id="567" idx="2"/>
          </p:cNvCxnSpPr>
          <p:nvPr/>
        </p:nvCxnSpPr>
        <p:spPr>
          <a:xfrm>
            <a:off x="3367442" y="2213554"/>
            <a:ext cx="1387829" cy="67490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70" name="Google Shape;570;p56"/>
          <p:cNvSpPr/>
          <p:nvPr/>
        </p:nvSpPr>
        <p:spPr>
          <a:xfrm>
            <a:off x="250825" y="2133600"/>
            <a:ext cx="1728788" cy="503238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Kuchařské práce</a:t>
            </a:r>
            <a:endParaRPr/>
          </a:p>
        </p:txBody>
      </p:sp>
      <p:cxnSp>
        <p:nvCxnSpPr>
          <p:cNvPr id="571" name="Google Shape;571;p56"/>
          <p:cNvCxnSpPr>
            <a:stCxn id="570" idx="3"/>
          </p:cNvCxnSpPr>
          <p:nvPr/>
        </p:nvCxnSpPr>
        <p:spPr>
          <a:xfrm>
            <a:off x="1979613" y="2385219"/>
            <a:ext cx="1584300" cy="1044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72" name="Google Shape;572;p56"/>
          <p:cNvSpPr/>
          <p:nvPr/>
        </p:nvSpPr>
        <p:spPr>
          <a:xfrm>
            <a:off x="250825" y="2708275"/>
            <a:ext cx="1728788" cy="792163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Malířské a lakýrnické práce </a:t>
            </a:r>
            <a:endParaRPr/>
          </a:p>
        </p:txBody>
      </p:sp>
      <p:sp>
        <p:nvSpPr>
          <p:cNvPr id="573" name="Google Shape;573;p56"/>
          <p:cNvSpPr/>
          <p:nvPr/>
        </p:nvSpPr>
        <p:spPr>
          <a:xfrm>
            <a:off x="268299" y="4725194"/>
            <a:ext cx="1728788" cy="576262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99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Cukrářské práce </a:t>
            </a:r>
            <a:endParaRPr/>
          </a:p>
        </p:txBody>
      </p:sp>
      <p:cxnSp>
        <p:nvCxnSpPr>
          <p:cNvPr id="574" name="Google Shape;574;p56"/>
          <p:cNvCxnSpPr>
            <a:stCxn id="573" idx="3"/>
          </p:cNvCxnSpPr>
          <p:nvPr/>
        </p:nvCxnSpPr>
        <p:spPr>
          <a:xfrm flipV="1">
            <a:off x="1997087" y="3447822"/>
            <a:ext cx="1563737" cy="1565503"/>
          </a:xfrm>
          <a:prstGeom prst="straightConnector1">
            <a:avLst/>
          </a:prstGeom>
          <a:noFill/>
          <a:ln w="19050" cap="flat" cmpd="sng">
            <a:solidFill>
              <a:srgbClr val="6DB9E7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78" name="Google Shape;578;p56"/>
          <p:cNvSpPr/>
          <p:nvPr/>
        </p:nvSpPr>
        <p:spPr>
          <a:xfrm>
            <a:off x="6052396" y="1616470"/>
            <a:ext cx="1657350" cy="597082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Truhlářské práce</a:t>
            </a:r>
            <a:endParaRPr dirty="0"/>
          </a:p>
        </p:txBody>
      </p:sp>
      <p:cxnSp>
        <p:nvCxnSpPr>
          <p:cNvPr id="579" name="Google Shape;579;p56"/>
          <p:cNvCxnSpPr/>
          <p:nvPr/>
        </p:nvCxnSpPr>
        <p:spPr>
          <a:xfrm>
            <a:off x="5867400" y="5084763"/>
            <a:ext cx="1260475" cy="57626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82" name="Google Shape;582;p56"/>
          <p:cNvSpPr/>
          <p:nvPr/>
        </p:nvSpPr>
        <p:spPr>
          <a:xfrm>
            <a:off x="4284663" y="1637291"/>
            <a:ext cx="1655763" cy="576261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</a:rPr>
              <a:t>Kuchařské práce</a:t>
            </a:r>
            <a:endParaRPr dirty="0"/>
          </a:p>
        </p:txBody>
      </p:sp>
      <p:cxnSp>
        <p:nvCxnSpPr>
          <p:cNvPr id="583" name="Google Shape;583;p56"/>
          <p:cNvCxnSpPr>
            <a:stCxn id="578" idx="2"/>
          </p:cNvCxnSpPr>
          <p:nvPr/>
        </p:nvCxnSpPr>
        <p:spPr>
          <a:xfrm flipH="1">
            <a:off x="4755271" y="2213552"/>
            <a:ext cx="2125800" cy="67490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84" name="Google Shape;584;p56"/>
          <p:cNvCxnSpPr>
            <a:stCxn id="582" idx="2"/>
          </p:cNvCxnSpPr>
          <p:nvPr/>
        </p:nvCxnSpPr>
        <p:spPr>
          <a:xfrm flipH="1">
            <a:off x="4755271" y="2213552"/>
            <a:ext cx="357274" cy="67490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85" name="Google Shape;585;p56"/>
          <p:cNvSpPr/>
          <p:nvPr/>
        </p:nvSpPr>
        <p:spPr>
          <a:xfrm>
            <a:off x="250825" y="3573463"/>
            <a:ext cx="1730375" cy="576262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Čalounické práce</a:t>
            </a:r>
            <a:endParaRPr/>
          </a:p>
        </p:txBody>
      </p:sp>
      <p:sp>
        <p:nvSpPr>
          <p:cNvPr id="586" name="Google Shape;586;p56"/>
          <p:cNvSpPr/>
          <p:nvPr/>
        </p:nvSpPr>
        <p:spPr>
          <a:xfrm>
            <a:off x="250825" y="4221163"/>
            <a:ext cx="1730375" cy="431800"/>
          </a:xfrm>
          <a:prstGeom prst="roundRect">
            <a:avLst>
              <a:gd name="adj" fmla="val 1921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Šití oděvů</a:t>
            </a:r>
            <a:endParaRPr/>
          </a:p>
        </p:txBody>
      </p:sp>
      <p:cxnSp>
        <p:nvCxnSpPr>
          <p:cNvPr id="587" name="Google Shape;587;p56"/>
          <p:cNvCxnSpPr>
            <a:stCxn id="572" idx="3"/>
          </p:cNvCxnSpPr>
          <p:nvPr/>
        </p:nvCxnSpPr>
        <p:spPr>
          <a:xfrm>
            <a:off x="1979613" y="3104356"/>
            <a:ext cx="1584300" cy="324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88" name="Google Shape;588;p56"/>
          <p:cNvCxnSpPr>
            <a:stCxn id="585" idx="3"/>
          </p:cNvCxnSpPr>
          <p:nvPr/>
        </p:nvCxnSpPr>
        <p:spPr>
          <a:xfrm rot="10800000" flipH="1">
            <a:off x="1981200" y="3429894"/>
            <a:ext cx="1582800" cy="431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89" name="Google Shape;589;p56"/>
          <p:cNvCxnSpPr/>
          <p:nvPr/>
        </p:nvCxnSpPr>
        <p:spPr>
          <a:xfrm rot="10800000" flipH="1">
            <a:off x="1978024" y="3429063"/>
            <a:ext cx="1582800" cy="100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90" name="Google Shape;590;p56"/>
          <p:cNvSpPr/>
          <p:nvPr/>
        </p:nvSpPr>
        <p:spPr>
          <a:xfrm>
            <a:off x="4284663" y="5661025"/>
            <a:ext cx="1943100" cy="720725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Prodavačské práce</a:t>
            </a:r>
            <a:endParaRPr/>
          </a:p>
        </p:txBody>
      </p:sp>
      <p:cxnSp>
        <p:nvCxnSpPr>
          <p:cNvPr id="591" name="Google Shape;591;p56"/>
          <p:cNvCxnSpPr/>
          <p:nvPr/>
        </p:nvCxnSpPr>
        <p:spPr>
          <a:xfrm rot="10800000" flipH="1">
            <a:off x="5400675" y="5084763"/>
            <a:ext cx="466725" cy="57626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92" name="Google Shape;592;p56"/>
          <p:cNvSpPr/>
          <p:nvPr/>
        </p:nvSpPr>
        <p:spPr>
          <a:xfrm>
            <a:off x="6300788" y="5661025"/>
            <a:ext cx="1655762" cy="720725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Podlahářské práce</a:t>
            </a:r>
            <a:endParaRPr/>
          </a:p>
        </p:txBody>
      </p:sp>
      <p:sp>
        <p:nvSpPr>
          <p:cNvPr id="593" name="Google Shape;593;p56"/>
          <p:cNvSpPr/>
          <p:nvPr/>
        </p:nvSpPr>
        <p:spPr>
          <a:xfrm>
            <a:off x="1908175" y="5661025"/>
            <a:ext cx="1943100" cy="720725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Sklenářské práce</a:t>
            </a:r>
            <a:endParaRPr/>
          </a:p>
        </p:txBody>
      </p:sp>
      <p:cxnSp>
        <p:nvCxnSpPr>
          <p:cNvPr id="594" name="Google Shape;594;p56"/>
          <p:cNvCxnSpPr>
            <a:stCxn id="593" idx="0"/>
          </p:cNvCxnSpPr>
          <p:nvPr/>
        </p:nvCxnSpPr>
        <p:spPr>
          <a:xfrm flipV="1">
            <a:off x="2879725" y="5031253"/>
            <a:ext cx="736717" cy="62977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95" name="Google Shape;595;p56"/>
          <p:cNvCxnSpPr/>
          <p:nvPr/>
        </p:nvCxnSpPr>
        <p:spPr>
          <a:xfrm>
            <a:off x="7164388" y="4508500"/>
            <a:ext cx="971550" cy="4333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96" name="Google Shape;596;p56"/>
          <p:cNvSpPr/>
          <p:nvPr/>
        </p:nvSpPr>
        <p:spPr>
          <a:xfrm>
            <a:off x="7308850" y="4941888"/>
            <a:ext cx="1655763" cy="574675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0000" cap="flat" cmpd="sng">
            <a:solidFill>
              <a:srgbClr val="FCE8AE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Zahradnické práce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none" dirty="0" smtClean="0"/>
              <a:t>2019 PRAKTICKÉ ŠKOLY</a:t>
            </a:r>
            <a:r>
              <a:rPr lang="cs-CZ" sz="1200" cap="none" dirty="0" smtClean="0"/>
              <a:t> </a:t>
            </a:r>
            <a:r>
              <a:rPr lang="cs-CZ" sz="1200" cap="small" dirty="0"/>
              <a:t>(nutno aktualizovat k r. 2020/2021)</a:t>
            </a:r>
            <a:endParaRPr sz="1200" dirty="0"/>
          </a:p>
        </p:txBody>
      </p:sp>
      <p:pic>
        <p:nvPicPr>
          <p:cNvPr id="603" name="Google Shape;603;p57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989138"/>
            <a:ext cx="6477000" cy="370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4" name="Google Shape;604;p57"/>
          <p:cNvCxnSpPr>
            <a:endCxn id="605" idx="1"/>
          </p:cNvCxnSpPr>
          <p:nvPr/>
        </p:nvCxnSpPr>
        <p:spPr>
          <a:xfrm>
            <a:off x="6795778" y="4221162"/>
            <a:ext cx="584510" cy="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606" name="Google Shape;606;p57"/>
          <p:cNvSpPr/>
          <p:nvPr/>
        </p:nvSpPr>
        <p:spPr>
          <a:xfrm>
            <a:off x="3924300" y="5661025"/>
            <a:ext cx="1943100" cy="720725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Praktická škola dvouletá</a:t>
            </a:r>
            <a:endParaRPr/>
          </a:p>
        </p:txBody>
      </p:sp>
      <p:cxnSp>
        <p:nvCxnSpPr>
          <p:cNvPr id="607" name="Google Shape;607;p57"/>
          <p:cNvCxnSpPr>
            <a:stCxn id="606" idx="0"/>
          </p:cNvCxnSpPr>
          <p:nvPr/>
        </p:nvCxnSpPr>
        <p:spPr>
          <a:xfrm rot="10800000">
            <a:off x="3779850" y="5013325"/>
            <a:ext cx="1116000" cy="647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608" name="Google Shape;608;p57"/>
          <p:cNvSpPr/>
          <p:nvPr/>
        </p:nvSpPr>
        <p:spPr>
          <a:xfrm>
            <a:off x="1908175" y="5661025"/>
            <a:ext cx="1943100" cy="720725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Praktická škola jednoletá</a:t>
            </a:r>
            <a:endParaRPr/>
          </a:p>
        </p:txBody>
      </p:sp>
      <p:cxnSp>
        <p:nvCxnSpPr>
          <p:cNvPr id="609" name="Google Shape;609;p57"/>
          <p:cNvCxnSpPr>
            <a:stCxn id="608" idx="0"/>
          </p:cNvCxnSpPr>
          <p:nvPr/>
        </p:nvCxnSpPr>
        <p:spPr>
          <a:xfrm rot="10800000" flipH="1">
            <a:off x="2879725" y="5013325"/>
            <a:ext cx="900000" cy="647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605" name="Google Shape;605;p57"/>
          <p:cNvSpPr/>
          <p:nvPr/>
        </p:nvSpPr>
        <p:spPr>
          <a:xfrm>
            <a:off x="7380288" y="3860800"/>
            <a:ext cx="1943100" cy="720725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Praktická škola dvouletá</a:t>
            </a:r>
            <a:endParaRPr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FCD570A-2F39-411A-9607-9CFAB150CFCF}"/>
              </a:ext>
            </a:extLst>
          </p:cNvPr>
          <p:cNvSpPr txBox="1"/>
          <p:nvPr/>
        </p:nvSpPr>
        <p:spPr>
          <a:xfrm>
            <a:off x="6167120" y="5801360"/>
            <a:ext cx="2824480" cy="82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Shrnutí – 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2386" y="1785515"/>
            <a:ext cx="7543800" cy="4415091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j-lt"/>
              </a:rPr>
              <a:t>1948 povinná školní docházka pro všechny </a:t>
            </a:r>
            <a:r>
              <a:rPr lang="cs-CZ" sz="2400" b="1" dirty="0" smtClean="0">
                <a:latin typeface="+mj-lt"/>
              </a:rPr>
              <a:t>neslyšící žáky</a:t>
            </a:r>
            <a:endParaRPr lang="cs-CZ" sz="2400" b="1" dirty="0">
              <a:latin typeface="+mj-lt"/>
            </a:endParaRPr>
          </a:p>
          <a:p>
            <a:pPr lvl="1"/>
            <a:r>
              <a:rPr lang="cs-CZ" sz="2400" dirty="0">
                <a:latin typeface="+mj-lt"/>
              </a:rPr>
              <a:t>ZŠ pro nedoslýchavé</a:t>
            </a:r>
          </a:p>
          <a:p>
            <a:pPr lvl="1"/>
            <a:r>
              <a:rPr lang="cs-CZ" sz="2400" dirty="0">
                <a:latin typeface="+mj-lt"/>
              </a:rPr>
              <a:t>ZŠ pro žáky se zbytky sluchu</a:t>
            </a:r>
          </a:p>
          <a:p>
            <a:pPr lvl="1"/>
            <a:r>
              <a:rPr lang="cs-CZ" sz="2400" dirty="0">
                <a:latin typeface="+mj-lt"/>
              </a:rPr>
              <a:t>ZŠ pro neslyšící</a:t>
            </a:r>
          </a:p>
          <a:p>
            <a:r>
              <a:rPr lang="cs-CZ" sz="2400" b="1" dirty="0">
                <a:latin typeface="+mj-lt"/>
              </a:rPr>
              <a:t>1991</a:t>
            </a:r>
          </a:p>
          <a:p>
            <a:pPr lvl="1"/>
            <a:r>
              <a:rPr lang="cs-CZ" sz="2400" dirty="0">
                <a:latin typeface="+mj-lt"/>
              </a:rPr>
              <a:t>MŠ, ZŠ, SŠ pro sluchově postižené</a:t>
            </a:r>
          </a:p>
          <a:p>
            <a:pPr lvl="1"/>
            <a:r>
              <a:rPr lang="cs-CZ" sz="2400" dirty="0">
                <a:latin typeface="+mj-lt"/>
              </a:rPr>
              <a:t>všechny děti se speciálními vzdělávacími potřebami mohou chodit do škol hlavního vzdělávacího proudu nebo do škol pro žáky se speciálními vzdělávacími potřebami</a:t>
            </a:r>
          </a:p>
          <a:p>
            <a:pPr lvl="1"/>
            <a:r>
              <a:rPr lang="cs-CZ" sz="2400" dirty="0">
                <a:latin typeface="+mj-lt"/>
              </a:rPr>
              <a:t>vznik SPC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599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</a:pPr>
            <a:r>
              <a:rPr lang="cs-CZ" sz="3200" dirty="0" smtClean="0"/>
              <a:t>2006</a:t>
            </a:r>
            <a:endParaRPr dirty="0"/>
          </a:p>
        </p:txBody>
      </p:sp>
      <p:sp>
        <p:nvSpPr>
          <p:cNvPr id="353" name="Google Shape;353;p37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21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cs-CZ" sz="2000"/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080"/>
              <a:buNone/>
            </a:pPr>
            <a:r>
              <a:rPr lang="cs-CZ" sz="1800"/>
              <a:t>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80"/>
              <a:buNone/>
            </a:pPr>
            <a:endParaRPr sz="8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20"/>
              <a:buNone/>
            </a:pPr>
            <a:endParaRPr sz="700"/>
          </a:p>
        </p:txBody>
      </p:sp>
    </p:spTree>
    <p:extLst>
      <p:ext uri="{BB962C8B-B14F-4D97-AF65-F5344CB8AC3E}">
        <p14:creationId xmlns:p14="http://schemas.microsoft.com/office/powerpoint/2010/main" val="2179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Úmluva OSN o právech osob se zdravotním </a:t>
            </a:r>
            <a:r>
              <a:rPr lang="cs-CZ" altLang="cs-CZ" dirty="0" smtClean="0"/>
              <a:t>postižením, 2006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872085"/>
            <a:ext cx="7290055" cy="4437275"/>
          </a:xfrm>
        </p:spPr>
        <p:txBody>
          <a:bodyPr>
            <a:noAutofit/>
          </a:bodyPr>
          <a:lstStyle/>
          <a:p>
            <a:r>
              <a:rPr lang="cs-CZ" sz="2400" b="1" i="1" dirty="0" smtClean="0">
                <a:latin typeface="+mj-lt"/>
              </a:rPr>
              <a:t>Článek </a:t>
            </a:r>
            <a:r>
              <a:rPr lang="cs-CZ" sz="2400" b="1" i="1" dirty="0">
                <a:latin typeface="+mj-lt"/>
              </a:rPr>
              <a:t>24: Vzdělávání</a:t>
            </a:r>
            <a:endParaRPr lang="cs-CZ" sz="2400" dirty="0">
              <a:latin typeface="+mj-lt"/>
            </a:endParaRPr>
          </a:p>
          <a:p>
            <a:r>
              <a:rPr lang="cs-CZ" sz="2400" i="1" dirty="0">
                <a:latin typeface="+mj-lt"/>
              </a:rPr>
              <a:t>1. Státy, které jsou smluvní stranou této úmluvy, uznávají právo osob se zdravotním postižením na vzdělání. S cílem realizovat toto právo </a:t>
            </a:r>
            <a:r>
              <a:rPr lang="cs-CZ" sz="2400" b="1" i="1" dirty="0">
                <a:latin typeface="+mj-lt"/>
              </a:rPr>
              <a:t>bez diskriminace a na základě rovných </a:t>
            </a:r>
            <a:r>
              <a:rPr lang="cs-CZ" sz="2400" b="1" i="1" dirty="0" smtClean="0">
                <a:latin typeface="+mj-lt"/>
              </a:rPr>
              <a:t>příležitostí…</a:t>
            </a:r>
            <a:endParaRPr lang="cs-CZ" sz="2400" b="1" dirty="0">
              <a:latin typeface="+mj-lt"/>
            </a:endParaRPr>
          </a:p>
          <a:p>
            <a:pPr lvl="0"/>
            <a:r>
              <a:rPr lang="cs-CZ" sz="2400" i="1" dirty="0">
                <a:latin typeface="+mj-lt"/>
              </a:rPr>
              <a:t>plný rozvoj lidského potenciálu a smyslu pro vlastní důstojnost a uvědomění si vlastní hodnoty, stejně jako na posilování úcty k lidským právům, základním svobodám a lidské různorodosti;</a:t>
            </a:r>
            <a:endParaRPr lang="cs-CZ" sz="2400" dirty="0">
              <a:latin typeface="+mj-lt"/>
            </a:endParaRPr>
          </a:p>
          <a:p>
            <a:pPr lvl="0"/>
            <a:r>
              <a:rPr lang="cs-CZ" sz="2400" b="1" i="1" dirty="0">
                <a:latin typeface="+mj-lt"/>
              </a:rPr>
              <a:t>rozvoj osobnosti, </a:t>
            </a:r>
            <a:r>
              <a:rPr lang="cs-CZ" sz="2400" i="1" dirty="0">
                <a:latin typeface="+mj-lt"/>
              </a:rPr>
              <a:t>nadání a kreativity osob se zdravotním postižením, jakož i jejich duševních a tělesných schopností, v co největší možné míře;</a:t>
            </a:r>
            <a:endParaRPr lang="cs-CZ" sz="2400" dirty="0">
              <a:latin typeface="+mj-lt"/>
            </a:endParaRPr>
          </a:p>
          <a:p>
            <a:pPr lvl="0"/>
            <a:r>
              <a:rPr lang="cs-CZ" sz="2400" i="1" dirty="0">
                <a:latin typeface="+mj-lt"/>
              </a:rPr>
              <a:t>účinné zapojení osob se zdravotním postižením do života ve svobodné společnosti</a:t>
            </a:r>
            <a:r>
              <a:rPr lang="cs-CZ" sz="2400" i="1" dirty="0" smtClean="0">
                <a:latin typeface="+mj-lt"/>
              </a:rPr>
              <a:t>.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19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Úmluva OSN o právech osob se zdravotním postižením, 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834211"/>
            <a:ext cx="7290055" cy="4475149"/>
          </a:xfrm>
        </p:spPr>
        <p:txBody>
          <a:bodyPr>
            <a:noAutofit/>
          </a:bodyPr>
          <a:lstStyle/>
          <a:p>
            <a:r>
              <a:rPr lang="cs-CZ" sz="2400" b="1" i="1" dirty="0" smtClean="0">
                <a:latin typeface="+mj-lt"/>
              </a:rPr>
              <a:t>Článek </a:t>
            </a:r>
            <a:r>
              <a:rPr lang="cs-CZ" sz="2400" b="1" i="1" dirty="0">
                <a:latin typeface="+mj-lt"/>
              </a:rPr>
              <a:t>24: Vzdělávání</a:t>
            </a:r>
            <a:endParaRPr lang="cs-CZ" sz="2400" dirty="0">
              <a:latin typeface="+mj-lt"/>
            </a:endParaRPr>
          </a:p>
          <a:p>
            <a:r>
              <a:rPr lang="cs-CZ" sz="2400" i="1" dirty="0" smtClean="0">
                <a:latin typeface="+mj-lt"/>
              </a:rPr>
              <a:t>… zajistí </a:t>
            </a:r>
            <a:r>
              <a:rPr lang="cs-CZ" sz="2400" i="1" dirty="0">
                <a:latin typeface="+mj-lt"/>
              </a:rPr>
              <a:t>aby:</a:t>
            </a:r>
            <a:endParaRPr lang="cs-CZ" sz="2400" dirty="0">
              <a:latin typeface="+mj-lt"/>
            </a:endParaRPr>
          </a:p>
          <a:p>
            <a:pPr lvl="0"/>
            <a:r>
              <a:rPr lang="cs-CZ" sz="2400" i="1" dirty="0">
                <a:latin typeface="+mj-lt"/>
              </a:rPr>
              <a:t>osoby se zdravotním postižením </a:t>
            </a:r>
            <a:r>
              <a:rPr lang="cs-CZ" sz="2400" b="1" i="1" dirty="0">
                <a:latin typeface="+mj-lt"/>
              </a:rPr>
              <a:t>nebyly z důvodu svého postižení vyloučeny ze všeobecné vzdělávací soustavy</a:t>
            </a:r>
            <a:r>
              <a:rPr lang="cs-CZ" sz="2400" i="1" dirty="0">
                <a:latin typeface="+mj-lt"/>
              </a:rPr>
              <a:t>, a aby děti se zdravotním postižením nebyly z důvodu svého postižení vyloučeny z bezplatného a povinného základního vzdělávání nebo středního vzdělávání;</a:t>
            </a:r>
            <a:endParaRPr lang="cs-CZ" sz="2400" dirty="0">
              <a:latin typeface="+mj-lt"/>
            </a:endParaRPr>
          </a:p>
          <a:p>
            <a:pPr lvl="0"/>
            <a:r>
              <a:rPr lang="cs-CZ" sz="2400" i="1" dirty="0">
                <a:latin typeface="+mj-lt"/>
              </a:rPr>
              <a:t>osoby se zdravotním postižením </a:t>
            </a:r>
            <a:r>
              <a:rPr lang="cs-CZ" sz="2400" b="1" i="1" dirty="0">
                <a:latin typeface="+mj-lt"/>
              </a:rPr>
              <a:t>měly na rovnoprávném základě s ostatními přístup k inkluzívnímu, kvalitnímu a bezplatnému základnímu vzdělávání </a:t>
            </a:r>
            <a:r>
              <a:rPr lang="cs-CZ" sz="2400" i="1" dirty="0">
                <a:latin typeface="+mj-lt"/>
              </a:rPr>
              <a:t>a střednímu vzdělávání v místě, kde žijí;</a:t>
            </a:r>
            <a:endParaRPr lang="cs-CZ" sz="2400" dirty="0">
              <a:latin typeface="+mj-lt"/>
            </a:endParaRPr>
          </a:p>
          <a:p>
            <a:pPr lvl="0"/>
            <a:r>
              <a:rPr lang="cs-CZ" sz="2400" i="1" dirty="0">
                <a:latin typeface="+mj-lt"/>
              </a:rPr>
              <a:t>byla jim poskytována </a:t>
            </a:r>
            <a:r>
              <a:rPr lang="cs-CZ" sz="2400" b="1" i="1" dirty="0">
                <a:latin typeface="+mj-lt"/>
              </a:rPr>
              <a:t>přiměřená úprava podle individuálních potřeb</a:t>
            </a:r>
            <a:r>
              <a:rPr lang="cs-CZ" sz="2400" i="1" dirty="0" smtClean="0">
                <a:latin typeface="+mj-lt"/>
              </a:rPr>
              <a:t>;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61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Úmluva OSN o právech osob se zdravotním postižením, 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828800"/>
            <a:ext cx="7290055" cy="4480560"/>
          </a:xfrm>
        </p:spPr>
        <p:txBody>
          <a:bodyPr>
            <a:noAutofit/>
          </a:bodyPr>
          <a:lstStyle/>
          <a:p>
            <a:r>
              <a:rPr lang="cs-CZ" sz="2400" b="1" i="1" dirty="0">
                <a:latin typeface="+mj-lt"/>
              </a:rPr>
              <a:t>Článek 24: Vzdělávání</a:t>
            </a:r>
            <a:endParaRPr lang="cs-CZ" sz="2400" dirty="0">
              <a:latin typeface="+mj-lt"/>
            </a:endParaRPr>
          </a:p>
          <a:p>
            <a:r>
              <a:rPr lang="cs-CZ" sz="2400" i="1" dirty="0" smtClean="0">
                <a:latin typeface="+mj-lt"/>
              </a:rPr>
              <a:t>… zajistí </a:t>
            </a:r>
            <a:r>
              <a:rPr lang="cs-CZ" sz="2400" i="1" dirty="0">
                <a:latin typeface="+mj-lt"/>
              </a:rPr>
              <a:t>aby:</a:t>
            </a:r>
            <a:endParaRPr lang="cs-CZ" sz="2400" dirty="0">
              <a:latin typeface="+mj-lt"/>
            </a:endParaRPr>
          </a:p>
          <a:p>
            <a:pPr lvl="0"/>
            <a:r>
              <a:rPr lang="cs-CZ" sz="2400" i="1" dirty="0" smtClean="0">
                <a:latin typeface="+mj-lt"/>
              </a:rPr>
              <a:t>osobám </a:t>
            </a:r>
            <a:r>
              <a:rPr lang="cs-CZ" sz="2400" i="1" dirty="0">
                <a:latin typeface="+mj-lt"/>
              </a:rPr>
              <a:t>se zdravotním postižením byla v rámci všeobecné vzdělávací soustavy poskytována nezbytná </a:t>
            </a:r>
            <a:r>
              <a:rPr lang="cs-CZ" sz="2400" b="1" i="1" dirty="0">
                <a:latin typeface="+mj-lt"/>
              </a:rPr>
              <a:t>podpora umožňující jejich účinné vzdělávání</a:t>
            </a:r>
            <a:r>
              <a:rPr lang="cs-CZ" sz="2400" i="1" dirty="0">
                <a:latin typeface="+mj-lt"/>
              </a:rPr>
              <a:t>;</a:t>
            </a:r>
            <a:endParaRPr lang="cs-CZ" sz="2400" dirty="0">
              <a:latin typeface="+mj-lt"/>
            </a:endParaRPr>
          </a:p>
          <a:p>
            <a:pPr lvl="0"/>
            <a:r>
              <a:rPr lang="cs-CZ" sz="2400" i="1" dirty="0">
                <a:latin typeface="+mj-lt"/>
              </a:rPr>
              <a:t>účinná </a:t>
            </a:r>
            <a:r>
              <a:rPr lang="cs-CZ" sz="2400" b="1" i="1" dirty="0">
                <a:latin typeface="+mj-lt"/>
              </a:rPr>
              <a:t>opatření individualizované podpory </a:t>
            </a:r>
            <a:r>
              <a:rPr lang="cs-CZ" sz="2400" i="1" dirty="0">
                <a:latin typeface="+mj-lt"/>
              </a:rPr>
              <a:t>byla realizována v prostředí, které v souladu s cílem plného začlenění </a:t>
            </a:r>
            <a:r>
              <a:rPr lang="cs-CZ" sz="2400" b="1" i="1" dirty="0">
                <a:latin typeface="+mj-lt"/>
              </a:rPr>
              <a:t>maximalizuje vzdělávací pokroky a sociální rozvoj</a:t>
            </a:r>
            <a:r>
              <a:rPr lang="cs-CZ" sz="2400" b="1" i="1" dirty="0" smtClean="0">
                <a:latin typeface="+mj-lt"/>
              </a:rPr>
              <a:t>.</a:t>
            </a: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79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Úmluva OSN o právech osob se zdravotním postižením, 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850443"/>
            <a:ext cx="7290055" cy="4458917"/>
          </a:xfrm>
        </p:spPr>
        <p:txBody>
          <a:bodyPr>
            <a:noAutofit/>
          </a:bodyPr>
          <a:lstStyle/>
          <a:p>
            <a:r>
              <a:rPr lang="cs-CZ" sz="2400" b="1" i="1" dirty="0" smtClean="0">
                <a:latin typeface="+mj-lt"/>
              </a:rPr>
              <a:t>Článek </a:t>
            </a:r>
            <a:r>
              <a:rPr lang="cs-CZ" sz="2400" b="1" i="1" dirty="0">
                <a:latin typeface="+mj-lt"/>
              </a:rPr>
              <a:t>24: Vzdělávání</a:t>
            </a:r>
            <a:endParaRPr lang="cs-CZ" sz="2400" dirty="0">
              <a:latin typeface="+mj-lt"/>
            </a:endParaRPr>
          </a:p>
          <a:p>
            <a:r>
              <a:rPr lang="cs-CZ" sz="2400" i="1" dirty="0" smtClean="0">
                <a:latin typeface="+mj-lt"/>
              </a:rPr>
              <a:t>… </a:t>
            </a:r>
            <a:r>
              <a:rPr lang="cs-CZ" sz="2400" b="1" i="1" dirty="0" smtClean="0">
                <a:latin typeface="+mj-lt"/>
              </a:rPr>
              <a:t>umožní </a:t>
            </a:r>
            <a:r>
              <a:rPr lang="cs-CZ" sz="2400" b="1" i="1" dirty="0">
                <a:latin typeface="+mj-lt"/>
              </a:rPr>
              <a:t>studium znakového jazyka a podporu jazykové identity společenství neslyšících</a:t>
            </a:r>
            <a:r>
              <a:rPr lang="cs-CZ" sz="2400" i="1" dirty="0">
                <a:latin typeface="+mj-lt"/>
              </a:rPr>
              <a:t>;</a:t>
            </a:r>
            <a:endParaRPr lang="cs-CZ" sz="2400" dirty="0">
              <a:latin typeface="+mj-lt"/>
            </a:endParaRPr>
          </a:p>
          <a:p>
            <a:pPr lvl="0"/>
            <a:r>
              <a:rPr lang="cs-CZ" sz="2400" i="1" dirty="0">
                <a:latin typeface="+mj-lt"/>
              </a:rPr>
              <a:t>zajistí, aby nevidomým, neslyšícím a hluchoslepým osobám, a zejména dětem, bylo poskytováno </a:t>
            </a:r>
            <a:r>
              <a:rPr lang="cs-CZ" sz="2400" b="1" i="1" dirty="0">
                <a:latin typeface="+mj-lt"/>
              </a:rPr>
              <a:t>vzdělávání v jazycích a způsobech a prostředcích komunikace, které jsou pro dotyčnou osobu nejvhodnější, a v prostředích, která maximalizují vzdělávací pokroky a sociální rozvoj</a:t>
            </a:r>
            <a:r>
              <a:rPr lang="cs-CZ" sz="2400" i="1" dirty="0" smtClean="0">
                <a:latin typeface="+mj-lt"/>
              </a:rPr>
              <a:t>.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38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1948</a:t>
            </a:r>
            <a:endParaRPr dirty="0"/>
          </a:p>
        </p:txBody>
      </p:sp>
      <p:sp>
        <p:nvSpPr>
          <p:cNvPr id="129" name="Google Shape;129;p16"/>
          <p:cNvSpPr txBox="1">
            <a:spLocks noGrp="1"/>
          </p:cNvSpPr>
          <p:nvPr>
            <p:ph idx="1"/>
          </p:nvPr>
        </p:nvSpPr>
        <p:spPr>
          <a:xfrm>
            <a:off x="768096" y="1720587"/>
            <a:ext cx="7290055" cy="458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Garamond" panose="02020404030301010803" pitchFamily="18" charset="0"/>
              </a:rPr>
              <a:t> </a:t>
            </a:r>
            <a:r>
              <a:rPr lang="cs-CZ" sz="2400" b="1" dirty="0" smtClean="0">
                <a:latin typeface="+mj-lt"/>
              </a:rPr>
              <a:t>Zestátnění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v</a:t>
            </a:r>
            <a:r>
              <a:rPr lang="cs-CZ" sz="2400" dirty="0" smtClean="0">
                <a:latin typeface="+mj-lt"/>
              </a:rPr>
              <a:t>šech škol a vzdělávacích ústavů</a:t>
            </a:r>
            <a:endParaRPr lang="cs-CZ" sz="2400" dirty="0">
              <a:latin typeface="+mj-lt"/>
            </a:endParaRPr>
          </a:p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 „Ústavy pro hluchoněmé“ </a:t>
            </a:r>
            <a:r>
              <a:rPr lang="cs-CZ" sz="2400" dirty="0" smtClean="0">
                <a:latin typeface="+mj-lt"/>
                <a:sym typeface="Symbol" panose="05050102010706020507" pitchFamily="18" charset="2"/>
              </a:rPr>
              <a:t>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zařazeny ke </a:t>
            </a:r>
            <a:r>
              <a:rPr lang="cs-CZ" sz="2400" b="1" dirty="0">
                <a:latin typeface="+mj-lt"/>
              </a:rPr>
              <a:t>školám pro mládež vyžadující zvláštní </a:t>
            </a:r>
            <a:r>
              <a:rPr lang="cs-CZ" sz="2400" b="1" dirty="0" smtClean="0">
                <a:latin typeface="+mj-lt"/>
              </a:rPr>
              <a:t>péči</a:t>
            </a:r>
            <a:endParaRPr lang="cs-CZ" sz="2400" b="1" dirty="0">
              <a:latin typeface="+mj-lt"/>
            </a:endParaRPr>
          </a:p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+mj-lt"/>
              </a:rPr>
              <a:t> Nová kategorizace a pojmenování škol</a:t>
            </a:r>
            <a:endParaRPr lang="cs-CZ" sz="2400" b="1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+mj-lt"/>
              </a:rPr>
              <a:t>ZŠ pro </a:t>
            </a:r>
            <a:r>
              <a:rPr lang="cs-CZ" sz="2000" b="1" dirty="0" smtClean="0">
                <a:latin typeface="+mj-lt"/>
              </a:rPr>
              <a:t>hluchoněmé</a:t>
            </a:r>
            <a:endParaRPr lang="cs-CZ" sz="2000" b="1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+mj-lt"/>
              </a:rPr>
              <a:t>ZŠ pro </a:t>
            </a:r>
            <a:r>
              <a:rPr lang="cs-CZ" sz="2000" b="1" dirty="0">
                <a:latin typeface="+mj-lt"/>
              </a:rPr>
              <a:t>žáky se zbytky </a:t>
            </a:r>
            <a:r>
              <a:rPr lang="cs-CZ" sz="2000" b="1" dirty="0" smtClean="0">
                <a:latin typeface="+mj-lt"/>
              </a:rPr>
              <a:t>sluchu</a:t>
            </a:r>
            <a:endParaRPr lang="cs-CZ" sz="2000" b="1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+mj-lt"/>
              </a:rPr>
              <a:t>ZŠ pro </a:t>
            </a:r>
            <a:r>
              <a:rPr lang="cs-CZ" sz="2000" b="1" dirty="0" smtClean="0">
                <a:latin typeface="+mj-lt"/>
              </a:rPr>
              <a:t>nedoslýchavé</a:t>
            </a:r>
            <a:endParaRPr lang="cs-CZ" sz="2000" b="1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+mj-lt"/>
              </a:rPr>
              <a:t>ZŠ pro </a:t>
            </a:r>
            <a:r>
              <a:rPr lang="cs-CZ" sz="2000" dirty="0">
                <a:latin typeface="+mj-lt"/>
              </a:rPr>
              <a:t>slabě </a:t>
            </a:r>
            <a:r>
              <a:rPr lang="cs-CZ" sz="2000" dirty="0" smtClean="0">
                <a:latin typeface="+mj-lt"/>
              </a:rPr>
              <a:t>nadané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000" dirty="0" err="1" smtClean="0">
                <a:latin typeface="+mj-lt"/>
              </a:rPr>
              <a:t>ZvŠ</a:t>
            </a:r>
            <a:r>
              <a:rPr lang="cs-CZ" sz="2000" dirty="0" smtClean="0">
                <a:latin typeface="+mj-lt"/>
              </a:rPr>
              <a:t> pro </a:t>
            </a:r>
            <a:r>
              <a:rPr lang="cs-CZ" sz="2000" b="1" dirty="0" smtClean="0">
                <a:latin typeface="+mj-lt"/>
              </a:rPr>
              <a:t>hluchoněmé slabě nadané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000" dirty="0" err="1" smtClean="0">
                <a:latin typeface="+mj-lt"/>
              </a:rPr>
              <a:t>ZvŠ</a:t>
            </a:r>
            <a:r>
              <a:rPr lang="cs-CZ" sz="2000" dirty="0" smtClean="0">
                <a:latin typeface="+mj-lt"/>
              </a:rPr>
              <a:t> pro </a:t>
            </a:r>
            <a:r>
              <a:rPr lang="cs-CZ" sz="2000" b="1" dirty="0" smtClean="0">
                <a:latin typeface="+mj-lt"/>
              </a:rPr>
              <a:t>nedoslýchavé slabě nadané</a:t>
            </a:r>
            <a:endParaRPr sz="2000" b="1" dirty="0">
              <a:latin typeface="+mj-lt"/>
            </a:endParaRPr>
          </a:p>
          <a:p>
            <a:pPr marL="319088" lvl="0" indent="-208598" algn="l" rtl="0"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Úmluva OSN o právech osob se zdravotním postižením, 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861264"/>
            <a:ext cx="7290055" cy="444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i="1" dirty="0" smtClean="0">
                <a:latin typeface="+mj-lt"/>
              </a:rPr>
              <a:t> Článek </a:t>
            </a:r>
            <a:r>
              <a:rPr lang="cs-CZ" sz="2400" b="1" i="1" dirty="0">
                <a:latin typeface="+mj-lt"/>
              </a:rPr>
              <a:t>24: Vzdělávání</a:t>
            </a:r>
            <a:endParaRPr lang="cs-CZ" sz="2400" dirty="0">
              <a:latin typeface="+mj-lt"/>
            </a:endParaRPr>
          </a:p>
          <a:p>
            <a:r>
              <a:rPr lang="cs-CZ" sz="2400" i="1" dirty="0" smtClean="0">
                <a:latin typeface="+mj-lt"/>
              </a:rPr>
              <a:t>4</a:t>
            </a:r>
            <a:r>
              <a:rPr lang="cs-CZ" sz="2400" i="1" dirty="0">
                <a:latin typeface="+mj-lt"/>
              </a:rPr>
              <a:t>. S cílem přispět k zajištění realizace tohoto práva, státy, které jsou smluvní stranou této úmluvy, přijmou příslušná opatření pro</a:t>
            </a:r>
            <a:r>
              <a:rPr lang="cs-CZ" sz="2400" b="1" i="1" dirty="0">
                <a:latin typeface="+mj-lt"/>
              </a:rPr>
              <a:t> zaměstnávání učitelů, včetně učitelů se zdravotním postižením, kteří ovládají znakový jazyk</a:t>
            </a:r>
            <a:r>
              <a:rPr lang="cs-CZ" sz="2400" i="1" dirty="0">
                <a:latin typeface="+mj-lt"/>
              </a:rPr>
              <a:t> a/nebo Braillovo písmo, a pro přípravu odborníků a pracovníků, kteří působí na všech úrovních </a:t>
            </a:r>
            <a:r>
              <a:rPr lang="cs-CZ" sz="2400" i="1" dirty="0" smtClean="0">
                <a:latin typeface="+mj-lt"/>
              </a:rPr>
              <a:t>vzdělávání… 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6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</a:pPr>
            <a:r>
              <a:rPr lang="cs-CZ" sz="3200" dirty="0" smtClean="0"/>
              <a:t>2016</a:t>
            </a:r>
            <a:endParaRPr dirty="0"/>
          </a:p>
        </p:txBody>
      </p:sp>
      <p:sp>
        <p:nvSpPr>
          <p:cNvPr id="353" name="Google Shape;353;p37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21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cs-CZ" sz="2000"/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080"/>
              <a:buNone/>
            </a:pPr>
            <a:r>
              <a:rPr lang="cs-CZ" sz="1800"/>
              <a:t>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80"/>
              <a:buNone/>
            </a:pPr>
            <a:endParaRPr sz="8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20"/>
              <a:buNone/>
            </a:pPr>
            <a:endParaRPr sz="700"/>
          </a:p>
        </p:txBody>
      </p:sp>
    </p:spTree>
    <p:extLst>
      <p:ext uri="{BB962C8B-B14F-4D97-AF65-F5344CB8AC3E}">
        <p14:creationId xmlns:p14="http://schemas.microsoft.com/office/powerpoint/2010/main" val="31372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Školský </a:t>
            </a:r>
            <a:r>
              <a:rPr lang="cs-CZ" dirty="0"/>
              <a:t>zákon, r. 2016, § 16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742230"/>
            <a:ext cx="7290055" cy="456713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 Systém </a:t>
            </a:r>
            <a:r>
              <a:rPr lang="cs-CZ" sz="2400" b="1" dirty="0" smtClean="0">
                <a:latin typeface="+mj-lt"/>
              </a:rPr>
              <a:t>podpůrných opatření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+mj-lt"/>
              </a:rPr>
              <a:t> </a:t>
            </a:r>
            <a:r>
              <a:rPr lang="cs-CZ" sz="2400" b="1" dirty="0">
                <a:latin typeface="+mj-lt"/>
              </a:rPr>
              <a:t>F</a:t>
            </a:r>
            <a:r>
              <a:rPr lang="cs-CZ" sz="2400" b="1" dirty="0" smtClean="0">
                <a:latin typeface="+mj-lt"/>
              </a:rPr>
              <a:t>inancování </a:t>
            </a:r>
            <a:r>
              <a:rPr lang="cs-CZ" sz="2400" dirty="0" smtClean="0">
                <a:latin typeface="+mj-lt"/>
              </a:rPr>
              <a:t>podpůrných opatření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cs-CZ" sz="24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cs-CZ" sz="2400" dirty="0" smtClean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cs-CZ" sz="24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cs-CZ" sz="2400" dirty="0" smtClean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cs-CZ" sz="2400" dirty="0" smtClean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+mj-lt"/>
              </a:rPr>
              <a:t> P</a:t>
            </a:r>
            <a:r>
              <a:rPr lang="cs-CZ" sz="1600" dirty="0" smtClean="0">
                <a:latin typeface="+mj-lt"/>
              </a:rPr>
              <a:t>ro neslyšící žáky platí všechna podpůrná opatření, níže jsou vypsána jen ta, která se k neslyšícím žákům vztahují navíc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+mj-lt"/>
              </a:rPr>
              <a:t> U všech legislativních norem je potřeba pracovat vždy s aktuálním zněním </a:t>
            </a:r>
            <a:r>
              <a:rPr lang="cs-CZ" sz="1600" dirty="0" smtClean="0">
                <a:latin typeface="+mj-lt"/>
                <a:sym typeface="Symbol" panose="05050102010706020507" pitchFamily="18" charset="2"/>
              </a:rPr>
              <a:t> nutno individuálně sledovat a aktualizovat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86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Školský </a:t>
            </a:r>
            <a:r>
              <a:rPr lang="cs-CZ" dirty="0"/>
              <a:t>zákon, r. 2016, § 16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790925"/>
            <a:ext cx="7290055" cy="45184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cs-CZ" sz="2400" dirty="0">
                <a:latin typeface="+mj-lt"/>
              </a:rPr>
              <a:t>(2) Podpůrná opatření spočívají v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cs-CZ" sz="2400" dirty="0">
                <a:latin typeface="+mj-lt"/>
              </a:rPr>
              <a:t>d) … </a:t>
            </a:r>
            <a:r>
              <a:rPr lang="cs-CZ" sz="2400" b="1" dirty="0">
                <a:latin typeface="+mj-lt"/>
              </a:rPr>
              <a:t>využívání komunikačních systémů neslyšících a hluchoslepých osob</a:t>
            </a:r>
            <a:r>
              <a:rPr lang="cs-CZ" sz="2400" b="1" dirty="0" smtClean="0">
                <a:latin typeface="+mj-lt"/>
              </a:rPr>
              <a:t>…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cs-CZ" sz="2400" dirty="0">
                <a:latin typeface="+mj-lt"/>
              </a:rPr>
              <a:t>h) … využití dalšího pedagogického pracovníka, </a:t>
            </a:r>
            <a:r>
              <a:rPr lang="cs-CZ" sz="2400" b="1" dirty="0">
                <a:latin typeface="+mj-lt"/>
              </a:rPr>
              <a:t>tlumočníka českého znakového jazyka, přepisovatele pro neslyšící</a:t>
            </a:r>
            <a:r>
              <a:rPr lang="cs-CZ" sz="2400" b="1" dirty="0" smtClean="0">
                <a:latin typeface="+mj-lt"/>
              </a:rPr>
              <a:t>…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85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Školský </a:t>
            </a:r>
            <a:r>
              <a:rPr lang="cs-CZ" dirty="0"/>
              <a:t>zákon, r. 2016, § 16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780104"/>
            <a:ext cx="7290055" cy="45292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cs-CZ" sz="2400" dirty="0">
                <a:latin typeface="+mj-lt"/>
              </a:rPr>
              <a:t>(7) Podpůrná při vzdělávání dítěte, žáka a studenta, který nemůže vnímat řeč sluchem, se volí tak, aby bylo zajištěno </a:t>
            </a:r>
            <a:r>
              <a:rPr lang="cs-CZ" sz="2400" b="1" dirty="0">
                <a:latin typeface="+mj-lt"/>
              </a:rPr>
              <a:t>vzdělávání v komunikačním systému neslyšících a hluchoslepých osobo, který odpovídá potřebám dítěte</a:t>
            </a:r>
            <a:r>
              <a:rPr lang="cs-CZ" sz="2400" dirty="0">
                <a:latin typeface="+mj-lt"/>
              </a:rPr>
              <a:t>, žáka nebo studenta.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67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325" i="1" dirty="0"/>
              <a:t/>
            </a:r>
            <a:br>
              <a:rPr lang="cs-CZ" sz="2325" i="1" dirty="0"/>
            </a:br>
            <a:r>
              <a:rPr lang="cs-CZ" dirty="0"/>
              <a:t>Školský zákon, r. 2016, § 16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785515"/>
            <a:ext cx="7290055" cy="45238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cs-CZ" sz="2400" dirty="0">
                <a:latin typeface="+mj-lt"/>
              </a:rPr>
              <a:t>(7) </a:t>
            </a:r>
            <a:r>
              <a:rPr lang="cs-CZ" sz="2400" b="1" dirty="0">
                <a:latin typeface="+mj-lt"/>
              </a:rPr>
              <a:t>Žákům a studentům vzdělávaným v českém znakovém jazyce se souběžně poskytuje také vzdělávání v psaném českém jazyce</a:t>
            </a:r>
            <a:r>
              <a:rPr lang="cs-CZ" sz="2400" dirty="0">
                <a:latin typeface="+mj-lt"/>
              </a:rPr>
              <a:t>, přičemž znalost českého jazyka si tito žáci a studenti osvojují </a:t>
            </a:r>
            <a:r>
              <a:rPr lang="cs-CZ" sz="2400" b="1" dirty="0">
                <a:latin typeface="+mj-lt"/>
              </a:rPr>
              <a:t>metodami používanými při výuce českého jazyka jako cizího jazyka</a:t>
            </a:r>
            <a:r>
              <a:rPr lang="cs-CZ" sz="2400" dirty="0">
                <a:latin typeface="+mj-lt"/>
              </a:rPr>
              <a:t>.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5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Školský </a:t>
            </a:r>
            <a:r>
              <a:rPr lang="cs-CZ" dirty="0"/>
              <a:t>zákon, r. 2016, § 16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774693"/>
            <a:ext cx="7290055" cy="45346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cs-CZ" sz="2400" dirty="0">
                <a:latin typeface="+mj-lt"/>
              </a:rPr>
              <a:t>(7) Využívá-li škola nebo školské zařízení </a:t>
            </a:r>
            <a:r>
              <a:rPr lang="cs-CZ" sz="2400" b="1" dirty="0">
                <a:latin typeface="+mj-lt"/>
              </a:rPr>
              <a:t>tlumočníka českého jazyka</a:t>
            </a:r>
            <a:r>
              <a:rPr lang="cs-CZ" sz="2400" dirty="0">
                <a:latin typeface="+mj-lt"/>
              </a:rPr>
              <a:t>, zajistí, aby jeho činnost vykonávala osoba, která prokáže vzdělávání, nebo praxi a vzdělávání, jimiž získala znalost českého znakového jazyka na úrovni rodilého mluvčího a tlumočnické dovednosti na úrovni umožňující plnohodnotné vzdělávání dítěte, žáka nebo studenta.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33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Vyhláška č. 27/2016 Sb., o vzdělávání žáků se speciálními potřebami a žáků nadaných</a:t>
            </a:r>
            <a:endParaRPr lang="en-GB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528" y="1861264"/>
            <a:ext cx="7818391" cy="42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Vyhláška č. 27/2016 Sb., o vzdělávání žáků se speciálními potřebami a žáků nadaných</a:t>
            </a:r>
            <a:endParaRPr lang="en-GB" sz="3225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475" y="1866675"/>
            <a:ext cx="7883319" cy="40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Vyhláška č. 27/2016 Sb., o vzdělávání žáků se speciálními potřebami a žáků nadaných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62" y="1888317"/>
            <a:ext cx="7926602" cy="30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1948–1991</a:t>
            </a:r>
            <a:endParaRPr dirty="0"/>
          </a:p>
        </p:txBody>
      </p:sp>
      <p:sp>
        <p:nvSpPr>
          <p:cNvPr id="129" name="Google Shape;129;p16"/>
          <p:cNvSpPr txBox="1">
            <a:spLocks noGrp="1"/>
          </p:cNvSpPr>
          <p:nvPr>
            <p:ph idx="1"/>
          </p:nvPr>
        </p:nvSpPr>
        <p:spPr>
          <a:xfrm>
            <a:off x="768096" y="1720587"/>
            <a:ext cx="7290055" cy="458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b="1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Ke školám vzniklým v r. 1948 z někdejších ústavů pro hluchoněmé </a:t>
            </a:r>
            <a:r>
              <a:rPr lang="cs-CZ" sz="2400" b="1" dirty="0" smtClean="0">
                <a:latin typeface="+mj-lt"/>
              </a:rPr>
              <a:t>postupně přibývaly další školy</a:t>
            </a:r>
            <a:endParaRPr lang="cs-CZ" b="1" dirty="0" smtClean="0">
              <a:latin typeface="+mj-lt"/>
            </a:endParaRPr>
          </a:p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 Postupně se školy mírně </a:t>
            </a:r>
            <a:r>
              <a:rPr lang="cs-CZ" sz="2400" b="1" dirty="0" smtClean="0">
                <a:latin typeface="+mj-lt"/>
              </a:rPr>
              <a:t>přejmenovávaly</a:t>
            </a:r>
            <a:r>
              <a:rPr lang="cs-CZ" sz="2400" dirty="0" smtClean="0">
                <a:latin typeface="+mj-lt"/>
              </a:rPr>
              <a:t> (pro hluchoněmé </a:t>
            </a:r>
            <a:r>
              <a:rPr lang="cs-CZ" sz="2400" dirty="0" smtClean="0">
                <a:latin typeface="+mj-lt"/>
                <a:sym typeface="Symbol" panose="05050102010706020507" pitchFamily="18" charset="2"/>
              </a:rPr>
              <a:t> pro neslyšící)</a:t>
            </a:r>
          </a:p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  <a:sym typeface="Symbol" panose="05050102010706020507" pitchFamily="18" charset="2"/>
              </a:rPr>
              <a:t>U ZŠ byly </a:t>
            </a:r>
            <a:r>
              <a:rPr lang="cs-CZ" sz="2400" b="1" dirty="0" smtClean="0">
                <a:latin typeface="+mj-lt"/>
                <a:sym typeface="Symbol" panose="05050102010706020507" pitchFamily="18" charset="2"/>
              </a:rPr>
              <a:t>postupně zakládány MŠ </a:t>
            </a:r>
            <a:r>
              <a:rPr lang="cs-CZ" sz="2400" dirty="0" smtClean="0">
                <a:latin typeface="+mj-lt"/>
                <a:sym typeface="Symbol" panose="05050102010706020507" pitchFamily="18" charset="2"/>
              </a:rPr>
              <a:t>(samostatné MŠ a jesle pro neslyšící děti jen výjimečně)</a:t>
            </a:r>
          </a:p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400" b="1" dirty="0">
                <a:latin typeface="+mj-lt"/>
                <a:sym typeface="Symbol" panose="05050102010706020507" pitchFamily="18" charset="2"/>
              </a:rPr>
              <a:t> </a:t>
            </a:r>
            <a:r>
              <a:rPr lang="cs-CZ" sz="2400" dirty="0" smtClean="0">
                <a:latin typeface="+mj-lt"/>
                <a:sym typeface="Symbol" panose="05050102010706020507" pitchFamily="18" charset="2"/>
              </a:rPr>
              <a:t>Postupně se zvyšoval </a:t>
            </a:r>
            <a:r>
              <a:rPr lang="cs-CZ" sz="2400" dirty="0">
                <a:latin typeface="+mj-lt"/>
                <a:sym typeface="Symbol" panose="05050102010706020507" pitchFamily="18" charset="2"/>
              </a:rPr>
              <a:t>t</a:t>
            </a:r>
            <a:r>
              <a:rPr lang="cs-CZ" sz="2400" dirty="0" smtClean="0">
                <a:latin typeface="+mj-lt"/>
                <a:sym typeface="Symbol" panose="05050102010706020507" pitchFamily="18" charset="2"/>
              </a:rPr>
              <a:t>aké počet </a:t>
            </a:r>
            <a:r>
              <a:rPr lang="cs-CZ" sz="2400" b="1" dirty="0" smtClean="0">
                <a:latin typeface="+mj-lt"/>
                <a:sym typeface="Symbol" panose="05050102010706020507" pitchFamily="18" charset="2"/>
              </a:rPr>
              <a:t>středních škol </a:t>
            </a:r>
            <a:r>
              <a:rPr lang="cs-CZ" sz="2400" dirty="0" smtClean="0">
                <a:latin typeface="+mj-lt"/>
                <a:sym typeface="Symbol" panose="05050102010706020507" pitchFamily="18" charset="2"/>
              </a:rPr>
              <a:t>(</a:t>
            </a:r>
            <a:r>
              <a:rPr lang="cs-CZ" sz="1600" dirty="0" smtClean="0">
                <a:latin typeface="+mj-lt"/>
                <a:sym typeface="Symbol" panose="05050102010706020507" pitchFamily="18" charset="2"/>
              </a:rPr>
              <a:t>=</a:t>
            </a:r>
            <a:r>
              <a:rPr lang="cs-CZ" sz="2400" dirty="0" smtClean="0">
                <a:latin typeface="+mj-lt"/>
                <a:sym typeface="Symbol" panose="05050102010706020507" pitchFamily="18" charset="2"/>
              </a:rPr>
              <a:t> škol následujících po ZŠ)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sz="2400" dirty="0">
                <a:latin typeface="+mj-lt"/>
                <a:sym typeface="Symbol" panose="05050102010706020507" pitchFamily="18" charset="2"/>
              </a:rPr>
              <a:t> </a:t>
            </a:r>
            <a:r>
              <a:rPr lang="cs-CZ" sz="1600" dirty="0" smtClean="0">
                <a:latin typeface="+mj-lt"/>
                <a:sym typeface="Symbol" panose="05050102010706020507" pitchFamily="18" charset="2"/>
              </a:rPr>
              <a:t>Školy postupně vznikaly </a:t>
            </a:r>
            <a:r>
              <a:rPr lang="cs-CZ" sz="1600" dirty="0">
                <a:latin typeface="+mj-lt"/>
                <a:sym typeface="Symbol" panose="05050102010706020507" pitchFamily="18" charset="2"/>
              </a:rPr>
              <a:t>a zanikaly, některé měnily své </a:t>
            </a:r>
            <a:r>
              <a:rPr lang="cs-CZ" sz="1600" dirty="0" smtClean="0">
                <a:latin typeface="+mj-lt"/>
                <a:sym typeface="Symbol" panose="05050102010706020507" pitchFamily="18" charset="2"/>
              </a:rPr>
              <a:t>zaměření, měnila se délka povinné školní docházky atd. </a:t>
            </a:r>
            <a:r>
              <a:rPr lang="cs-CZ" sz="1600" dirty="0">
                <a:latin typeface="+mj-lt"/>
                <a:sym typeface="Symbol" panose="05050102010706020507" pitchFamily="18" charset="2"/>
              </a:rPr>
              <a:t>Na </a:t>
            </a:r>
            <a:r>
              <a:rPr lang="cs-CZ" sz="1600" dirty="0" err="1">
                <a:latin typeface="+mj-lt"/>
                <a:sym typeface="Symbol" panose="05050102010706020507" pitchFamily="18" charset="2"/>
              </a:rPr>
              <a:t>slidech</a:t>
            </a:r>
            <a:r>
              <a:rPr lang="cs-CZ" sz="1600" dirty="0">
                <a:latin typeface="+mj-lt"/>
                <a:sym typeface="Symbol" panose="05050102010706020507" pitchFamily="18" charset="2"/>
              </a:rPr>
              <a:t> dále je zachycen stav v r. </a:t>
            </a:r>
            <a:r>
              <a:rPr lang="cs-CZ" sz="1600" dirty="0" smtClean="0">
                <a:latin typeface="+mj-lt"/>
                <a:sym typeface="Symbol" panose="05050102010706020507" pitchFamily="18" charset="2"/>
              </a:rPr>
              <a:t>1987 </a:t>
            </a:r>
            <a:r>
              <a:rPr lang="cs-CZ" sz="1600" dirty="0">
                <a:latin typeface="+mj-lt"/>
                <a:sym typeface="Symbol" panose="05050102010706020507" pitchFamily="18" charset="2"/>
              </a:rPr>
              <a:t>a </a:t>
            </a:r>
            <a:r>
              <a:rPr lang="cs-CZ" sz="1600" dirty="0" smtClean="0">
                <a:latin typeface="+mj-lt"/>
                <a:sym typeface="Symbol" panose="05050102010706020507" pitchFamily="18" charset="2"/>
              </a:rPr>
              <a:t>dále; uváděna jsou současná sídla dotyčných škol a vloženy hypertextové odkazy na aktuální webové stránky</a:t>
            </a:r>
            <a:endParaRPr lang="cs-CZ" sz="1600" dirty="0">
              <a:latin typeface="+mj-lt"/>
              <a:sym typeface="Symbol" panose="05050102010706020507" pitchFamily="18" charset="2"/>
            </a:endParaRPr>
          </a:p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740"/>
              <a:buFont typeface="Wingdings" panose="05000000000000000000" pitchFamily="2" charset="2"/>
              <a:buChar char="§"/>
            </a:pPr>
            <a:endParaRPr sz="1600" dirty="0">
              <a:latin typeface="+mj-lt"/>
            </a:endParaRPr>
          </a:p>
          <a:p>
            <a:pPr marL="319088" lvl="0" indent="-208598" algn="l" rtl="0"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66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325" i="1" dirty="0"/>
              <a:t/>
            </a:r>
            <a:br>
              <a:rPr lang="cs-CZ" sz="2325" i="1" dirty="0"/>
            </a:br>
            <a:r>
              <a:rPr lang="cs-CZ" sz="3600" dirty="0" smtClean="0"/>
              <a:t>Vyhláška č. 72/2005 Sb., o poskytování poradenských služeb ve školách a školských poradenských zařízeních</a:t>
            </a:r>
            <a:endParaRPr lang="en-GB" sz="3600" b="0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2386" y="2084833"/>
            <a:ext cx="7543800" cy="3401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+mj-lt"/>
              </a:rPr>
              <a:t> Školská </a:t>
            </a:r>
            <a:r>
              <a:rPr lang="cs-CZ" sz="2400" b="1" dirty="0">
                <a:latin typeface="+mj-lt"/>
              </a:rPr>
              <a:t>poradenská </a:t>
            </a:r>
            <a:r>
              <a:rPr lang="cs-CZ" sz="2400" b="1" dirty="0" smtClean="0">
                <a:latin typeface="+mj-lt"/>
              </a:rPr>
              <a:t>zařízení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+mj-lt"/>
              </a:rPr>
              <a:t>SPC</a:t>
            </a:r>
            <a:endParaRPr lang="cs-CZ" sz="2400" b="1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PPP</a:t>
            </a:r>
            <a:endParaRPr lang="cs-CZ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4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+mj-lt"/>
              </a:rPr>
              <a:t>Školní </a:t>
            </a:r>
            <a:r>
              <a:rPr lang="cs-CZ" sz="2400" b="1" dirty="0">
                <a:latin typeface="+mj-lt"/>
              </a:rPr>
              <a:t>poradenská pracoviště</a:t>
            </a:r>
          </a:p>
          <a:p>
            <a:endParaRPr lang="cs-CZ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latin typeface="+mj-lt"/>
              </a:rPr>
              <a:t>Podpůrná opatření</a:t>
            </a:r>
          </a:p>
        </p:txBody>
      </p:sp>
    </p:spTree>
    <p:extLst>
      <p:ext uri="{BB962C8B-B14F-4D97-AF65-F5344CB8AC3E}">
        <p14:creationId xmlns:p14="http://schemas.microsoft.com/office/powerpoint/2010/main" val="29589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>
            <a:spLocks noGrp="1"/>
          </p:cNvSpPr>
          <p:nvPr>
            <p:ph type="ctrTitle"/>
          </p:nvPr>
        </p:nvSpPr>
        <p:spPr>
          <a:xfrm>
            <a:off x="342900" y="5188814"/>
            <a:ext cx="5829300" cy="156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buClr>
                <a:srgbClr val="FFFFFF"/>
              </a:buClr>
              <a:buSzPts val="3200"/>
            </a:pPr>
            <a:r>
              <a:rPr lang="cs-CZ" sz="1200" cap="none" dirty="0" smtClean="0"/>
              <a:t>- Hrubý, J. </a:t>
            </a:r>
            <a:r>
              <a:rPr lang="cs-CZ" sz="1200" i="1" cap="none" dirty="0" smtClean="0"/>
              <a:t>Velký ilustrovaný průvodce neslyšících a nedoslýchavých po jejich vlastním osudu 1. díl</a:t>
            </a:r>
            <a:r>
              <a:rPr lang="cs-CZ" sz="1200" cap="none" dirty="0" smtClean="0"/>
              <a:t>. Praha: FRPSP, Septima, 1994.</a:t>
            </a:r>
            <a:r>
              <a:rPr lang="cs-CZ" sz="1200" cap="none" dirty="0"/>
              <a:t/>
            </a:r>
            <a:br>
              <a:rPr lang="cs-CZ" sz="1200" cap="none" dirty="0"/>
            </a:br>
            <a:r>
              <a:rPr lang="cs-CZ" sz="1200" cap="none" dirty="0" smtClean="0"/>
              <a:t>- Šimůnková</a:t>
            </a:r>
            <a:r>
              <a:rPr lang="cs-CZ" sz="1200" cap="none" dirty="0"/>
              <a:t>, V. Školy pro sluchově postižené – součást škol pro mládež vyžadující zvláštní péči. In Sovák, M. a kol</a:t>
            </a:r>
            <a:r>
              <a:rPr lang="cs-CZ" sz="1200" i="1" cap="none" dirty="0"/>
              <a:t>. Logopedie: Metodika a didaktika</a:t>
            </a:r>
            <a:r>
              <a:rPr lang="cs-CZ" sz="1200" cap="none" dirty="0"/>
              <a:t>. Praha : SPN, 1987, s. </a:t>
            </a:r>
            <a:r>
              <a:rPr lang="cs-CZ" sz="1200" cap="none" dirty="0" smtClean="0"/>
              <a:t>45–60.</a:t>
            </a:r>
            <a:br>
              <a:rPr lang="cs-CZ" sz="1200" cap="none" dirty="0" smtClean="0"/>
            </a:br>
            <a:r>
              <a:rPr lang="cs-CZ" sz="1200" cap="none" dirty="0" smtClean="0"/>
              <a:t/>
            </a:r>
            <a:br>
              <a:rPr lang="cs-CZ" sz="1200" cap="none" dirty="0" smtClean="0"/>
            </a:br>
            <a:r>
              <a:rPr lang="cs-CZ" sz="1200" cap="none" dirty="0" smtClean="0"/>
              <a:t>- příslušné legislativní dokumenty</a:t>
            </a:r>
            <a:br>
              <a:rPr lang="cs-CZ" sz="1200" cap="none" dirty="0" smtClean="0"/>
            </a:br>
            <a:r>
              <a:rPr lang="cs-CZ" sz="1200" cap="none" dirty="0" smtClean="0"/>
              <a:t>- webové stránky jednotlivých škol</a:t>
            </a:r>
            <a:endParaRPr sz="1200" cap="none" dirty="0"/>
          </a:p>
        </p:txBody>
      </p:sp>
      <p:sp>
        <p:nvSpPr>
          <p:cNvPr id="260" name="Google Shape;260;p3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"/>
              <a:buNone/>
            </a:pPr>
            <a:endParaRPr sz="700" dirty="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r>
              <a:rPr lang="cs-CZ" sz="3200" cap="all" dirty="0" smtClean="0">
                <a:latin typeface="+mj-lt"/>
              </a:rPr>
              <a:t>zdroje</a:t>
            </a:r>
            <a:endParaRPr sz="3200" cap="all" dirty="0">
              <a:latin typeface="+mj-lt"/>
            </a:endParaRPr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 dirty="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 dirty="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 dirty="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cs-CZ" sz="2000" dirty="0"/>
              <a:t>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 dirty="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 dirty="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 dirty="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 dirty="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080"/>
              <a:buNone/>
            </a:pPr>
            <a:r>
              <a:rPr lang="cs-CZ" sz="1800" dirty="0"/>
              <a:t> 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80"/>
              <a:buNone/>
            </a:pPr>
            <a:endParaRPr sz="800" dirty="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20"/>
              <a:buNone/>
            </a:pPr>
            <a:endParaRPr sz="700" dirty="0"/>
          </a:p>
        </p:txBody>
      </p:sp>
    </p:spTree>
    <p:extLst>
      <p:ext uri="{BB962C8B-B14F-4D97-AF65-F5344CB8AC3E}">
        <p14:creationId xmlns:p14="http://schemas.microsoft.com/office/powerpoint/2010/main" val="749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Školy pro nedoslýchavé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idx="1"/>
          </p:nvPr>
        </p:nvSpPr>
        <p:spPr>
          <a:xfrm>
            <a:off x="768096" y="1731408"/>
            <a:ext cx="7290055" cy="457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20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Do </a:t>
            </a:r>
            <a:r>
              <a:rPr lang="cs-CZ" sz="2400" dirty="0">
                <a:latin typeface="+mj-lt"/>
              </a:rPr>
              <a:t>škol pro nedoslýchavé se </a:t>
            </a:r>
            <a:r>
              <a:rPr lang="cs-CZ" sz="2400" dirty="0" smtClean="0">
                <a:latin typeface="+mj-lt"/>
              </a:rPr>
              <a:t>zařazují: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20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děti</a:t>
            </a:r>
            <a:r>
              <a:rPr lang="cs-CZ" sz="2400" dirty="0">
                <a:latin typeface="+mj-lt"/>
              </a:rPr>
              <a:t>, u kterých je možné rozvíjet jejich řeč cestou </a:t>
            </a:r>
            <a:r>
              <a:rPr lang="cs-CZ" sz="2400" dirty="0" smtClean="0">
                <a:latin typeface="+mj-lt"/>
              </a:rPr>
              <a:t>sluchovou (sluchové </a:t>
            </a:r>
            <a:r>
              <a:rPr lang="cs-CZ" sz="2400" dirty="0">
                <a:latin typeface="+mj-lt"/>
              </a:rPr>
              <a:t>ztráty </a:t>
            </a:r>
            <a:r>
              <a:rPr lang="cs-CZ" sz="2400" b="1" dirty="0">
                <a:latin typeface="+mj-lt"/>
              </a:rPr>
              <a:t>30–60 </a:t>
            </a:r>
            <a:r>
              <a:rPr lang="cs-CZ" sz="2400" b="1" dirty="0" smtClean="0">
                <a:latin typeface="+mj-lt"/>
              </a:rPr>
              <a:t>dB</a:t>
            </a:r>
            <a:r>
              <a:rPr lang="cs-CZ" sz="2400" dirty="0" smtClean="0">
                <a:latin typeface="+mj-lt"/>
              </a:rPr>
              <a:t>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20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děti </a:t>
            </a:r>
            <a:r>
              <a:rPr lang="cs-CZ" sz="2400" b="1" dirty="0">
                <a:latin typeface="+mj-lt"/>
              </a:rPr>
              <a:t>ohluchlé po ukončení rozvoje </a:t>
            </a:r>
            <a:r>
              <a:rPr lang="cs-CZ" sz="2400" b="1" dirty="0" smtClean="0">
                <a:latin typeface="+mj-lt"/>
              </a:rPr>
              <a:t>mluvené řeči</a:t>
            </a:r>
            <a:endParaRPr lang="cs-CZ" sz="2400" b="1" dirty="0">
              <a:latin typeface="+mj-lt"/>
            </a:endParaRPr>
          </a:p>
          <a:p>
            <a:pPr marL="91440" lvl="1" indent="-9144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20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 Péče </a:t>
            </a:r>
            <a:r>
              <a:rPr lang="cs-CZ" sz="2400" dirty="0">
                <a:latin typeface="+mj-lt"/>
              </a:rPr>
              <a:t>o </a:t>
            </a:r>
            <a:r>
              <a:rPr lang="cs-CZ" sz="2400" b="1" dirty="0">
                <a:latin typeface="+mj-lt"/>
              </a:rPr>
              <a:t>rozvoj sluchu, </a:t>
            </a:r>
            <a:r>
              <a:rPr lang="cs-CZ" sz="2400" b="1" dirty="0" smtClean="0">
                <a:latin typeface="+mj-lt"/>
              </a:rPr>
              <a:t>mluvené řeči </a:t>
            </a:r>
            <a:r>
              <a:rPr lang="cs-CZ" sz="2400" b="1" dirty="0">
                <a:latin typeface="+mj-lt"/>
              </a:rPr>
              <a:t>a </a:t>
            </a:r>
            <a:r>
              <a:rPr lang="cs-CZ" sz="2400" b="1" dirty="0" smtClean="0">
                <a:latin typeface="+mj-lt"/>
              </a:rPr>
              <a:t>odezírání</a:t>
            </a:r>
            <a:endParaRPr lang="en-GB" sz="2400" b="1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200"/>
              <a:buFont typeface="Wingdings" panose="05000000000000000000" pitchFamily="2" charset="2"/>
              <a:buChar char="§"/>
            </a:pPr>
            <a:endParaRPr sz="2400" dirty="0">
              <a:latin typeface="Garamond" panose="02020404030301010803" pitchFamily="18" charset="0"/>
            </a:endParaRPr>
          </a:p>
          <a:p>
            <a:pPr marL="319088" lvl="0" indent="-208598" algn="l" rtl="0"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cap="small" dirty="0" smtClean="0"/>
              <a:t>1987 </a:t>
            </a:r>
            <a:r>
              <a:rPr lang="cs-CZ" cap="small" dirty="0"/>
              <a:t>ZŠ pro </a:t>
            </a:r>
            <a:r>
              <a:rPr lang="cs-CZ" cap="small" dirty="0" smtClean="0"/>
              <a:t>nedoslýchavé </a:t>
            </a:r>
            <a:r>
              <a:rPr lang="cs-CZ" sz="1200" cap="small" dirty="0" smtClean="0"/>
              <a:t>(stav k tomuto roku – coby ilustrace situace v letech 1948–1991)</a:t>
            </a:r>
            <a:endParaRPr sz="1200" dirty="0"/>
          </a:p>
        </p:txBody>
      </p:sp>
      <p:pic>
        <p:nvPicPr>
          <p:cNvPr id="141" name="Google Shape;141;p18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174750" y="2443162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2878931" y="2938735"/>
            <a:ext cx="1728788" cy="79216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993778"/>
                </a:solidFill>
                <a:sym typeface="Arial"/>
                <a:hlinkClick r:id="rId4"/>
              </a:rPr>
              <a:t>Praha,</a:t>
            </a:r>
            <a:endParaRPr dirty="0">
              <a:hlinkClick r:id="rId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 dirty="0">
                <a:solidFill>
                  <a:schemeClr val="hlink"/>
                </a:solidFill>
                <a:sym typeface="Arial"/>
                <a:hlinkClick r:id="rId4"/>
              </a:rPr>
              <a:t>Ječná ul.</a:t>
            </a:r>
            <a:r>
              <a:rPr lang="cs-CZ" sz="1800" b="0" i="0" u="none" strike="noStrike" cap="none" dirty="0">
                <a:solidFill>
                  <a:srgbClr val="993778"/>
                </a:solidFill>
                <a:sym typeface="Arial"/>
                <a:hlinkClick r:id="rId4"/>
              </a:rPr>
              <a:t> </a:t>
            </a:r>
            <a:r>
              <a:rPr lang="cs-CZ" sz="1800" b="0" i="0" u="none" strike="noStrike" cap="none" dirty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(1945)</a:t>
            </a:r>
            <a:endParaRPr dirty="0"/>
          </a:p>
        </p:txBody>
      </p:sp>
      <p:sp>
        <p:nvSpPr>
          <p:cNvPr id="143" name="Google Shape;143;p18"/>
          <p:cNvSpPr/>
          <p:nvPr/>
        </p:nvSpPr>
        <p:spPr>
          <a:xfrm>
            <a:off x="5619552" y="4710112"/>
            <a:ext cx="1225550" cy="72072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Kyjov</a:t>
            </a:r>
            <a:r>
              <a:rPr lang="cs-CZ" sz="1800" b="0" i="0" u="none" strike="noStrike" cap="none" dirty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 (1954)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6797278" y="3730898"/>
            <a:ext cx="1584325" cy="79216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Ostrava</a:t>
            </a:r>
            <a:r>
              <a:rPr lang="cs-CZ" sz="1800" b="0" i="0" u="none" strike="noStrike" cap="none" dirty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 (1982)</a:t>
            </a:r>
            <a:endParaRPr dirty="0"/>
          </a:p>
        </p:txBody>
      </p:sp>
      <p:sp>
        <p:nvSpPr>
          <p:cNvPr id="145" name="Google Shape;145;p18"/>
          <p:cNvSpPr/>
          <p:nvPr/>
        </p:nvSpPr>
        <p:spPr>
          <a:xfrm>
            <a:off x="3602385" y="2084832"/>
            <a:ext cx="1512888" cy="649287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1800" u="sng" dirty="0" smtClean="0">
                <a:solidFill>
                  <a:schemeClr val="hlink"/>
                </a:solidFill>
                <a:hlinkClick r:id="rId7"/>
              </a:rPr>
              <a:t>Liberec</a:t>
            </a:r>
            <a:endParaRPr lang="cs-CZ" sz="1800" u="sng" dirty="0" smtClean="0">
              <a:solidFill>
                <a:schemeClr val="hlink"/>
              </a:solidFill>
            </a:endParaRPr>
          </a:p>
          <a:p>
            <a:pPr lvl="0" algn="ctr"/>
            <a:r>
              <a:rPr lang="cs-CZ" sz="1800" dirty="0" smtClean="0">
                <a:solidFill>
                  <a:srgbClr val="993778"/>
                </a:solidFill>
              </a:rPr>
              <a:t>(1955)</a:t>
            </a:r>
            <a:endParaRPr lang="cs-CZ" sz="1800" dirty="0"/>
          </a:p>
        </p:txBody>
      </p:sp>
      <p:sp>
        <p:nvSpPr>
          <p:cNvPr id="2" name="Oválný bublinový popisek 1"/>
          <p:cNvSpPr/>
          <p:nvPr/>
        </p:nvSpPr>
        <p:spPr>
          <a:xfrm>
            <a:off x="4063399" y="4566589"/>
            <a:ext cx="1385126" cy="595172"/>
          </a:xfrm>
          <a:prstGeom prst="wedgeEllipseCallout">
            <a:avLst>
              <a:gd name="adj1" fmla="val 46745"/>
              <a:gd name="adj2" fmla="val 9068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hlinkClick r:id="rId8"/>
              </a:rPr>
              <a:t>Brno</a:t>
            </a:r>
            <a:r>
              <a:rPr lang="cs-CZ" sz="1800" u="sng" dirty="0">
                <a:solidFill>
                  <a:schemeClr val="hlink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sz="1800" dirty="0">
                <a:solidFill>
                  <a:srgbClr val="990099"/>
                </a:solidFill>
                <a:latin typeface="Arial"/>
                <a:ea typeface="Arial"/>
                <a:cs typeface="Arial"/>
              </a:rPr>
              <a:t>(</a:t>
            </a:r>
            <a:r>
              <a:rPr lang="cs-CZ" sz="1800" dirty="0" smtClean="0">
                <a:solidFill>
                  <a:srgbClr val="990099"/>
                </a:solidFill>
                <a:latin typeface="Arial"/>
                <a:ea typeface="Arial"/>
                <a:cs typeface="Arial"/>
              </a:rPr>
              <a:t>třídy)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cs-CZ" cap="small" dirty="0" smtClean="0"/>
              <a:t>1987 </a:t>
            </a:r>
            <a:r>
              <a:rPr lang="cs-CZ" cap="small" dirty="0" err="1"/>
              <a:t>ZvŠ</a:t>
            </a:r>
            <a:r>
              <a:rPr lang="cs-CZ" cap="small" dirty="0"/>
              <a:t> pro </a:t>
            </a:r>
            <a:r>
              <a:rPr lang="cs-CZ" cap="small" dirty="0" smtClean="0"/>
              <a:t>nedoslýchavé </a:t>
            </a:r>
            <a:r>
              <a:rPr lang="cs-CZ" sz="1200" cap="small" dirty="0"/>
              <a:t>(stav </a:t>
            </a:r>
            <a:r>
              <a:rPr lang="cs-CZ" sz="1200" cap="small" dirty="0" smtClean="0"/>
              <a:t>k </a:t>
            </a:r>
            <a:r>
              <a:rPr lang="cs-CZ" sz="1200" cap="small" dirty="0"/>
              <a:t>tomuto roku – </a:t>
            </a:r>
            <a:r>
              <a:rPr lang="cs-CZ" sz="1200" cap="small" dirty="0" smtClean="0"/>
              <a:t>coby </a:t>
            </a:r>
            <a:r>
              <a:rPr lang="cs-CZ" sz="1200" cap="small" dirty="0"/>
              <a:t>ilustrace situace v letech 1948–1991)</a:t>
            </a:r>
            <a:endParaRPr sz="1200" dirty="0"/>
          </a:p>
        </p:txBody>
      </p:sp>
      <p:pic>
        <p:nvPicPr>
          <p:cNvPr id="152" name="Google Shape;152;p19" descr="mapa_cr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174750" y="2443162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2771249" y="4677282"/>
            <a:ext cx="1368425" cy="72072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 smtClean="0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Vodňany</a:t>
            </a:r>
          </a:p>
          <a:p>
            <a:pPr algn="ctr"/>
            <a:r>
              <a:rPr lang="cs-CZ" sz="1800" dirty="0" smtClean="0">
                <a:solidFill>
                  <a:srgbClr val="993778"/>
                </a:solidFill>
              </a:rPr>
              <a:t>(???)</a:t>
            </a:r>
            <a:endParaRPr lang="cs-CZ" sz="1800" dirty="0"/>
          </a:p>
        </p:txBody>
      </p:sp>
      <p:sp>
        <p:nvSpPr>
          <p:cNvPr id="3" name="Oválný bublinový popisek 2"/>
          <p:cNvSpPr/>
          <p:nvPr/>
        </p:nvSpPr>
        <p:spPr>
          <a:xfrm>
            <a:off x="2878465" y="3020426"/>
            <a:ext cx="1693535" cy="773127"/>
          </a:xfrm>
          <a:prstGeom prst="wedgeEllipseCallout">
            <a:avLst/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dirty="0">
                <a:solidFill>
                  <a:srgbClr val="993778"/>
                </a:solidFill>
                <a:hlinkClick r:id="rId4"/>
              </a:rPr>
              <a:t>Praha,</a:t>
            </a:r>
            <a:endParaRPr lang="cs-CZ" sz="1800" dirty="0">
              <a:hlinkClick r:id="rId4"/>
            </a:endParaRPr>
          </a:p>
          <a:p>
            <a:pPr lvl="0" algn="ctr"/>
            <a:r>
              <a:rPr lang="cs-CZ" sz="1800" u="sng" dirty="0">
                <a:solidFill>
                  <a:schemeClr val="hlink"/>
                </a:solidFill>
                <a:hlinkClick r:id="rId4"/>
              </a:rPr>
              <a:t>Ječná ul</a:t>
            </a:r>
            <a:r>
              <a:rPr lang="cs-CZ" sz="1800" u="sng" dirty="0" smtClean="0">
                <a:solidFill>
                  <a:schemeClr val="hlink"/>
                </a:solidFill>
                <a:hlinkClick r:id="rId4"/>
              </a:rPr>
              <a:t>. </a:t>
            </a:r>
            <a:r>
              <a:rPr lang="cs-CZ" sz="1800" dirty="0" smtClean="0">
                <a:solidFill>
                  <a:srgbClr val="993778"/>
                </a:solidFill>
                <a:hlinkClick r:id="rId4"/>
              </a:rPr>
              <a:t> </a:t>
            </a:r>
            <a:r>
              <a:rPr lang="cs-CZ" sz="1800" dirty="0" smtClean="0">
                <a:solidFill>
                  <a:srgbClr val="993778"/>
                </a:solidFill>
              </a:rPr>
              <a:t>(třídy)</a:t>
            </a:r>
            <a:endParaRPr lang="cs-CZ" sz="1800" dirty="0"/>
          </a:p>
        </p:txBody>
      </p:sp>
      <p:sp>
        <p:nvSpPr>
          <p:cNvPr id="4" name="Oválný bublinový popisek 3"/>
          <p:cNvSpPr/>
          <p:nvPr/>
        </p:nvSpPr>
        <p:spPr>
          <a:xfrm>
            <a:off x="3581351" y="1971776"/>
            <a:ext cx="1468994" cy="760018"/>
          </a:xfrm>
          <a:prstGeom prst="wedgeEllipseCallout">
            <a:avLst/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lvl="0" algn="ctr"/>
            <a:r>
              <a:rPr lang="cs-CZ" sz="1800" u="sng" dirty="0">
                <a:solidFill>
                  <a:schemeClr val="hlink"/>
                </a:solidFill>
                <a:hlinkClick r:id="rId5"/>
              </a:rPr>
              <a:t>Liberec</a:t>
            </a:r>
            <a:r>
              <a:rPr lang="cs-CZ" sz="1800" u="sng" dirty="0">
                <a:solidFill>
                  <a:schemeClr val="hlink"/>
                </a:solidFill>
              </a:rPr>
              <a:t> </a:t>
            </a:r>
            <a:r>
              <a:rPr lang="cs-CZ" sz="1800" dirty="0" smtClean="0">
                <a:solidFill>
                  <a:srgbClr val="993778"/>
                </a:solidFill>
              </a:rPr>
              <a:t>(třídy)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Školy pro žáky se zbytky </a:t>
            </a:r>
            <a:r>
              <a:rPr lang="cs-CZ" dirty="0" smtClean="0"/>
              <a:t>sluchu </a:t>
            </a:r>
            <a:endParaRPr dirty="0"/>
          </a:p>
        </p:txBody>
      </p:sp>
      <p:sp>
        <p:nvSpPr>
          <p:cNvPr id="161" name="Google Shape;161;p20"/>
          <p:cNvSpPr txBox="1">
            <a:spLocks noGrp="1"/>
          </p:cNvSpPr>
          <p:nvPr>
            <p:ph idx="1"/>
          </p:nvPr>
        </p:nvSpPr>
        <p:spPr>
          <a:xfrm>
            <a:off x="768096" y="1747640"/>
            <a:ext cx="7290055" cy="45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4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 Do škol </a:t>
            </a:r>
            <a:r>
              <a:rPr lang="cs-CZ" sz="2400" dirty="0">
                <a:latin typeface="+mj-lt"/>
              </a:rPr>
              <a:t>pro žáky se zbytky sluchu se </a:t>
            </a:r>
            <a:r>
              <a:rPr lang="cs-CZ" sz="2400" dirty="0" smtClean="0">
                <a:latin typeface="+mj-lt"/>
              </a:rPr>
              <a:t>zařazují:</a:t>
            </a:r>
            <a:endParaRPr lang="cs-CZ" sz="2400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4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děti se ztrátou sluchu </a:t>
            </a:r>
            <a:r>
              <a:rPr lang="cs-CZ" sz="2400" b="1" dirty="0">
                <a:latin typeface="+mj-lt"/>
              </a:rPr>
              <a:t>větší než 70 dB, ale ne </a:t>
            </a:r>
            <a:r>
              <a:rPr lang="cs-CZ" sz="2400" b="1" dirty="0" smtClean="0">
                <a:latin typeface="+mj-lt"/>
              </a:rPr>
              <a:t>s hluchotou</a:t>
            </a:r>
            <a:r>
              <a:rPr lang="cs-CZ" sz="2400" dirty="0" smtClean="0">
                <a:latin typeface="+mj-lt"/>
              </a:rPr>
              <a:t>, u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kterých nelze </a:t>
            </a:r>
            <a:r>
              <a:rPr lang="cs-CZ" sz="2400" dirty="0">
                <a:latin typeface="+mj-lt"/>
              </a:rPr>
              <a:t>rozvíjet jejich řeč pouze sluchovou cesto</a:t>
            </a:r>
            <a:r>
              <a:rPr lang="en-GB" sz="2400" dirty="0" smtClean="0">
                <a:latin typeface="+mj-lt"/>
              </a:rPr>
              <a:t>u</a:t>
            </a:r>
            <a:endParaRPr lang="cs-CZ" sz="2400" dirty="0" smtClean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4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j-lt"/>
              </a:rPr>
              <a:t>děti </a:t>
            </a:r>
            <a:r>
              <a:rPr lang="cs-CZ" sz="2400" b="1" dirty="0" smtClean="0">
                <a:latin typeface="+mj-lt"/>
              </a:rPr>
              <a:t>ohluchlé </a:t>
            </a:r>
            <a:r>
              <a:rPr lang="cs-CZ" sz="2400" b="1" dirty="0">
                <a:latin typeface="+mj-lt"/>
              </a:rPr>
              <a:t>v době, kdy vývoj jejich </a:t>
            </a:r>
            <a:r>
              <a:rPr lang="cs-CZ" sz="2400" b="1" dirty="0" smtClean="0">
                <a:latin typeface="+mj-lt"/>
              </a:rPr>
              <a:t>mluvené řeči </a:t>
            </a:r>
            <a:r>
              <a:rPr lang="cs-CZ" sz="2400" b="1" dirty="0">
                <a:latin typeface="+mj-lt"/>
              </a:rPr>
              <a:t>nebyl ještě </a:t>
            </a:r>
            <a:r>
              <a:rPr lang="cs-CZ" sz="2400" b="1" dirty="0" smtClean="0">
                <a:latin typeface="+mj-lt"/>
              </a:rPr>
              <a:t>ukončen</a:t>
            </a:r>
            <a:endParaRPr lang="cs-CZ" sz="2400" b="1" dirty="0">
              <a:latin typeface="+mj-lt"/>
            </a:endParaRPr>
          </a:p>
          <a:p>
            <a:pPr marL="177800" lvl="1" indent="-17780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40"/>
              <a:buFont typeface="Wingdings" panose="05000000000000000000" pitchFamily="2" charset="2"/>
              <a:buChar char="§"/>
            </a:pPr>
            <a:r>
              <a:rPr lang="cs-CZ" sz="2400" b="1" dirty="0">
                <a:latin typeface="+mj-lt"/>
              </a:rPr>
              <a:t>R</a:t>
            </a:r>
            <a:r>
              <a:rPr lang="cs-CZ" sz="2400" b="1" dirty="0" smtClean="0">
                <a:latin typeface="+mj-lt"/>
              </a:rPr>
              <a:t>ozvíjení mluvené řeči </a:t>
            </a:r>
            <a:r>
              <a:rPr lang="cs-CZ" sz="2400" b="1" dirty="0">
                <a:latin typeface="+mj-lt"/>
              </a:rPr>
              <a:t>jednak sluchem, jednak zrakem a </a:t>
            </a:r>
            <a:r>
              <a:rPr lang="cs-CZ" sz="2400" b="1" dirty="0" smtClean="0">
                <a:latin typeface="+mj-lt"/>
              </a:rPr>
              <a:t>hmatem</a:t>
            </a:r>
            <a:endParaRPr lang="cs-CZ" sz="2400" b="1" dirty="0">
              <a:latin typeface="+mj-lt"/>
            </a:endParaRPr>
          </a:p>
          <a:p>
            <a:pPr marL="319088" lvl="0" indent="-208598" algn="l" rtl="0"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1_Integrál">
  <a:themeElements>
    <a:clrScheme name="Integrá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2172</Words>
  <Application>Microsoft Office PowerPoint</Application>
  <PresentationFormat>Předvádění na obrazovce (4:3)</PresentationFormat>
  <Paragraphs>415</Paragraphs>
  <Slides>51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51</vt:i4>
      </vt:variant>
    </vt:vector>
  </HeadingPairs>
  <TitlesOfParts>
    <vt:vector size="64" baseType="lpstr">
      <vt:lpstr>Calibri</vt:lpstr>
      <vt:lpstr>Questrial</vt:lpstr>
      <vt:lpstr>Wingdings</vt:lpstr>
      <vt:lpstr>Wingdings 3</vt:lpstr>
      <vt:lpstr>Arial</vt:lpstr>
      <vt:lpstr>Times New Roman</vt:lpstr>
      <vt:lpstr>Noto Sans Symbols</vt:lpstr>
      <vt:lpstr>Garamond</vt:lpstr>
      <vt:lpstr>Tw Cen MT</vt:lpstr>
      <vt:lpstr>Symbol</vt:lpstr>
      <vt:lpstr>Tw Cen MT Condensed</vt:lpstr>
      <vt:lpstr>Integrál</vt:lpstr>
      <vt:lpstr>1_Integrál</vt:lpstr>
      <vt:lpstr>             systém vzdělávání neslyšících dětí a žáků v čr 1948–2020  </vt:lpstr>
      <vt:lpstr>1948</vt:lpstr>
      <vt:lpstr>1948</vt:lpstr>
      <vt:lpstr>1948</vt:lpstr>
      <vt:lpstr>1948–1991</vt:lpstr>
      <vt:lpstr>Školy pro nedoslýchavé</vt:lpstr>
      <vt:lpstr>1987 ZŠ pro nedoslýchavé (stav k tomuto roku – coby ilustrace situace v letech 1948–1991)</vt:lpstr>
      <vt:lpstr>1987 ZvŠ pro nedoslýchavé (stav k tomuto roku – coby ilustrace situace v letech 1948–1991)</vt:lpstr>
      <vt:lpstr>Školy pro žáky se zbytky sluchu </vt:lpstr>
      <vt:lpstr>1987 ZŠ pro žáky se zbytky sluchu (stav k tomuto roku – coby ilustrace situace v letech 1948–1991)</vt:lpstr>
      <vt:lpstr>Školy pro neslyšící</vt:lpstr>
      <vt:lpstr>1987 ZŠ pro neslyšící (stav k tomuto roku – coby ilustrace situace v letech 1948–1991)</vt:lpstr>
      <vt:lpstr>1987 ZvŠ pro neslyšící (stav k tomuto roku – coby ilustrace situace v letech 1948–1991)</vt:lpstr>
      <vt:lpstr>1987 Gymnázium pro sluchově postiženou mládež (stav k tomuto roku – coby ilustrace situace v letech 1948–1991)</vt:lpstr>
      <vt:lpstr>1987 SOU pro sluchově postiženou mládež (stav k tomuto roku – co by ilustrace situace v letech 1948–1991)</vt:lpstr>
      <vt:lpstr>1987 OU pro sluchově postiženou mládež (stav k tomuto roku – coby ilustrace situace v letech 1948–1991)</vt:lpstr>
      <vt:lpstr>1987 MŠ, ZŠ a SŠ celkově (stav k tomuto roku – coby ilustrace situace v letech 1948–1991)</vt:lpstr>
      <vt:lpstr>1990</vt:lpstr>
      <vt:lpstr>ŠKOLSKÝ ZÁKON č. 171/1990 Sb., § 3 odst. 2</vt:lpstr>
      <vt:lpstr>1991</vt:lpstr>
      <vt:lpstr>VYHLÁŠKA MŠMT ČR Č. 399/1991 SB., O SPECIÁLNÍCH ŠKOLÁCH A SPECIÁLNÍCH MATEŘSKÝCH ŠKOLÁCH</vt:lpstr>
      <vt:lpstr>  19912020 MŠ, ZŠ a SŠ celkově (se zaměřením na vzdělávání neslyšících dětí a žáků)</vt:lpstr>
      <vt:lpstr>  2020 MŠ, ZŠ a SŠ celkově (se zaměřením na vzdělávání neslyšících dětí a žáků)</vt:lpstr>
      <vt:lpstr>19912020 STŘEDNÍ ŠKOLY PRO SLUCHOVĚ POSTIŽENÉ S MATURITOU</vt:lpstr>
      <vt:lpstr>  2020 SPC pro sluchově postižené</vt:lpstr>
      <vt:lpstr>  2020 DĚTSKÉ DOMOVY pro sluchově postižené</vt:lpstr>
      <vt:lpstr>  19912020 CENTRA RANÉ PÉČE pro rodiny s dětmi se sluchovým postižením</vt:lpstr>
      <vt:lpstr>2020 MŠ, ZŠ, SŠ, DD, SPC PRO SLUCHOVĚ POSTIŽENÉ SOUHRNNĚ (ještě jednou)</vt:lpstr>
      <vt:lpstr>2019 SŠ ZAKONČENÉ MATURITOU (nutno aktualizovat k r. 2020/2021) </vt:lpstr>
      <vt:lpstr>2019 Nástavbové studium zakončené maturitou (nutno aktualizovat k r. 2020/2021)</vt:lpstr>
      <vt:lpstr>2019 STŘEDNÍ ODBORNÁ UČILIŠTĚ (nutno aktualizovat k r. 2020/2021)</vt:lpstr>
      <vt:lpstr>2019 ODBORNÁ UČILIŠTĚ (nutno aktualizovat k r. 2020/2021)</vt:lpstr>
      <vt:lpstr>2019 PRAKTICKÉ ŠKOLY (nutno aktualizovat k r. 2020/2021)</vt:lpstr>
      <vt:lpstr>Shrnutí – legislativa</vt:lpstr>
      <vt:lpstr>2006</vt:lpstr>
      <vt:lpstr>Úmluva OSN o právech osob se zdravotním postižením, 2006</vt:lpstr>
      <vt:lpstr>Úmluva OSN o právech osob se zdravotním postižením, 2006</vt:lpstr>
      <vt:lpstr>Úmluva OSN o právech osob se zdravotním postižením, 2006</vt:lpstr>
      <vt:lpstr>Úmluva OSN o právech osob se zdravotním postižením, 2006</vt:lpstr>
      <vt:lpstr>Úmluva OSN o právech osob se zdravotním postižením, 2006</vt:lpstr>
      <vt:lpstr>2016</vt:lpstr>
      <vt:lpstr>Školský zákon, r. 2016, § 16</vt:lpstr>
      <vt:lpstr>Školský zákon, r. 2016, § 16</vt:lpstr>
      <vt:lpstr>Školský zákon, r. 2016, § 16</vt:lpstr>
      <vt:lpstr> Školský zákon, r. 2016, § 16</vt:lpstr>
      <vt:lpstr>Školský zákon, r. 2016, § 16</vt:lpstr>
      <vt:lpstr>Vyhláška č. 27/2016 Sb., o vzdělávání žáků se speciálními potřebami a žáků nadaných</vt:lpstr>
      <vt:lpstr>Vyhláška č. 27/2016 Sb., o vzdělávání žáků se speciálními potřebami a žáků nadaných</vt:lpstr>
      <vt:lpstr>Vyhláška č. 27/2016 Sb., o vzdělávání žáků se speciálními potřebami a žáků nadaných</vt:lpstr>
      <vt:lpstr> Vyhláška č. 72/2005 Sb., o poskytování poradenských služeb ve školách a školských poradenských zařízeních</vt:lpstr>
      <vt:lpstr>- Hrubý, J. Velký ilustrovaný průvodce neslyšících a nedoslýchavých po jejich vlastním osudu 1. díl. Praha: FRPSP, Septima, 1994. - Šimůnková, V. Školy pro sluchově postižené – součást škol pro mládež vyžadující zvláštní péči. In Sovák, M. a kol. Logopedie: Metodika a didaktika. Praha : SPN, 1987, s. 45–60.  - příslušné legislativní dokumenty - webové stránky jednotlivých škol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vzdělávání neslyšících_stručně_podzim_2020</dc:title>
  <dc:creator>uživatel</dc:creator>
  <cp:lastModifiedBy>Windows User</cp:lastModifiedBy>
  <cp:revision>57</cp:revision>
  <dcterms:modified xsi:type="dcterms:W3CDTF">2020-10-22T11:01:35Z</dcterms:modified>
</cp:coreProperties>
</file>