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6"/>
  </p:notesMasterIdLst>
  <p:sldIdLst>
    <p:sldId id="256" r:id="rId3"/>
    <p:sldId id="260" r:id="rId4"/>
    <p:sldId id="257" r:id="rId5"/>
    <p:sldId id="258" r:id="rId6"/>
    <p:sldId id="259" r:id="rId7"/>
    <p:sldId id="264" r:id="rId8"/>
    <p:sldId id="261" r:id="rId9"/>
    <p:sldId id="262" r:id="rId10"/>
    <p:sldId id="265" r:id="rId11"/>
    <p:sldId id="263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00" autoAdjust="0"/>
  </p:normalViewPr>
  <p:slideViewPr>
    <p:cSldViewPr>
      <p:cViewPr varScale="1">
        <p:scale>
          <a:sx n="104" d="100"/>
          <a:sy n="104" d="100"/>
        </p:scale>
        <p:origin x="91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E061B-6162-49AD-AAB8-318CF90669C6}" type="datetimeFigureOut">
              <a:rPr lang="cs-CZ" smtClean="0"/>
              <a:t>22.10.2020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407B03-5DAC-465F-A598-DF4F98AC9A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4427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07B03-5DAC-465F-A598-DF4F98AC9A0C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4168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09800"/>
            <a:ext cx="7162800" cy="1143000"/>
          </a:xfrm>
        </p:spPr>
        <p:txBody>
          <a:bodyPr/>
          <a:lstStyle>
            <a:lvl1pPr>
              <a:defRPr sz="3900"/>
            </a:lvl1pPr>
          </a:lstStyle>
          <a:p>
            <a:pPr lvl="0"/>
            <a:r>
              <a:rPr lang="cs-CZ" noProof="0" smtClean="0"/>
              <a:t>Kliknutím lze upravit styl.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cs-CZ" noProof="0" smtClean="0"/>
              <a:t>Kliknutím lze upravit styl předlohy.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CBEB2D2A-6138-4B7A-AE3B-300924D046F4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8C7627-AAC1-4D2C-8FD0-F65E9A75F62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3019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1350" y="1295400"/>
            <a:ext cx="1924050" cy="4953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1295400"/>
            <a:ext cx="5619750" cy="49530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3448AE-D780-4C7F-87D7-4CB2B52D2FA1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3205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D4A37E-AC55-4F9C-B19B-59289E12602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58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2F781-15C9-4F07-A9D5-6310CF1CE8D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3049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51BD4-B277-4F9B-8091-E9040B8747A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1334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F6ED6-A8B8-49BD-9DDF-40C10AA4206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485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92282-02BB-415E-B606-20DBECCA744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2285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B48D64-144E-40B6-82BA-862364B5BD9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87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06545-BEA7-41EE-8F6B-40E21F1CDFF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383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73D1C-0202-427F-A90F-DDF3108D2CB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2400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2954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nadpisů předlohy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286000"/>
            <a:ext cx="7696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textu předlohy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C2257967-777E-40DE-BF5C-DC710939757B}" type="slidenum">
              <a:rPr lang="cs-CZ"/>
              <a:pPr/>
              <a:t>‹#›</a:t>
            </a:fld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412776"/>
            <a:ext cx="7162800" cy="1143000"/>
          </a:xfrm>
        </p:spPr>
        <p:txBody>
          <a:bodyPr/>
          <a:lstStyle/>
          <a:p>
            <a:pPr algn="ctr"/>
            <a:r>
              <a:rPr lang="cs-CZ" u="sng" dirty="0" smtClean="0"/>
              <a:t>Počátky moderní </a:t>
            </a:r>
            <a:r>
              <a:rPr lang="cs-CZ" u="sng" dirty="0" err="1" smtClean="0"/>
              <a:t>prozy</a:t>
            </a:r>
            <a:r>
              <a:rPr lang="cs-CZ" u="sng" dirty="0" smtClean="0"/>
              <a:t>. První</a:t>
            </a:r>
            <a:r>
              <a:rPr lang="cs-CZ" dirty="0" smtClean="0"/>
              <a:t> </a:t>
            </a:r>
            <a:r>
              <a:rPr lang="cs-CZ" b="1" u="sng" dirty="0" smtClean="0"/>
              <a:t>překlady </a:t>
            </a:r>
            <a:r>
              <a:rPr lang="cs-CZ" b="1" u="sng" dirty="0"/>
              <a:t>(beletrie) do perštiny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BEB2D2A-6138-4B7A-AE3B-300924D046F4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2712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63880" cy="432048"/>
          </a:xfrm>
        </p:spPr>
        <p:txBody>
          <a:bodyPr/>
          <a:lstStyle/>
          <a:p>
            <a:r>
              <a:rPr lang="cs-CZ" sz="1800" b="1" u="sng" dirty="0" smtClean="0"/>
              <a:t/>
            </a:r>
            <a:br>
              <a:rPr lang="cs-CZ" sz="1800" b="1" u="sng" dirty="0" smtClean="0"/>
            </a:br>
            <a:r>
              <a:rPr lang="cs-CZ" sz="1800" b="1" dirty="0"/>
              <a:t/>
            </a:r>
            <a:br>
              <a:rPr lang="cs-CZ" sz="1800" b="1" dirty="0"/>
            </a:br>
            <a:endParaRPr 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36712"/>
            <a:ext cx="8663880" cy="5411688"/>
          </a:xfrm>
        </p:spPr>
        <p:txBody>
          <a:bodyPr/>
          <a:lstStyle/>
          <a:p>
            <a:pPr marL="0" indent="0">
              <a:buNone/>
            </a:pPr>
            <a:endParaRPr lang="cs-CZ" sz="1400" b="1" dirty="0" smtClean="0"/>
          </a:p>
          <a:p>
            <a:pPr marL="0" indent="0">
              <a:buNone/>
            </a:pPr>
            <a:r>
              <a:rPr lang="cs-CZ" sz="2400" b="1" u="sng" dirty="0" err="1"/>
              <a:t>Mīrzā</a:t>
            </a:r>
            <a:r>
              <a:rPr lang="cs-CZ" sz="2400" b="1" u="sng" dirty="0"/>
              <a:t> </a:t>
            </a:r>
            <a:r>
              <a:rPr lang="cs-CZ" sz="2400" b="1" u="sng" dirty="0" err="1"/>
              <a:t>Džaʿfar</a:t>
            </a:r>
            <a:r>
              <a:rPr lang="cs-CZ" sz="2400" b="1" u="sng" dirty="0"/>
              <a:t> </a:t>
            </a:r>
            <a:r>
              <a:rPr lang="cs-CZ" sz="2400" b="1" u="sng" dirty="0" err="1"/>
              <a:t>Qarāčedāghī</a:t>
            </a:r>
            <a:r>
              <a:rPr lang="cs-CZ" sz="2400" b="1" dirty="0"/>
              <a:t> – </a:t>
            </a:r>
            <a:r>
              <a:rPr lang="ar-SA" sz="2400" b="1" dirty="0"/>
              <a:t>میرزا جعفر قراچه داغی </a:t>
            </a:r>
            <a:endParaRPr lang="cs-CZ" sz="2400" b="1" dirty="0" smtClean="0"/>
          </a:p>
          <a:p>
            <a:pPr marL="0" indent="0">
              <a:buNone/>
            </a:pPr>
            <a:endParaRPr lang="cs-CZ" sz="1400" b="1" dirty="0"/>
          </a:p>
          <a:p>
            <a:pPr marL="0" indent="0">
              <a:buNone/>
            </a:pPr>
            <a:r>
              <a:rPr lang="cs-CZ" sz="1800" b="1" dirty="0" smtClean="0"/>
              <a:t>Překladatel Á. </a:t>
            </a:r>
            <a:r>
              <a:rPr lang="cs-CZ" sz="1800" b="1" dirty="0"/>
              <a:t>díla do </a:t>
            </a:r>
            <a:r>
              <a:rPr lang="cs-CZ" sz="1800" b="1" dirty="0" smtClean="0"/>
              <a:t>perštiny</a:t>
            </a:r>
          </a:p>
          <a:p>
            <a:endParaRPr lang="cs-CZ" sz="1800" b="1" dirty="0"/>
          </a:p>
          <a:p>
            <a:r>
              <a:rPr lang="cs-CZ" sz="1800" dirty="0" smtClean="0"/>
              <a:t> stylistické inovace </a:t>
            </a:r>
            <a:r>
              <a:rPr lang="cs-CZ" sz="1800" dirty="0"/>
              <a:t>v perské literatuře  </a:t>
            </a:r>
            <a:r>
              <a:rPr lang="cs-CZ" sz="1800" dirty="0" smtClean="0"/>
              <a:t>–</a:t>
            </a:r>
            <a:r>
              <a:rPr lang="cs-CZ" sz="1800" dirty="0"/>
              <a:t> </a:t>
            </a:r>
            <a:r>
              <a:rPr lang="cs-CZ" sz="1800" dirty="0" smtClean="0"/>
              <a:t>hovorová řeč, dialekty, odborná mluva</a:t>
            </a:r>
          </a:p>
          <a:p>
            <a:pPr marL="0" indent="0">
              <a:buNone/>
            </a:pPr>
            <a:r>
              <a:rPr lang="cs-CZ" sz="1800" dirty="0" smtClean="0"/>
              <a:t> </a:t>
            </a:r>
          </a:p>
          <a:p>
            <a:pPr marL="0" lvl="0" indent="0">
              <a:buNone/>
            </a:pPr>
            <a:r>
              <a:rPr lang="cs-CZ" sz="1800" dirty="0" smtClean="0"/>
              <a:t>„</a:t>
            </a:r>
            <a:r>
              <a:rPr lang="cs-CZ" sz="1800" i="1" dirty="0" smtClean="0"/>
              <a:t>Aby </a:t>
            </a:r>
            <a:r>
              <a:rPr lang="cs-CZ" sz="1800" i="1" dirty="0"/>
              <a:t>přišla k platnosti výchovná hodnota, která je divadlu vlastní, psal jsem jednoduchým srozumitelným jazykem, takže se každý, tedy člověk znalý písma při čtení a stejně tak i analfabet při poslouchání, může ponaučit z příkladů ve hře </a:t>
            </a:r>
            <a:r>
              <a:rPr lang="cs-CZ" sz="1800" i="1" dirty="0" smtClean="0"/>
              <a:t>uložených</a:t>
            </a:r>
            <a:r>
              <a:rPr lang="cs-CZ" sz="1800" dirty="0"/>
              <a:t>.</a:t>
            </a:r>
            <a:r>
              <a:rPr lang="cs-CZ" sz="1800" dirty="0" smtClean="0"/>
              <a:t>“ 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4A37E-AC55-4F9C-B19B-59289E126022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5911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63880" cy="432048"/>
          </a:xfrm>
        </p:spPr>
        <p:txBody>
          <a:bodyPr/>
          <a:lstStyle/>
          <a:p>
            <a:r>
              <a:rPr lang="cs-CZ" sz="1600" b="1" i="1" u="sng" dirty="0" smtClean="0"/>
              <a:t/>
            </a:r>
            <a:br>
              <a:rPr lang="cs-CZ" sz="1600" b="1" i="1" u="sng" dirty="0" smtClean="0"/>
            </a:br>
            <a:r>
              <a:rPr lang="cs-CZ" sz="1600" b="1" i="1" u="sng" dirty="0" err="1" smtClean="0"/>
              <a:t>Hádží</a:t>
            </a:r>
            <a:r>
              <a:rPr lang="cs-CZ" sz="1600" b="1" i="1" u="sng" dirty="0" smtClean="0"/>
              <a:t> </a:t>
            </a:r>
            <a:r>
              <a:rPr lang="cs-CZ" sz="1600" b="1" i="1" u="sng" dirty="0" err="1"/>
              <a:t>Bábá</a:t>
            </a:r>
            <a:r>
              <a:rPr lang="cs-CZ" sz="1600" b="1" i="1" u="sng" dirty="0"/>
              <a:t> z </a:t>
            </a:r>
            <a:r>
              <a:rPr lang="cs-CZ" sz="1600" b="1" i="1" u="sng" dirty="0" err="1"/>
              <a:t>Esfahánu</a:t>
            </a:r>
            <a:r>
              <a:rPr lang="cs-CZ" sz="1600" b="1" i="1" u="sng" dirty="0"/>
              <a:t> </a:t>
            </a:r>
            <a:r>
              <a:rPr lang="cs-CZ" sz="1600" dirty="0"/>
              <a:t/>
            </a:r>
            <a:br>
              <a:rPr lang="cs-CZ" sz="1600" dirty="0"/>
            </a:br>
            <a:endParaRPr lang="cs-CZ" sz="1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8663880" cy="5339680"/>
          </a:xfrm>
        </p:spPr>
        <p:txBody>
          <a:bodyPr/>
          <a:lstStyle/>
          <a:p>
            <a:r>
              <a:rPr lang="cs-CZ" sz="1400" b="1" u="sng" dirty="0" smtClean="0"/>
              <a:t>James </a:t>
            </a:r>
            <a:r>
              <a:rPr lang="cs-CZ" sz="1400" b="1" u="sng" dirty="0" err="1"/>
              <a:t>Justinian</a:t>
            </a:r>
            <a:r>
              <a:rPr lang="cs-CZ" sz="1400" b="1" u="sng" dirty="0"/>
              <a:t> </a:t>
            </a:r>
            <a:r>
              <a:rPr lang="cs-CZ" sz="1400" b="1" u="sng" dirty="0" err="1"/>
              <a:t>Morier</a:t>
            </a:r>
            <a:r>
              <a:rPr lang="cs-CZ" sz="1400" b="1" dirty="0"/>
              <a:t> </a:t>
            </a:r>
            <a:endParaRPr lang="cs-CZ" sz="1400" b="1" dirty="0" smtClean="0"/>
          </a:p>
          <a:p>
            <a:endParaRPr lang="cs-CZ" sz="1400" b="1" dirty="0"/>
          </a:p>
          <a:p>
            <a:r>
              <a:rPr lang="cs-CZ" sz="1400" dirty="0" smtClean="0"/>
              <a:t>per</a:t>
            </a:r>
            <a:r>
              <a:rPr lang="cs-CZ" sz="1400" dirty="0"/>
              <a:t>. </a:t>
            </a:r>
            <a:r>
              <a:rPr lang="cs-CZ" sz="1400" dirty="0" smtClean="0"/>
              <a:t>ambasador </a:t>
            </a:r>
            <a:r>
              <a:rPr lang="cs-CZ" sz="1400" dirty="0" err="1" smtClean="0"/>
              <a:t>Mírzá</a:t>
            </a:r>
            <a:r>
              <a:rPr lang="cs-CZ" sz="1400" dirty="0" smtClean="0"/>
              <a:t> </a:t>
            </a:r>
            <a:r>
              <a:rPr lang="cs-CZ" sz="1400" dirty="0" err="1"/>
              <a:t>Abol</a:t>
            </a:r>
            <a:r>
              <a:rPr lang="cs-CZ" sz="1400" dirty="0"/>
              <a:t> </a:t>
            </a:r>
            <a:r>
              <a:rPr lang="cs-CZ" sz="1400" dirty="0" smtClean="0"/>
              <a:t>Hasan </a:t>
            </a:r>
            <a:r>
              <a:rPr lang="cs-CZ" sz="1400" dirty="0"/>
              <a:t>v </a:t>
            </a:r>
            <a:r>
              <a:rPr lang="cs-CZ" sz="1400" dirty="0" smtClean="0"/>
              <a:t>Londýně</a:t>
            </a:r>
          </a:p>
          <a:p>
            <a:endParaRPr lang="cs-CZ" sz="1400" dirty="0"/>
          </a:p>
          <a:p>
            <a:pPr marL="0" lvl="0" indent="0">
              <a:buNone/>
            </a:pPr>
            <a:r>
              <a:rPr lang="cs-CZ" sz="1400" i="1" dirty="0" smtClean="0"/>
              <a:t>A </a:t>
            </a:r>
            <a:r>
              <a:rPr lang="cs-CZ" sz="1400" i="1" dirty="0" err="1"/>
              <a:t>Journey</a:t>
            </a:r>
            <a:r>
              <a:rPr lang="cs-CZ" sz="1400" i="1" dirty="0"/>
              <a:t> </a:t>
            </a:r>
            <a:r>
              <a:rPr lang="cs-CZ" sz="1400" i="1" dirty="0" err="1"/>
              <a:t>through</a:t>
            </a:r>
            <a:r>
              <a:rPr lang="cs-CZ" sz="1400" i="1" dirty="0"/>
              <a:t> </a:t>
            </a:r>
            <a:r>
              <a:rPr lang="cs-CZ" sz="1400" i="1" dirty="0" err="1"/>
              <a:t>Iran</a:t>
            </a:r>
            <a:r>
              <a:rPr lang="cs-CZ" sz="1400" i="1" dirty="0"/>
              <a:t>, </a:t>
            </a:r>
            <a:r>
              <a:rPr lang="cs-CZ" sz="1400" i="1" dirty="0" err="1"/>
              <a:t>Armenia</a:t>
            </a:r>
            <a:r>
              <a:rPr lang="cs-CZ" sz="1400" i="1" dirty="0"/>
              <a:t> and </a:t>
            </a:r>
            <a:r>
              <a:rPr lang="cs-CZ" sz="1400" i="1" dirty="0" err="1"/>
              <a:t>Asia</a:t>
            </a:r>
            <a:r>
              <a:rPr lang="cs-CZ" sz="1400" i="1" dirty="0"/>
              <a:t> Minor to </a:t>
            </a:r>
            <a:r>
              <a:rPr lang="cs-CZ" sz="1400" i="1" dirty="0" err="1"/>
              <a:t>Constantinople</a:t>
            </a:r>
            <a:r>
              <a:rPr lang="cs-CZ" sz="1400" i="1" dirty="0"/>
              <a:t> </a:t>
            </a:r>
            <a:r>
              <a:rPr lang="cs-CZ" sz="1400" i="1" dirty="0" smtClean="0"/>
              <a:t>in</a:t>
            </a:r>
          </a:p>
          <a:p>
            <a:pPr marL="0" lvl="0" indent="0">
              <a:buNone/>
            </a:pPr>
            <a:r>
              <a:rPr lang="cs-CZ" sz="1400" i="1" dirty="0" smtClean="0"/>
              <a:t> </a:t>
            </a:r>
            <a:r>
              <a:rPr lang="cs-CZ" sz="1400" i="1" dirty="0" err="1"/>
              <a:t>the</a:t>
            </a:r>
            <a:r>
              <a:rPr lang="cs-CZ" sz="1400" i="1" dirty="0"/>
              <a:t> </a:t>
            </a:r>
            <a:r>
              <a:rPr lang="cs-CZ" sz="1400" i="1" dirty="0" err="1"/>
              <a:t>years</a:t>
            </a:r>
            <a:r>
              <a:rPr lang="cs-CZ" sz="1400" i="1" dirty="0"/>
              <a:t> 1808 and 1809    </a:t>
            </a:r>
            <a:endParaRPr lang="cs-CZ" sz="1400" i="1" dirty="0" smtClean="0"/>
          </a:p>
          <a:p>
            <a:pPr marL="0" lvl="0" indent="0">
              <a:buNone/>
            </a:pPr>
            <a:r>
              <a:rPr lang="cs-CZ" sz="1400" dirty="0" smtClean="0"/>
              <a:t> </a:t>
            </a:r>
            <a:r>
              <a:rPr lang="cs-CZ" sz="1400" i="1" dirty="0" smtClean="0"/>
              <a:t>A Second </a:t>
            </a:r>
            <a:r>
              <a:rPr lang="cs-CZ" sz="1400" i="1" dirty="0" err="1"/>
              <a:t>Journey</a:t>
            </a:r>
            <a:r>
              <a:rPr lang="cs-CZ" sz="1400" i="1" dirty="0"/>
              <a:t> </a:t>
            </a:r>
            <a:r>
              <a:rPr lang="cs-CZ" sz="1400" i="1" dirty="0" err="1"/>
              <a:t>through</a:t>
            </a:r>
            <a:r>
              <a:rPr lang="cs-CZ" sz="1400" i="1" dirty="0"/>
              <a:t> </a:t>
            </a:r>
            <a:r>
              <a:rPr lang="cs-CZ" sz="1400" i="1" dirty="0" err="1"/>
              <a:t>Iran</a:t>
            </a:r>
            <a:r>
              <a:rPr lang="cs-CZ" sz="1400" i="1" dirty="0"/>
              <a:t> to </a:t>
            </a:r>
            <a:r>
              <a:rPr lang="cs-CZ" sz="1400" i="1" dirty="0" err="1"/>
              <a:t>Constantinople</a:t>
            </a:r>
            <a:r>
              <a:rPr lang="cs-CZ" sz="1400" i="1" dirty="0"/>
              <a:t> </a:t>
            </a:r>
            <a:r>
              <a:rPr lang="cs-CZ" sz="1400" i="1" dirty="0" err="1"/>
              <a:t>between</a:t>
            </a:r>
            <a:r>
              <a:rPr lang="cs-CZ" sz="1400" i="1" dirty="0"/>
              <a:t> </a:t>
            </a:r>
            <a:r>
              <a:rPr lang="cs-CZ" sz="1400" i="1" dirty="0" err="1"/>
              <a:t>the</a:t>
            </a:r>
            <a:r>
              <a:rPr lang="cs-CZ" sz="1400" i="1" dirty="0"/>
              <a:t> </a:t>
            </a:r>
            <a:r>
              <a:rPr lang="cs-CZ" sz="1400" i="1" dirty="0" err="1"/>
              <a:t>years</a:t>
            </a:r>
            <a:r>
              <a:rPr lang="cs-CZ" sz="1400" i="1" dirty="0"/>
              <a:t> 1810 </a:t>
            </a:r>
            <a:endParaRPr lang="cs-CZ" sz="1400" i="1" dirty="0" smtClean="0"/>
          </a:p>
          <a:p>
            <a:pPr marL="0" lvl="0" indent="0">
              <a:buNone/>
            </a:pPr>
            <a:r>
              <a:rPr lang="cs-CZ" sz="1400" i="1" dirty="0" smtClean="0"/>
              <a:t>and </a:t>
            </a:r>
            <a:r>
              <a:rPr lang="cs-CZ" sz="1400" i="1" dirty="0"/>
              <a:t>1816</a:t>
            </a:r>
          </a:p>
          <a:p>
            <a:endParaRPr lang="cs-CZ" sz="1400" b="1" dirty="0" smtClean="0"/>
          </a:p>
          <a:p>
            <a:r>
              <a:rPr lang="cs-CZ" sz="1400" b="1" i="1" u="sng" dirty="0" err="1" smtClean="0"/>
              <a:t>The</a:t>
            </a:r>
            <a:r>
              <a:rPr lang="cs-CZ" sz="1400" b="1" i="1" u="sng" dirty="0" smtClean="0"/>
              <a:t> </a:t>
            </a:r>
            <a:r>
              <a:rPr lang="cs-CZ" sz="1400" b="1" i="1" u="sng" dirty="0" err="1"/>
              <a:t>Adventures</a:t>
            </a:r>
            <a:r>
              <a:rPr lang="cs-CZ" sz="1400" b="1" i="1" u="sng" dirty="0"/>
              <a:t> </a:t>
            </a:r>
            <a:r>
              <a:rPr lang="cs-CZ" sz="1400" b="1" i="1" u="sng" dirty="0" err="1"/>
              <a:t>of</a:t>
            </a:r>
            <a:r>
              <a:rPr lang="cs-CZ" sz="1400" b="1" i="1" u="sng" dirty="0"/>
              <a:t> </a:t>
            </a:r>
            <a:r>
              <a:rPr lang="cs-CZ" sz="1400" b="1" i="1" u="sng" dirty="0" err="1"/>
              <a:t>Hajji</a:t>
            </a:r>
            <a:r>
              <a:rPr lang="cs-CZ" sz="1400" b="1" i="1" u="sng" dirty="0"/>
              <a:t> Baba </a:t>
            </a:r>
            <a:r>
              <a:rPr lang="cs-CZ" sz="1400" b="1" i="1" u="sng" dirty="0" err="1"/>
              <a:t>of</a:t>
            </a:r>
            <a:r>
              <a:rPr lang="cs-CZ" sz="1400" b="1" i="1" u="sng" dirty="0"/>
              <a:t> </a:t>
            </a:r>
            <a:r>
              <a:rPr lang="cs-CZ" sz="1400" b="1" i="1" u="sng" dirty="0" err="1"/>
              <a:t>Ispahan</a:t>
            </a:r>
            <a:r>
              <a:rPr lang="cs-CZ" sz="1400" b="1" u="sng" dirty="0"/>
              <a:t> (1824</a:t>
            </a:r>
            <a:r>
              <a:rPr lang="cs-CZ" sz="1400" dirty="0" smtClean="0"/>
              <a:t>)</a:t>
            </a:r>
          </a:p>
          <a:p>
            <a:pPr marL="0" indent="0">
              <a:buNone/>
            </a:pPr>
            <a:endParaRPr lang="cs-CZ" sz="1400" dirty="0"/>
          </a:p>
          <a:p>
            <a:pPr lvl="0"/>
            <a:r>
              <a:rPr lang="cs-CZ" sz="1400" dirty="0"/>
              <a:t>satirické líčení </a:t>
            </a:r>
            <a:r>
              <a:rPr lang="cs-CZ" sz="1400" dirty="0" smtClean="0"/>
              <a:t>perské společnosti</a:t>
            </a:r>
          </a:p>
          <a:p>
            <a:pPr lvl="0"/>
            <a:endParaRPr lang="cs-CZ" sz="1400" dirty="0"/>
          </a:p>
          <a:p>
            <a:pPr lvl="0"/>
            <a:r>
              <a:rPr lang="cs-CZ" sz="1400" dirty="0" smtClean="0"/>
              <a:t>schematičnost</a:t>
            </a:r>
            <a:r>
              <a:rPr lang="cs-CZ" sz="1400" dirty="0"/>
              <a:t>, typizace </a:t>
            </a:r>
            <a:r>
              <a:rPr lang="cs-CZ" sz="1400" dirty="0" smtClean="0"/>
              <a:t>postav</a:t>
            </a:r>
          </a:p>
          <a:p>
            <a:pPr marL="0" lvl="0" indent="0">
              <a:buNone/>
            </a:pPr>
            <a:r>
              <a:rPr lang="cs-CZ" sz="1400" dirty="0" smtClean="0"/>
              <a:t> </a:t>
            </a:r>
            <a:endParaRPr lang="cs-CZ" sz="1400" dirty="0"/>
          </a:p>
          <a:p>
            <a:pPr lvl="0"/>
            <a:r>
              <a:rPr lang="cs-CZ" sz="1400" dirty="0" smtClean="0"/>
              <a:t>diskuze </a:t>
            </a:r>
            <a:r>
              <a:rPr lang="cs-CZ" sz="1400" dirty="0"/>
              <a:t>o autorství </a:t>
            </a:r>
            <a:r>
              <a:rPr lang="cs-CZ" sz="1400" dirty="0" smtClean="0"/>
              <a:t>knihy</a:t>
            </a:r>
          </a:p>
          <a:p>
            <a:pPr lvl="0"/>
            <a:endParaRPr lang="cs-CZ" sz="1400" dirty="0"/>
          </a:p>
          <a:p>
            <a:pPr lvl="0"/>
            <a:endParaRPr lang="cs-CZ" sz="1400" dirty="0" smtClean="0"/>
          </a:p>
          <a:p>
            <a:pPr lvl="0"/>
            <a:endParaRPr lang="cs-CZ" sz="1400" dirty="0"/>
          </a:p>
          <a:p>
            <a:pPr lvl="0"/>
            <a:r>
              <a:rPr lang="cs-CZ" sz="1400" b="1" i="1" dirty="0" smtClean="0"/>
              <a:t>US film: </a:t>
            </a:r>
            <a:r>
              <a:rPr lang="en-US" sz="1400" b="1" i="1" dirty="0" smtClean="0"/>
              <a:t>The </a:t>
            </a:r>
            <a:r>
              <a:rPr lang="en-US" sz="1400" b="1" i="1" dirty="0"/>
              <a:t>Adventures of Hajji Baba</a:t>
            </a:r>
            <a:r>
              <a:rPr lang="en-US" sz="1400" dirty="0"/>
              <a:t> </a:t>
            </a:r>
            <a:r>
              <a:rPr lang="cs-CZ" sz="1400" dirty="0"/>
              <a:t>z</a:t>
            </a:r>
            <a:r>
              <a:rPr lang="en-US" sz="1400" dirty="0" smtClean="0"/>
              <a:t> </a:t>
            </a:r>
            <a:r>
              <a:rPr lang="en-US" sz="1400" dirty="0"/>
              <a:t>1954</a:t>
            </a:r>
            <a:endParaRPr lang="cs-CZ" sz="1400" dirty="0" smtClean="0"/>
          </a:p>
          <a:p>
            <a:pPr marL="0" indent="0">
              <a:buNone/>
            </a:pPr>
            <a:r>
              <a:rPr lang="cs-CZ" sz="1400" dirty="0"/>
              <a:t> 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4A37E-AC55-4F9C-B19B-59289E126022}" type="slidenum">
              <a:rPr lang="cs-CZ" smtClean="0"/>
              <a:pPr/>
              <a:t>11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9676"/>
            <a:ext cx="2095500" cy="26225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411" y="2924944"/>
            <a:ext cx="1552978" cy="386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86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35888" cy="36004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836712"/>
            <a:ext cx="8735888" cy="5411688"/>
          </a:xfrm>
        </p:spPr>
        <p:txBody>
          <a:bodyPr/>
          <a:lstStyle/>
          <a:p>
            <a:pPr marL="0" indent="0">
              <a:buNone/>
            </a:pPr>
            <a:r>
              <a:rPr lang="cs-CZ" sz="1400" b="1" i="1" u="sng" dirty="0"/>
              <a:t>Perský překlad: </a:t>
            </a:r>
            <a:r>
              <a:rPr lang="ar-SA" sz="1400" b="1" i="1" u="sng" dirty="0"/>
              <a:t>سرگذشت حاجی بابای اصفهانی</a:t>
            </a:r>
            <a:r>
              <a:rPr lang="cs-CZ" sz="1400" b="1" i="1" u="sng" dirty="0"/>
              <a:t>  </a:t>
            </a:r>
            <a:r>
              <a:rPr lang="cs-CZ" sz="1400" b="1" i="1" u="sng" dirty="0" smtClean="0"/>
              <a:t> </a:t>
            </a:r>
            <a:endParaRPr lang="cs-CZ" sz="1400" dirty="0"/>
          </a:p>
          <a:p>
            <a:pPr marL="0" indent="0">
              <a:buNone/>
            </a:pPr>
            <a:endParaRPr lang="cs-CZ" sz="1400" dirty="0" smtClean="0"/>
          </a:p>
          <a:p>
            <a:pPr marL="0" indent="0">
              <a:buNone/>
            </a:pPr>
            <a:r>
              <a:rPr lang="cs-CZ" sz="1400" dirty="0" smtClean="0"/>
              <a:t>spor ohledem </a:t>
            </a:r>
            <a:r>
              <a:rPr lang="cs-CZ" sz="1400" dirty="0"/>
              <a:t>autora perského překladu:</a:t>
            </a:r>
          </a:p>
          <a:p>
            <a:pPr marL="0" indent="0">
              <a:buNone/>
            </a:pPr>
            <a:r>
              <a:rPr lang="cs-CZ" sz="1400" dirty="0"/>
              <a:t> </a:t>
            </a:r>
          </a:p>
          <a:p>
            <a:pPr lvl="0"/>
            <a:r>
              <a:rPr lang="cs-CZ" sz="1400" dirty="0" err="1" smtClean="0"/>
              <a:t>Browne:</a:t>
            </a:r>
            <a:r>
              <a:rPr lang="cs-CZ" sz="1400" i="1" dirty="0" err="1" smtClean="0"/>
              <a:t>The</a:t>
            </a:r>
            <a:r>
              <a:rPr lang="cs-CZ" sz="1400" dirty="0" smtClean="0"/>
              <a:t> </a:t>
            </a:r>
            <a:r>
              <a:rPr lang="cs-CZ" sz="1400" i="1" dirty="0" err="1"/>
              <a:t>Literary</a:t>
            </a:r>
            <a:r>
              <a:rPr lang="cs-CZ" sz="1400" i="1" dirty="0"/>
              <a:t> </a:t>
            </a:r>
            <a:r>
              <a:rPr lang="cs-CZ" sz="1400" i="1" dirty="0" err="1"/>
              <a:t>History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Persia</a:t>
            </a:r>
            <a:r>
              <a:rPr lang="cs-CZ" sz="1400" dirty="0"/>
              <a:t> i </a:t>
            </a:r>
            <a:r>
              <a:rPr lang="cs-CZ" sz="1400" dirty="0" err="1" smtClean="0"/>
              <a:t>Rypka</a:t>
            </a:r>
            <a:r>
              <a:rPr lang="cs-CZ" sz="1400" dirty="0" smtClean="0"/>
              <a:t>: </a:t>
            </a:r>
            <a:r>
              <a:rPr lang="cs-CZ" sz="1400" b="1" dirty="0"/>
              <a:t>Šejcha Ahmada „</a:t>
            </a:r>
            <a:r>
              <a:rPr lang="cs-CZ" sz="1400" b="1" dirty="0" err="1"/>
              <a:t>Rúhího</a:t>
            </a:r>
            <a:r>
              <a:rPr lang="cs-CZ" sz="1400" b="1" dirty="0"/>
              <a:t>“ </a:t>
            </a:r>
            <a:r>
              <a:rPr lang="cs-CZ" sz="1400" b="1" dirty="0" err="1" smtClean="0"/>
              <a:t>Kermáního</a:t>
            </a:r>
            <a:endParaRPr lang="cs-CZ" sz="1400" b="1" dirty="0" smtClean="0"/>
          </a:p>
          <a:p>
            <a:pPr marL="0" lvl="0" indent="0">
              <a:buNone/>
            </a:pPr>
            <a:r>
              <a:rPr lang="cs-CZ" sz="1400" dirty="0"/>
              <a:t> </a:t>
            </a:r>
          </a:p>
          <a:p>
            <a:pPr lvl="0"/>
            <a:r>
              <a:rPr lang="cs-CZ" sz="1400" dirty="0" smtClean="0"/>
              <a:t>Hasan </a:t>
            </a:r>
            <a:r>
              <a:rPr lang="cs-CZ" sz="1400" dirty="0" err="1"/>
              <a:t>Kamšad</a:t>
            </a:r>
            <a:r>
              <a:rPr lang="cs-CZ" sz="1400" dirty="0"/>
              <a:t> v </a:t>
            </a:r>
            <a:r>
              <a:rPr lang="cs-CZ" sz="1400" i="1" dirty="0" err="1"/>
              <a:t>Modern</a:t>
            </a:r>
            <a:r>
              <a:rPr lang="cs-CZ" sz="1400" i="1" dirty="0"/>
              <a:t> </a:t>
            </a:r>
            <a:r>
              <a:rPr lang="cs-CZ" sz="1400" i="1" dirty="0" err="1"/>
              <a:t>Persian</a:t>
            </a:r>
            <a:r>
              <a:rPr lang="cs-CZ" sz="1400" i="1" dirty="0"/>
              <a:t> Prose </a:t>
            </a:r>
            <a:r>
              <a:rPr lang="cs-CZ" sz="1400" i="1" dirty="0" err="1" smtClean="0"/>
              <a:t>Reader</a:t>
            </a:r>
            <a:r>
              <a:rPr lang="cs-CZ" sz="1400" dirty="0" smtClean="0"/>
              <a:t>:  </a:t>
            </a:r>
            <a:r>
              <a:rPr lang="cs-CZ" sz="1400" b="1" u="sng" dirty="0" err="1" smtClean="0"/>
              <a:t>Mírzá</a:t>
            </a:r>
            <a:r>
              <a:rPr lang="cs-CZ" sz="1400" b="1" u="sng" dirty="0" smtClean="0"/>
              <a:t> </a:t>
            </a:r>
            <a:r>
              <a:rPr lang="cs-CZ" sz="1400" b="1" u="sng" dirty="0" err="1" smtClean="0"/>
              <a:t>Habíb</a:t>
            </a:r>
            <a:r>
              <a:rPr lang="cs-CZ" sz="1400" b="1" u="sng" dirty="0" smtClean="0"/>
              <a:t> </a:t>
            </a:r>
            <a:r>
              <a:rPr lang="cs-CZ" sz="1400" b="1" u="sng" dirty="0" err="1" smtClean="0"/>
              <a:t>Esfahání</a:t>
            </a:r>
            <a:endParaRPr lang="cs-CZ" sz="1400" dirty="0" smtClean="0"/>
          </a:p>
          <a:p>
            <a:pPr marL="0" indent="0">
              <a:buNone/>
            </a:pPr>
            <a:endParaRPr lang="cs-CZ" sz="1400" dirty="0"/>
          </a:p>
          <a:p>
            <a:pPr lvl="0"/>
            <a:r>
              <a:rPr lang="cs-CZ" sz="1400" dirty="0"/>
              <a:t>V </a:t>
            </a:r>
            <a:r>
              <a:rPr lang="cs-CZ" sz="1400" dirty="0" smtClean="0"/>
              <a:t>perštině</a:t>
            </a:r>
            <a:r>
              <a:rPr lang="cs-CZ" sz="1400" b="1" u="sng" dirty="0" smtClean="0"/>
              <a:t> </a:t>
            </a:r>
            <a:r>
              <a:rPr lang="cs-CZ" sz="1400" b="1" u="sng" dirty="0"/>
              <a:t>1905 v Kalkatě</a:t>
            </a:r>
            <a:r>
              <a:rPr lang="cs-CZ" sz="1400" dirty="0"/>
              <a:t> - </a:t>
            </a:r>
            <a:r>
              <a:rPr lang="cs-CZ" sz="1400" dirty="0" smtClean="0"/>
              <a:t>s</a:t>
            </a:r>
            <a:r>
              <a:rPr lang="cs-CZ" sz="1400" dirty="0"/>
              <a:t> předmluvou i chybnou autorizací překladatele </a:t>
            </a:r>
            <a:r>
              <a:rPr lang="cs-CZ" sz="1400" dirty="0" smtClean="0"/>
              <a:t>vydal D.C</a:t>
            </a:r>
            <a:r>
              <a:rPr lang="cs-CZ" sz="1400" dirty="0"/>
              <a:t>. </a:t>
            </a:r>
            <a:r>
              <a:rPr lang="cs-CZ" sz="1400" dirty="0" err="1"/>
              <a:t>Phillot</a:t>
            </a:r>
            <a:r>
              <a:rPr lang="cs-CZ" sz="1400" dirty="0"/>
              <a:t>. </a:t>
            </a:r>
            <a:endParaRPr lang="cs-CZ" sz="1400" dirty="0" smtClean="0"/>
          </a:p>
          <a:p>
            <a:pPr marL="0" indent="0">
              <a:buNone/>
            </a:pPr>
            <a:r>
              <a:rPr lang="cs-CZ" sz="1400" dirty="0"/>
              <a:t> </a:t>
            </a:r>
          </a:p>
          <a:p>
            <a:r>
              <a:rPr lang="cs-CZ" sz="1400" dirty="0"/>
              <a:t>Do </a:t>
            </a:r>
            <a:r>
              <a:rPr lang="cs-CZ" sz="1400" dirty="0" smtClean="0"/>
              <a:t>češtiny: </a:t>
            </a:r>
            <a:r>
              <a:rPr lang="cs-CZ" sz="1400" dirty="0"/>
              <a:t>Hadži Baba z </a:t>
            </a:r>
            <a:r>
              <a:rPr lang="cs-CZ" sz="1400" dirty="0" err="1"/>
              <a:t>Ispahánu</a:t>
            </a:r>
            <a:r>
              <a:rPr lang="cs-CZ" sz="1400" dirty="0"/>
              <a:t>, vyšlo s doslovem J. </a:t>
            </a:r>
            <a:r>
              <a:rPr lang="cs-CZ" sz="1400" dirty="0" err="1"/>
              <a:t>Rypky</a:t>
            </a:r>
            <a:r>
              <a:rPr lang="cs-CZ" sz="1400" dirty="0"/>
              <a:t> v nakladatelství Sfinx roku 1941, 1978. (ještě předtím 1878, 79</a:t>
            </a:r>
            <a:r>
              <a:rPr lang="cs-CZ" sz="1400" dirty="0" smtClean="0"/>
              <a:t>). Překladatel Jarmil Krůta</a:t>
            </a:r>
            <a:endParaRPr lang="cs-CZ" sz="1400" dirty="0"/>
          </a:p>
          <a:p>
            <a:pPr marL="0" indent="0">
              <a:buNone/>
            </a:pPr>
            <a:endParaRPr lang="cs-CZ" sz="1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4A37E-AC55-4F9C-B19B-59289E126022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905243"/>
            <a:ext cx="475252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62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63880" cy="576064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63880" cy="5267672"/>
          </a:xfrm>
        </p:spPr>
        <p:txBody>
          <a:bodyPr/>
          <a:lstStyle/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lvl="0"/>
            <a:r>
              <a:rPr lang="cs-CZ" sz="1400" dirty="0"/>
              <a:t>Překlad </a:t>
            </a:r>
            <a:r>
              <a:rPr lang="cs-CZ" sz="1400" dirty="0"/>
              <a:t>=</a:t>
            </a:r>
            <a:r>
              <a:rPr lang="cs-CZ" sz="1400" dirty="0" smtClean="0"/>
              <a:t> volné převedení originálu </a:t>
            </a:r>
            <a:endParaRPr lang="cs-CZ" sz="1400" dirty="0"/>
          </a:p>
          <a:p>
            <a:pPr marL="0" indent="0">
              <a:buNone/>
            </a:pPr>
            <a:r>
              <a:rPr lang="cs-CZ" sz="1400" dirty="0"/>
              <a:t> </a:t>
            </a:r>
            <a:r>
              <a:rPr lang="cs-CZ" sz="1400" dirty="0" smtClean="0"/>
              <a:t> </a:t>
            </a:r>
            <a:endParaRPr lang="cs-CZ" sz="1400" dirty="0"/>
          </a:p>
          <a:p>
            <a:pPr lvl="0"/>
            <a:r>
              <a:rPr lang="cs-CZ" sz="1400" dirty="0" smtClean="0"/>
              <a:t>Vynechávání pasáží, které se překladateli nelíbily, nebo jmen </a:t>
            </a:r>
            <a:r>
              <a:rPr lang="cs-CZ" sz="1400" dirty="0"/>
              <a:t>Evropanů, kteří dle </a:t>
            </a:r>
            <a:r>
              <a:rPr lang="cs-CZ" sz="1400" dirty="0" err="1"/>
              <a:t>Moliera</a:t>
            </a:r>
            <a:r>
              <a:rPr lang="cs-CZ" sz="1400" dirty="0"/>
              <a:t> přestoupili k </a:t>
            </a:r>
            <a:r>
              <a:rPr lang="cs-CZ" sz="1400" dirty="0" smtClean="0"/>
              <a:t>islámu</a:t>
            </a:r>
          </a:p>
          <a:p>
            <a:pPr lvl="0"/>
            <a:endParaRPr lang="cs-CZ" sz="1400" dirty="0" smtClean="0"/>
          </a:p>
          <a:p>
            <a:pPr lvl="0"/>
            <a:r>
              <a:rPr lang="cs-CZ" sz="1400" dirty="0" smtClean="0"/>
              <a:t>tituly </a:t>
            </a:r>
            <a:r>
              <a:rPr lang="cs-CZ" sz="1400" dirty="0"/>
              <a:t>a plná jména </a:t>
            </a:r>
            <a:r>
              <a:rPr lang="cs-CZ" sz="1400" dirty="0" smtClean="0"/>
              <a:t>státníků</a:t>
            </a:r>
            <a:r>
              <a:rPr lang="cs-CZ" sz="1400" dirty="0"/>
              <a:t> </a:t>
            </a:r>
            <a:r>
              <a:rPr lang="cs-CZ" sz="1400" dirty="0" smtClean="0"/>
              <a:t>korupčníků</a:t>
            </a:r>
            <a:endParaRPr lang="cs-CZ" sz="1400" dirty="0"/>
          </a:p>
          <a:p>
            <a:pPr marL="0" indent="0">
              <a:buNone/>
            </a:pPr>
            <a:r>
              <a:rPr lang="cs-CZ" sz="1400" dirty="0"/>
              <a:t> </a:t>
            </a:r>
          </a:p>
          <a:p>
            <a:pPr lvl="0"/>
            <a:r>
              <a:rPr lang="cs-CZ" sz="1400" dirty="0"/>
              <a:t>Kritika poměrů </a:t>
            </a:r>
            <a:r>
              <a:rPr lang="cs-CZ" sz="1400" dirty="0" smtClean="0"/>
              <a:t>překladatele - mnohem </a:t>
            </a:r>
            <a:r>
              <a:rPr lang="cs-CZ" sz="1400" dirty="0"/>
              <a:t>intenzivnější než </a:t>
            </a:r>
            <a:r>
              <a:rPr lang="cs-CZ" sz="1400" dirty="0" smtClean="0"/>
              <a:t>u samotného </a:t>
            </a:r>
            <a:r>
              <a:rPr lang="cs-CZ" sz="1400" dirty="0" err="1"/>
              <a:t>MOriera</a:t>
            </a:r>
            <a:r>
              <a:rPr lang="cs-CZ" sz="1400" dirty="0"/>
              <a:t>. </a:t>
            </a:r>
            <a:endParaRPr lang="cs-CZ" sz="1400" dirty="0" smtClean="0"/>
          </a:p>
          <a:p>
            <a:pPr lvl="0"/>
            <a:endParaRPr lang="cs-CZ" sz="1400" dirty="0"/>
          </a:p>
          <a:p>
            <a:pPr lvl="0"/>
            <a:r>
              <a:rPr lang="cs-CZ" sz="1400" dirty="0" smtClean="0"/>
              <a:t>množství </a:t>
            </a:r>
            <a:r>
              <a:rPr lang="cs-CZ" sz="1400" dirty="0"/>
              <a:t>perských  veršovaných přísloví, </a:t>
            </a:r>
            <a:r>
              <a:rPr lang="cs-CZ" sz="1400" dirty="0" smtClean="0"/>
              <a:t>rčení</a:t>
            </a:r>
            <a:r>
              <a:rPr lang="cs-CZ" sz="1400" dirty="0"/>
              <a:t>, citací </a:t>
            </a:r>
            <a:r>
              <a:rPr lang="cs-CZ" sz="1400" dirty="0" smtClean="0"/>
              <a:t>Koránu</a:t>
            </a:r>
            <a:endParaRPr lang="cs-CZ" sz="1400" dirty="0"/>
          </a:p>
          <a:p>
            <a:pPr marL="0" indent="0">
              <a:buNone/>
            </a:pPr>
            <a:r>
              <a:rPr lang="cs-CZ" sz="1400" dirty="0"/>
              <a:t> </a:t>
            </a:r>
          </a:p>
          <a:p>
            <a:r>
              <a:rPr lang="cs-CZ" sz="1400" b="1" u="sng" dirty="0"/>
              <a:t>Význam</a:t>
            </a:r>
            <a:r>
              <a:rPr lang="cs-CZ" sz="1400" b="1" u="sng" dirty="0" smtClean="0"/>
              <a:t>:</a:t>
            </a:r>
            <a:endParaRPr lang="cs-CZ" sz="1400" dirty="0"/>
          </a:p>
          <a:p>
            <a:pPr lvl="0"/>
            <a:r>
              <a:rPr lang="cs-CZ" sz="1400" dirty="0"/>
              <a:t>nesmírný vliv na sociální a poltické uvědomění Peršanů, předvoj revoluce</a:t>
            </a:r>
          </a:p>
          <a:p>
            <a:pPr lvl="0"/>
            <a:r>
              <a:rPr lang="cs-CZ" sz="1400" dirty="0"/>
              <a:t>literární hledisko: po dlouhá desetileté vzor k napodobování prozaiky, nový trend psaní</a:t>
            </a:r>
          </a:p>
          <a:p>
            <a:r>
              <a:rPr lang="cs-CZ" sz="1400" dirty="0"/>
              <a:t> </a:t>
            </a:r>
          </a:p>
          <a:p>
            <a:r>
              <a:rPr lang="cs-CZ" sz="1400" dirty="0"/>
              <a:t>Biografie </a:t>
            </a:r>
            <a:r>
              <a:rPr lang="cs-CZ" sz="1400" dirty="0" err="1"/>
              <a:t>Moriera</a:t>
            </a:r>
            <a:r>
              <a:rPr lang="cs-CZ" sz="1400" dirty="0"/>
              <a:t>: Henry </a:t>
            </a:r>
            <a:r>
              <a:rPr lang="cs-CZ" sz="1400" dirty="0" err="1"/>
              <a:t>McKenzie</a:t>
            </a:r>
            <a:r>
              <a:rPr lang="cs-CZ" sz="1400" dirty="0"/>
              <a:t> </a:t>
            </a:r>
            <a:r>
              <a:rPr lang="cs-CZ" sz="1400" dirty="0" err="1"/>
              <a:t>Johnston</a:t>
            </a:r>
            <a:r>
              <a:rPr lang="cs-CZ" sz="1400" dirty="0"/>
              <a:t>: </a:t>
            </a:r>
            <a:r>
              <a:rPr lang="cs-CZ" sz="1400" i="1" dirty="0" err="1"/>
              <a:t>Ottoman</a:t>
            </a:r>
            <a:r>
              <a:rPr lang="cs-CZ" sz="1400" i="1" dirty="0"/>
              <a:t> and </a:t>
            </a:r>
            <a:r>
              <a:rPr lang="cs-CZ" sz="1400" i="1" dirty="0" err="1"/>
              <a:t>Persian</a:t>
            </a:r>
            <a:r>
              <a:rPr lang="cs-CZ" sz="1400" i="1" dirty="0"/>
              <a:t> </a:t>
            </a:r>
            <a:r>
              <a:rPr lang="cs-CZ" sz="1400" i="1" dirty="0" err="1"/>
              <a:t>Odysseys</a:t>
            </a:r>
            <a:r>
              <a:rPr lang="cs-CZ" sz="1400" i="1" dirty="0"/>
              <a:t>: James </a:t>
            </a:r>
            <a:r>
              <a:rPr lang="cs-CZ" sz="1400" i="1" dirty="0" err="1"/>
              <a:t>Morier</a:t>
            </a:r>
            <a:r>
              <a:rPr lang="cs-CZ" sz="1400" i="1" dirty="0"/>
              <a:t>, </a:t>
            </a:r>
            <a:r>
              <a:rPr lang="cs-CZ" sz="1400" i="1" dirty="0" err="1"/>
              <a:t>Creator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Hajji</a:t>
            </a:r>
            <a:r>
              <a:rPr lang="cs-CZ" sz="1400" i="1" dirty="0"/>
              <a:t> Baba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Ispahan</a:t>
            </a:r>
            <a:r>
              <a:rPr lang="cs-CZ" sz="1400" i="1" dirty="0"/>
              <a:t>, and his </a:t>
            </a:r>
            <a:r>
              <a:rPr lang="cs-CZ" sz="1400" i="1" dirty="0" smtClean="0"/>
              <a:t>Brothe</a:t>
            </a:r>
            <a:r>
              <a:rPr lang="cs-CZ" sz="1400" dirty="0" smtClean="0"/>
              <a:t>r </a:t>
            </a:r>
            <a:endParaRPr lang="cs-CZ" sz="1400" dirty="0"/>
          </a:p>
          <a:p>
            <a:r>
              <a:rPr lang="cs-CZ" sz="1400" dirty="0"/>
              <a:t> </a:t>
            </a:r>
          </a:p>
          <a:p>
            <a:endParaRPr lang="cs-CZ" sz="1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4A37E-AC55-4F9C-B19B-59289E126022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681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91872" cy="36004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80728"/>
            <a:ext cx="8591872" cy="5267672"/>
          </a:xfrm>
        </p:spPr>
        <p:txBody>
          <a:bodyPr/>
          <a:lstStyle/>
          <a:p>
            <a:r>
              <a:rPr lang="cs-CZ" sz="1400" b="1" u="sng" dirty="0"/>
              <a:t>Cesta k moderní próze – zjednodušování jazyka</a:t>
            </a:r>
            <a:r>
              <a:rPr lang="cs-CZ" sz="1400" b="1" u="sng" dirty="0" smtClean="0"/>
              <a:t>:</a:t>
            </a:r>
          </a:p>
          <a:p>
            <a:endParaRPr lang="cs-CZ" sz="1400" b="1" u="sng" dirty="0"/>
          </a:p>
          <a:p>
            <a:endParaRPr lang="cs-CZ" sz="1400" dirty="0"/>
          </a:p>
          <a:p>
            <a:pPr lvl="0"/>
            <a:r>
              <a:rPr lang="cs-CZ" sz="1400" dirty="0" smtClean="0"/>
              <a:t>Tisk 1816</a:t>
            </a:r>
          </a:p>
          <a:p>
            <a:pPr lvl="0"/>
            <a:endParaRPr lang="cs-CZ" sz="1400" dirty="0"/>
          </a:p>
          <a:p>
            <a:pPr lvl="0"/>
            <a:r>
              <a:rPr lang="cs-CZ" sz="1400" dirty="0" err="1" smtClean="0"/>
              <a:t>Dárolfunún</a:t>
            </a:r>
            <a:endParaRPr lang="cs-CZ" sz="1400" dirty="0" smtClean="0"/>
          </a:p>
          <a:p>
            <a:pPr lvl="0"/>
            <a:endParaRPr lang="cs-CZ" sz="1400" dirty="0"/>
          </a:p>
          <a:p>
            <a:pPr lvl="0"/>
            <a:r>
              <a:rPr lang="cs-CZ" sz="1400" dirty="0" smtClean="0"/>
              <a:t>dvorní korespondence</a:t>
            </a:r>
          </a:p>
          <a:p>
            <a:pPr lvl="0"/>
            <a:endParaRPr lang="cs-CZ" sz="1400" dirty="0"/>
          </a:p>
          <a:p>
            <a:pPr lvl="0"/>
            <a:r>
              <a:rPr lang="cs-CZ" sz="1400" dirty="0" err="1" smtClean="0"/>
              <a:t>Malkom</a:t>
            </a:r>
            <a:r>
              <a:rPr lang="cs-CZ" sz="1400" dirty="0" smtClean="0"/>
              <a:t> </a:t>
            </a:r>
            <a:r>
              <a:rPr lang="cs-CZ" sz="1400" dirty="0"/>
              <a:t>Chán, </a:t>
            </a:r>
            <a:r>
              <a:rPr lang="cs-CZ" sz="1400" dirty="0" err="1"/>
              <a:t>Abdolrahím</a:t>
            </a:r>
            <a:r>
              <a:rPr lang="cs-CZ" sz="1400" dirty="0"/>
              <a:t> </a:t>
            </a:r>
            <a:r>
              <a:rPr lang="cs-CZ" sz="1400" dirty="0" err="1" smtClean="0"/>
              <a:t>Táleboff</a:t>
            </a:r>
            <a:r>
              <a:rPr lang="cs-CZ" sz="1400" dirty="0" smtClean="0"/>
              <a:t> (1844-1910)</a:t>
            </a:r>
          </a:p>
          <a:p>
            <a:pPr marL="0" lvl="0" indent="0">
              <a:buNone/>
            </a:pPr>
            <a:r>
              <a:rPr lang="cs-CZ" sz="1400" dirty="0" smtClean="0"/>
              <a:t> </a:t>
            </a:r>
          </a:p>
          <a:p>
            <a:pPr lvl="0"/>
            <a:r>
              <a:rPr lang="cs-CZ" sz="1400" dirty="0" smtClean="0"/>
              <a:t>Seznamování </a:t>
            </a:r>
            <a:r>
              <a:rPr lang="cs-CZ" sz="1400" dirty="0"/>
              <a:t>se s E jazyky – Fr, </a:t>
            </a:r>
            <a:r>
              <a:rPr lang="cs-CZ" sz="1400" dirty="0" err="1"/>
              <a:t>Anj</a:t>
            </a:r>
            <a:r>
              <a:rPr lang="cs-CZ" sz="1400" dirty="0"/>
              <a:t>, Něm a RJ -) překlady do PER</a:t>
            </a:r>
          </a:p>
          <a:p>
            <a:endParaRPr lang="cs-CZ" sz="1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4A37E-AC55-4F9C-B19B-59289E126022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2662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91872" cy="576064"/>
          </a:xfrm>
        </p:spPr>
        <p:txBody>
          <a:bodyPr/>
          <a:lstStyle/>
          <a:p>
            <a:r>
              <a:rPr lang="cs-CZ" sz="1800" b="1" u="sng" dirty="0"/>
              <a:t>Rané překlady (</a:t>
            </a:r>
            <a:r>
              <a:rPr lang="cs-CZ" sz="1800" b="1" u="sng" dirty="0" err="1"/>
              <a:t>prozy</a:t>
            </a:r>
            <a:r>
              <a:rPr lang="cs-CZ" sz="1800" b="1" u="sng" dirty="0"/>
              <a:t> - beletrie) do perštiny </a:t>
            </a:r>
            <a:r>
              <a:rPr lang="cs-CZ" sz="1800" dirty="0"/>
              <a:t/>
            </a:r>
            <a:br>
              <a:rPr lang="cs-CZ" sz="1800" dirty="0"/>
            </a:br>
            <a:endParaRPr 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519864" cy="4979640"/>
          </a:xfrm>
        </p:spPr>
        <p:txBody>
          <a:bodyPr/>
          <a:lstStyle/>
          <a:p>
            <a:pPr lvl="0"/>
            <a:r>
              <a:rPr lang="cs-CZ" sz="1400" dirty="0" smtClean="0"/>
              <a:t>1. </a:t>
            </a:r>
            <a:r>
              <a:rPr lang="cs-CZ" sz="1400" dirty="0"/>
              <a:t>překlady </a:t>
            </a:r>
            <a:r>
              <a:rPr lang="cs-CZ" sz="1400" b="1" dirty="0" err="1" smtClean="0"/>
              <a:t>Dárolfunún</a:t>
            </a:r>
            <a:r>
              <a:rPr lang="cs-CZ" sz="1400" dirty="0" smtClean="0"/>
              <a:t> </a:t>
            </a:r>
          </a:p>
          <a:p>
            <a:pPr marL="0" lvl="0" indent="0">
              <a:buNone/>
            </a:pPr>
            <a:endParaRPr lang="cs-CZ" sz="1400" dirty="0"/>
          </a:p>
          <a:p>
            <a:pPr lvl="0"/>
            <a:r>
              <a:rPr lang="cs-CZ" sz="1400" b="1" dirty="0" smtClean="0"/>
              <a:t>Beletrie od </a:t>
            </a:r>
            <a:r>
              <a:rPr lang="cs-CZ" sz="1400" b="1" dirty="0"/>
              <a:t>70. </a:t>
            </a:r>
            <a:r>
              <a:rPr lang="cs-CZ" sz="1400" b="1" dirty="0" smtClean="0"/>
              <a:t>let</a:t>
            </a:r>
            <a:r>
              <a:rPr lang="cs-CZ" sz="1400" dirty="0"/>
              <a:t> 1</a:t>
            </a:r>
            <a:r>
              <a:rPr lang="cs-CZ" sz="1400" dirty="0" smtClean="0"/>
              <a:t>9. stol. </a:t>
            </a:r>
          </a:p>
          <a:p>
            <a:pPr marL="0" lvl="0" indent="0">
              <a:buNone/>
            </a:pPr>
            <a:endParaRPr lang="cs-CZ" sz="1400" dirty="0"/>
          </a:p>
          <a:p>
            <a:pPr lvl="0"/>
            <a:r>
              <a:rPr lang="cs-CZ" sz="1400" dirty="0" smtClean="0"/>
              <a:t>francouzština </a:t>
            </a:r>
            <a:endParaRPr lang="cs-CZ" sz="1400" dirty="0"/>
          </a:p>
          <a:p>
            <a:pPr lvl="0"/>
            <a:endParaRPr lang="cs-CZ" sz="1400" dirty="0"/>
          </a:p>
          <a:p>
            <a:r>
              <a:rPr lang="cs-CZ" sz="1400" u="sng" dirty="0" smtClean="0"/>
              <a:t>První </a:t>
            </a:r>
            <a:r>
              <a:rPr lang="cs-CZ" sz="1400" u="sng" dirty="0"/>
              <a:t>překlady</a:t>
            </a:r>
            <a:r>
              <a:rPr lang="cs-CZ" sz="1400" dirty="0"/>
              <a:t>: </a:t>
            </a:r>
            <a:endParaRPr lang="cs-CZ" sz="1400" dirty="0" smtClean="0"/>
          </a:p>
          <a:p>
            <a:endParaRPr lang="cs-CZ" sz="1400" b="1" dirty="0"/>
          </a:p>
          <a:p>
            <a:r>
              <a:rPr lang="cs-CZ" sz="1400" b="1" dirty="0" err="1" smtClean="0"/>
              <a:t>Voltaire</a:t>
            </a:r>
            <a:r>
              <a:rPr lang="cs-CZ" sz="1400" dirty="0" smtClean="0"/>
              <a:t> </a:t>
            </a:r>
          </a:p>
          <a:p>
            <a:pPr marL="0" indent="0">
              <a:buNone/>
            </a:pPr>
            <a:r>
              <a:rPr lang="cs-CZ" sz="1400" b="1" dirty="0" smtClean="0"/>
              <a:t>     </a:t>
            </a:r>
          </a:p>
          <a:p>
            <a:pPr marL="0" indent="0">
              <a:buNone/>
            </a:pPr>
            <a:r>
              <a:rPr lang="cs-CZ" sz="1400" b="1" dirty="0"/>
              <a:t> </a:t>
            </a:r>
            <a:r>
              <a:rPr lang="cs-CZ" sz="1400" b="1" dirty="0" smtClean="0"/>
              <a:t>      John </a:t>
            </a:r>
            <a:r>
              <a:rPr lang="cs-CZ" sz="1400" b="1" dirty="0" err="1"/>
              <a:t>Malcolm</a:t>
            </a:r>
            <a:r>
              <a:rPr lang="cs-CZ" sz="1400" dirty="0"/>
              <a:t> – </a:t>
            </a:r>
            <a:r>
              <a:rPr lang="cs-CZ" sz="1400" b="1" dirty="0" err="1"/>
              <a:t>History</a:t>
            </a:r>
            <a:r>
              <a:rPr lang="cs-CZ" sz="1400" b="1" dirty="0"/>
              <a:t> </a:t>
            </a:r>
            <a:r>
              <a:rPr lang="cs-CZ" sz="1400" b="1" dirty="0" err="1"/>
              <a:t>of</a:t>
            </a:r>
            <a:r>
              <a:rPr lang="cs-CZ" sz="1400" b="1" dirty="0"/>
              <a:t> </a:t>
            </a:r>
            <a:r>
              <a:rPr lang="cs-CZ" sz="1400" b="1" dirty="0" err="1"/>
              <a:t>Persia</a:t>
            </a:r>
            <a:r>
              <a:rPr lang="cs-CZ" sz="1400" dirty="0"/>
              <a:t> </a:t>
            </a:r>
            <a:r>
              <a:rPr lang="cs-CZ" sz="1400" dirty="0" smtClean="0"/>
              <a:t> </a:t>
            </a:r>
            <a:r>
              <a:rPr lang="cs-CZ" sz="1400" b="1" dirty="0"/>
              <a:t>přel. </a:t>
            </a:r>
            <a:r>
              <a:rPr lang="cs-CZ" sz="1400" b="1" dirty="0" smtClean="0"/>
              <a:t>1876                                            </a:t>
            </a:r>
            <a:r>
              <a:rPr lang="cs-CZ" sz="1400" b="1" dirty="0" err="1" smtClean="0"/>
              <a:t>Mírzá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Habíb</a:t>
            </a:r>
            <a:endParaRPr lang="cs-CZ" sz="1400" b="1" dirty="0" smtClean="0"/>
          </a:p>
          <a:p>
            <a:pPr marL="0" indent="0">
              <a:buNone/>
            </a:pPr>
            <a:endParaRPr lang="cs-CZ" sz="1400" dirty="0"/>
          </a:p>
          <a:p>
            <a:r>
              <a:rPr lang="cs-CZ" sz="1400" b="1" dirty="0"/>
              <a:t>Dumas</a:t>
            </a:r>
            <a:r>
              <a:rPr lang="cs-CZ" sz="1400" dirty="0"/>
              <a:t> </a:t>
            </a:r>
            <a:r>
              <a:rPr lang="cs-CZ" sz="1400" dirty="0" smtClean="0"/>
              <a:t>(princ </a:t>
            </a:r>
            <a:r>
              <a:rPr lang="cs-CZ" sz="1400" b="1" dirty="0" err="1"/>
              <a:t>Mohammad</a:t>
            </a:r>
            <a:r>
              <a:rPr lang="cs-CZ" sz="1400" b="1" dirty="0"/>
              <a:t> </a:t>
            </a:r>
            <a:endParaRPr lang="cs-CZ" sz="1400" b="1" dirty="0" smtClean="0"/>
          </a:p>
          <a:p>
            <a:r>
              <a:rPr lang="cs-CZ" sz="1400" b="1" dirty="0" err="1" smtClean="0"/>
              <a:t>Defoe</a:t>
            </a:r>
            <a:r>
              <a:rPr lang="cs-CZ" sz="1400" dirty="0"/>
              <a:t>, </a:t>
            </a:r>
            <a:r>
              <a:rPr lang="cs-CZ" sz="1400" b="1" dirty="0"/>
              <a:t>Verne</a:t>
            </a:r>
            <a:r>
              <a:rPr lang="cs-CZ" sz="1400" dirty="0"/>
              <a:t>, </a:t>
            </a:r>
            <a:r>
              <a:rPr lang="cs-CZ" sz="1400" b="1" dirty="0"/>
              <a:t>Hugo</a:t>
            </a:r>
            <a:r>
              <a:rPr lang="cs-CZ" sz="1400" dirty="0"/>
              <a:t>, </a:t>
            </a:r>
            <a:endParaRPr lang="cs-CZ" sz="1400" dirty="0" smtClean="0"/>
          </a:p>
          <a:p>
            <a:r>
              <a:rPr lang="cs-CZ" sz="1400" b="1" dirty="0" err="1" smtClean="0"/>
              <a:t>Moliérův</a:t>
            </a:r>
            <a:r>
              <a:rPr lang="cs-CZ" sz="1400" b="1" dirty="0" smtClean="0"/>
              <a:t> </a:t>
            </a:r>
            <a:r>
              <a:rPr lang="cs-CZ" sz="1400" b="1" dirty="0"/>
              <a:t>Misantrop</a:t>
            </a:r>
            <a:r>
              <a:rPr lang="cs-CZ" sz="1400" dirty="0"/>
              <a:t> </a:t>
            </a:r>
            <a:r>
              <a:rPr lang="cs-CZ" sz="1400" dirty="0" smtClean="0"/>
              <a:t>– </a:t>
            </a:r>
            <a:r>
              <a:rPr lang="cs-CZ" sz="1400" dirty="0" err="1" smtClean="0"/>
              <a:t>Mírzá</a:t>
            </a:r>
            <a:r>
              <a:rPr lang="cs-CZ" sz="1400" dirty="0" smtClean="0"/>
              <a:t> </a:t>
            </a:r>
            <a:r>
              <a:rPr lang="cs-CZ" sz="1400" b="1" dirty="0" err="1" smtClean="0"/>
              <a:t>Habíb</a:t>
            </a:r>
            <a:r>
              <a:rPr lang="cs-CZ" sz="1400" b="1" dirty="0" smtClean="0"/>
              <a:t> </a:t>
            </a:r>
            <a:r>
              <a:rPr lang="cs-CZ" sz="1400" b="1" dirty="0" err="1"/>
              <a:t>Esfahání</a:t>
            </a:r>
            <a:r>
              <a:rPr lang="cs-CZ" sz="1400" dirty="0"/>
              <a:t> (1835 - 1893; </a:t>
            </a:r>
            <a:r>
              <a:rPr lang="fa-IR" sz="1400" dirty="0"/>
              <a:t>حبیب اصفهانی </a:t>
            </a:r>
            <a:r>
              <a:rPr lang="cs-CZ" sz="1400" dirty="0"/>
              <a:t>) </a:t>
            </a:r>
            <a:r>
              <a:rPr lang="cs-CZ" sz="1400" dirty="0" smtClean="0"/>
              <a:t>–</a:t>
            </a:r>
            <a:r>
              <a:rPr lang="cs-CZ" sz="1400" b="1" i="1" dirty="0" err="1" smtClean="0"/>
              <a:t>Mardomgorīz</a:t>
            </a:r>
            <a:r>
              <a:rPr lang="cs-CZ" sz="1400" b="1" i="1" dirty="0" smtClean="0"/>
              <a:t> </a:t>
            </a:r>
            <a:r>
              <a:rPr lang="ar-SA" sz="1400" b="1" dirty="0"/>
              <a:t>مردم گریز</a:t>
            </a:r>
            <a:r>
              <a:rPr lang="cs-CZ" sz="1400" i="1" dirty="0"/>
              <a:t>, 1869 </a:t>
            </a:r>
            <a:r>
              <a:rPr lang="cs-CZ" sz="1400" dirty="0" smtClean="0"/>
              <a:t>OŘ</a:t>
            </a:r>
            <a:endParaRPr lang="cs-CZ" sz="1400" dirty="0"/>
          </a:p>
          <a:p>
            <a:endParaRPr lang="cs-CZ" sz="1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834405"/>
            <a:ext cx="2771775" cy="2924175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4A37E-AC55-4F9C-B19B-59289E126022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0483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35888" cy="504056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8663880" cy="5195664"/>
          </a:xfrm>
        </p:spPr>
        <p:txBody>
          <a:bodyPr/>
          <a:lstStyle/>
          <a:p>
            <a:pPr marL="0" indent="0">
              <a:buNone/>
            </a:pPr>
            <a:r>
              <a:rPr lang="cs-CZ" sz="1400" u="sng" dirty="0" smtClean="0"/>
              <a:t>Volba originálu</a:t>
            </a:r>
            <a:r>
              <a:rPr lang="cs-CZ" sz="1400" dirty="0" smtClean="0"/>
              <a:t>:</a:t>
            </a:r>
          </a:p>
          <a:p>
            <a:pPr marL="0" indent="0">
              <a:buNone/>
            </a:pPr>
            <a:r>
              <a:rPr lang="cs-CZ" sz="1400" dirty="0" smtClean="0"/>
              <a:t>  </a:t>
            </a:r>
          </a:p>
          <a:p>
            <a:pPr lvl="0"/>
            <a:r>
              <a:rPr lang="cs-CZ" sz="1400" dirty="0" smtClean="0"/>
              <a:t>Nahodilost, překladatelův osobní vkus</a:t>
            </a:r>
          </a:p>
          <a:p>
            <a:pPr marL="0" lvl="0" indent="0">
              <a:buNone/>
            </a:pPr>
            <a:r>
              <a:rPr lang="cs-CZ" sz="1400" dirty="0" smtClean="0"/>
              <a:t> </a:t>
            </a:r>
            <a:endParaRPr lang="cs-CZ" sz="1400" dirty="0"/>
          </a:p>
          <a:p>
            <a:pPr lvl="0"/>
            <a:r>
              <a:rPr lang="cs-CZ" sz="1400" dirty="0" smtClean="0"/>
              <a:t>Kritéria: dobrodružství, historické souvislosti</a:t>
            </a:r>
          </a:p>
          <a:p>
            <a:pPr marL="0" lvl="0" indent="0">
              <a:buNone/>
            </a:pPr>
            <a:r>
              <a:rPr lang="cs-CZ" sz="1400" dirty="0" smtClean="0"/>
              <a:t> </a:t>
            </a:r>
            <a:endParaRPr lang="cs-CZ" sz="1400" dirty="0"/>
          </a:p>
          <a:p>
            <a:pPr lvl="0"/>
            <a:r>
              <a:rPr lang="cs-CZ" sz="1400" b="1" dirty="0" err="1" smtClean="0"/>
              <a:t>adab</a:t>
            </a:r>
            <a:r>
              <a:rPr lang="cs-CZ" sz="1400" dirty="0" smtClean="0"/>
              <a:t> – vzdělávací literatura </a:t>
            </a:r>
            <a:endParaRPr lang="cs-CZ" sz="1400" dirty="0"/>
          </a:p>
          <a:p>
            <a:endParaRPr lang="cs-CZ" sz="1400" u="sng" dirty="0" smtClean="0"/>
          </a:p>
          <a:p>
            <a:r>
              <a:rPr lang="cs-CZ" sz="1400" dirty="0" smtClean="0"/>
              <a:t>překladatelské věrnost – NE</a:t>
            </a:r>
          </a:p>
          <a:p>
            <a:endParaRPr lang="cs-CZ" sz="1400" dirty="0"/>
          </a:p>
          <a:p>
            <a:pPr lvl="0"/>
            <a:r>
              <a:rPr lang="cs-CZ" sz="1400" dirty="0" smtClean="0"/>
              <a:t>Autorství originálu – mnohdy NE </a:t>
            </a:r>
          </a:p>
          <a:p>
            <a:pPr lvl="0"/>
            <a:endParaRPr lang="cs-CZ" sz="1400" dirty="0"/>
          </a:p>
          <a:p>
            <a:pPr lvl="0"/>
            <a:r>
              <a:rPr lang="cs-CZ" sz="1400" dirty="0" smtClean="0"/>
              <a:t>styl </a:t>
            </a:r>
            <a:r>
              <a:rPr lang="cs-CZ" sz="1400" b="1" dirty="0" err="1"/>
              <a:t>nazíre</a:t>
            </a:r>
            <a:r>
              <a:rPr lang="cs-CZ" sz="1400" dirty="0"/>
              <a:t> </a:t>
            </a:r>
            <a:r>
              <a:rPr lang="ar-SA" sz="1400" dirty="0" smtClean="0"/>
              <a:t>نظیره</a:t>
            </a:r>
            <a:r>
              <a:rPr lang="cs-CZ" sz="1400" dirty="0" smtClean="0"/>
              <a:t> nebo </a:t>
            </a:r>
            <a:r>
              <a:rPr lang="cs-CZ" sz="1400" b="1" dirty="0" err="1" smtClean="0"/>
              <a:t>džaváb</a:t>
            </a:r>
            <a:endParaRPr lang="cs-CZ" sz="1400" b="1" dirty="0" smtClean="0"/>
          </a:p>
          <a:p>
            <a:pPr lvl="0"/>
            <a:endParaRPr lang="cs-CZ" sz="1400" dirty="0"/>
          </a:p>
          <a:p>
            <a:r>
              <a:rPr lang="cs-CZ" sz="1400" dirty="0"/>
              <a:t>Kubíčková: Setkání a </a:t>
            </a:r>
            <a:r>
              <a:rPr lang="cs-CZ" sz="1400" dirty="0" smtClean="0"/>
              <a:t>proměny</a:t>
            </a:r>
            <a:endParaRPr lang="cs-CZ" sz="1400" dirty="0"/>
          </a:p>
          <a:p>
            <a:endParaRPr lang="cs-CZ" sz="1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4A37E-AC55-4F9C-B19B-59289E126022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7731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63880" cy="504056"/>
          </a:xfrm>
        </p:spPr>
        <p:txBody>
          <a:bodyPr/>
          <a:lstStyle/>
          <a:p>
            <a:r>
              <a:rPr lang="cs-CZ" dirty="0" err="1" smtClean="0"/>
              <a:t>Áchondzáde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24744"/>
            <a:ext cx="8591872" cy="5123656"/>
          </a:xfrm>
        </p:spPr>
        <p:txBody>
          <a:bodyPr/>
          <a:lstStyle/>
          <a:p>
            <a:r>
              <a:rPr lang="cs-CZ" sz="1400" dirty="0" smtClean="0">
                <a:solidFill>
                  <a:srgbClr val="FF0000"/>
                </a:solidFill>
              </a:rPr>
              <a:t>Překlad / parafráze nebo nový originál?                          </a:t>
            </a:r>
          </a:p>
          <a:p>
            <a:pPr marL="0" indent="0">
              <a:buNone/>
            </a:pPr>
            <a:endParaRPr lang="cs-CZ" sz="1400" dirty="0"/>
          </a:p>
          <a:p>
            <a:pPr lvl="0"/>
            <a:r>
              <a:rPr lang="cs-CZ" sz="1400" dirty="0" smtClean="0"/>
              <a:t>např</a:t>
            </a:r>
            <a:r>
              <a:rPr lang="cs-CZ" sz="1400" dirty="0"/>
              <a:t>. </a:t>
            </a:r>
            <a:r>
              <a:rPr lang="cs-CZ" sz="1400" dirty="0" err="1"/>
              <a:t>Hádží</a:t>
            </a:r>
            <a:r>
              <a:rPr lang="cs-CZ" sz="1400" dirty="0"/>
              <a:t> </a:t>
            </a:r>
            <a:r>
              <a:rPr lang="cs-CZ" sz="1400" dirty="0" err="1" smtClean="0"/>
              <a:t>Bábá</a:t>
            </a:r>
            <a:r>
              <a:rPr lang="cs-CZ" sz="1400" dirty="0"/>
              <a:t> </a:t>
            </a:r>
            <a:r>
              <a:rPr lang="cs-CZ" sz="1400" dirty="0" smtClean="0"/>
              <a:t>nebo divadelní dramata </a:t>
            </a:r>
          </a:p>
          <a:p>
            <a:pPr marL="0" lvl="0" indent="0">
              <a:buNone/>
            </a:pPr>
            <a:r>
              <a:rPr lang="cs-CZ" sz="1400" dirty="0" smtClean="0"/>
              <a:t>a komedie </a:t>
            </a:r>
            <a:r>
              <a:rPr lang="cs-CZ" sz="1400" b="1" dirty="0" err="1" smtClean="0"/>
              <a:t>Mírzy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Achonzádeho</a:t>
            </a:r>
            <a:endParaRPr lang="cs-CZ" sz="1400" dirty="0"/>
          </a:p>
          <a:p>
            <a:pPr lvl="0"/>
            <a:endParaRPr lang="cs-CZ" sz="1400" dirty="0"/>
          </a:p>
          <a:p>
            <a:r>
              <a:rPr lang="cs-CZ" sz="1400" dirty="0"/>
              <a:t>Překlady divadelních her </a:t>
            </a:r>
            <a:endParaRPr lang="cs-CZ" sz="1400" dirty="0" smtClean="0"/>
          </a:p>
          <a:p>
            <a:endParaRPr lang="cs-CZ" sz="1400" b="1" dirty="0"/>
          </a:p>
          <a:p>
            <a:r>
              <a:rPr lang="cs-CZ" sz="1400" b="1" u="sng" dirty="0" smtClean="0"/>
              <a:t>MĪRZĀ FATḤ-ALĪ  ĀCH</a:t>
            </a:r>
            <a:r>
              <a:rPr lang="cs-CZ" sz="1400" b="1" u="sng" dirty="0"/>
              <a:t>O</a:t>
            </a:r>
            <a:r>
              <a:rPr lang="cs-CZ" sz="1400" b="1" u="sng" dirty="0" smtClean="0"/>
              <a:t>NDZĀDE</a:t>
            </a:r>
            <a:r>
              <a:rPr lang="cs-CZ" sz="1400" b="1" dirty="0" smtClean="0"/>
              <a:t> </a:t>
            </a:r>
            <a:r>
              <a:rPr lang="ar-SA" sz="1400" b="1" dirty="0"/>
              <a:t>آخوندزاده </a:t>
            </a:r>
            <a:endParaRPr lang="cs-CZ" sz="1400" dirty="0"/>
          </a:p>
          <a:p>
            <a:r>
              <a:rPr lang="cs-CZ" sz="1400" dirty="0" smtClean="0"/>
              <a:t>(ACHUNDOV</a:t>
            </a:r>
            <a:r>
              <a:rPr lang="cs-CZ" sz="1400" dirty="0"/>
              <a:t>) (1812-78</a:t>
            </a:r>
            <a:r>
              <a:rPr lang="cs-CZ" sz="1400" dirty="0" smtClean="0"/>
              <a:t>)</a:t>
            </a:r>
          </a:p>
          <a:p>
            <a:endParaRPr lang="cs-CZ" sz="1400" dirty="0"/>
          </a:p>
          <a:p>
            <a:pPr lvl="0"/>
            <a:r>
              <a:rPr lang="cs-CZ" sz="1400" dirty="0"/>
              <a:t>ázerbajdžánský dramatik, propagátor jazykové reformy (písma</a:t>
            </a:r>
            <a:r>
              <a:rPr lang="cs-CZ" sz="1400" dirty="0" smtClean="0"/>
              <a:t>), nacionalista</a:t>
            </a:r>
          </a:p>
          <a:p>
            <a:pPr marL="0" lvl="0" indent="0">
              <a:buNone/>
            </a:pPr>
            <a:endParaRPr lang="cs-CZ" sz="1400" dirty="0"/>
          </a:p>
          <a:p>
            <a:pPr lvl="0"/>
            <a:r>
              <a:rPr lang="cs-CZ" sz="1400" dirty="0" smtClean="0"/>
              <a:t>z ázerbájdžánské </a:t>
            </a:r>
            <a:r>
              <a:rPr lang="cs-CZ" sz="1400" dirty="0"/>
              <a:t>části </a:t>
            </a:r>
            <a:r>
              <a:rPr lang="cs-CZ" sz="1400" dirty="0" smtClean="0"/>
              <a:t>Íránu </a:t>
            </a:r>
            <a:endParaRPr lang="cs-CZ" sz="1400" dirty="0"/>
          </a:p>
          <a:p>
            <a:pPr lvl="0"/>
            <a:endParaRPr lang="cs-CZ" sz="1400" dirty="0" smtClean="0"/>
          </a:p>
          <a:p>
            <a:pPr lvl="0"/>
            <a:r>
              <a:rPr lang="cs-CZ" sz="1400" dirty="0" smtClean="0"/>
              <a:t>Tbilisi </a:t>
            </a:r>
            <a:r>
              <a:rPr lang="cs-CZ" sz="1400" dirty="0"/>
              <a:t>– 19. stol. kulturní centrum </a:t>
            </a:r>
            <a:r>
              <a:rPr lang="cs-CZ" sz="1400" dirty="0" smtClean="0"/>
              <a:t>Kavkazu</a:t>
            </a:r>
            <a:endParaRPr lang="cs-CZ" sz="1400" dirty="0"/>
          </a:p>
          <a:p>
            <a:pPr lvl="0"/>
            <a:endParaRPr lang="cs-CZ" sz="1400" dirty="0"/>
          </a:p>
          <a:p>
            <a:r>
              <a:rPr lang="cs-CZ" sz="1400" dirty="0" smtClean="0"/>
              <a:t>„otec </a:t>
            </a:r>
            <a:r>
              <a:rPr lang="cs-CZ" sz="1400" dirty="0"/>
              <a:t>íránského nacionalismu“ </a:t>
            </a:r>
            <a:endParaRPr lang="cs-CZ" sz="1400" dirty="0" smtClean="0"/>
          </a:p>
          <a:p>
            <a:endParaRPr lang="cs-CZ" sz="1400" dirty="0"/>
          </a:p>
          <a:p>
            <a:r>
              <a:rPr lang="cs-CZ" sz="1400" dirty="0" smtClean="0"/>
              <a:t>diskurz </a:t>
            </a:r>
            <a:r>
              <a:rPr lang="cs-CZ" sz="1400" dirty="0" err="1"/>
              <a:t>árjského</a:t>
            </a:r>
            <a:r>
              <a:rPr lang="cs-CZ" sz="1400" dirty="0"/>
              <a:t> vymezení se Peršanů vůči semitským Arabům. </a:t>
            </a:r>
            <a:endParaRPr lang="cs-CZ" sz="1400" dirty="0" smtClean="0"/>
          </a:p>
          <a:p>
            <a:endParaRPr lang="cs-CZ" sz="1400" dirty="0"/>
          </a:p>
          <a:p>
            <a:r>
              <a:rPr lang="cs-CZ" sz="1400" dirty="0" smtClean="0"/>
              <a:t>Poezii </a:t>
            </a:r>
            <a:r>
              <a:rPr lang="cs-CZ" sz="1400" dirty="0"/>
              <a:t>persky</a:t>
            </a:r>
            <a:r>
              <a:rPr lang="cs-CZ" sz="1400" dirty="0" smtClean="0"/>
              <a:t>, společenské </a:t>
            </a:r>
            <a:r>
              <a:rPr lang="cs-CZ" sz="1400" dirty="0"/>
              <a:t>texty </a:t>
            </a:r>
            <a:r>
              <a:rPr lang="cs-CZ" sz="1400" dirty="0" err="1"/>
              <a:t>azerskou</a:t>
            </a:r>
            <a:r>
              <a:rPr lang="cs-CZ" sz="1400" dirty="0"/>
              <a:t> turečtinou.</a:t>
            </a:r>
          </a:p>
          <a:p>
            <a:endParaRPr lang="cs-CZ" sz="1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-99392"/>
            <a:ext cx="2684199" cy="3717032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4A37E-AC55-4F9C-B19B-59289E126022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7304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8591872" cy="36004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00808"/>
            <a:ext cx="8447856" cy="4896544"/>
          </a:xfrm>
        </p:spPr>
        <p:txBody>
          <a:bodyPr/>
          <a:lstStyle/>
          <a:p>
            <a:r>
              <a:rPr lang="cs-CZ" sz="1400" b="1" u="sng" dirty="0" smtClean="0"/>
              <a:t>Nacionalistický </a:t>
            </a:r>
            <a:r>
              <a:rPr lang="cs-CZ" sz="1400" b="1" u="sng" dirty="0"/>
              <a:t>kontext</a:t>
            </a:r>
            <a:r>
              <a:rPr lang="cs-CZ" sz="1400" b="1" u="sng" dirty="0" smtClean="0"/>
              <a:t>:</a:t>
            </a:r>
          </a:p>
          <a:p>
            <a:endParaRPr lang="cs-CZ" sz="1400" dirty="0"/>
          </a:p>
          <a:p>
            <a:pPr lvl="0"/>
            <a:r>
              <a:rPr lang="cs-CZ" sz="1400" dirty="0" smtClean="0"/>
              <a:t>velká </a:t>
            </a:r>
            <a:r>
              <a:rPr lang="cs-CZ" sz="1400" dirty="0"/>
              <a:t>pozornost </a:t>
            </a:r>
            <a:r>
              <a:rPr lang="cs-CZ" sz="1400" b="1" dirty="0" smtClean="0"/>
              <a:t>Íránu</a:t>
            </a:r>
          </a:p>
          <a:p>
            <a:pPr lvl="0"/>
            <a:endParaRPr lang="cs-CZ" sz="1400" dirty="0"/>
          </a:p>
          <a:p>
            <a:pPr lvl="0"/>
            <a:r>
              <a:rPr lang="cs-CZ" sz="1400" dirty="0" err="1" smtClean="0"/>
              <a:t>Mellat</a:t>
            </a:r>
            <a:r>
              <a:rPr lang="cs-CZ" sz="1400" dirty="0" smtClean="0"/>
              <a:t>-e Írán, </a:t>
            </a:r>
            <a:r>
              <a:rPr lang="cs-CZ" sz="1400" dirty="0" err="1" smtClean="0"/>
              <a:t>farhang</a:t>
            </a:r>
            <a:r>
              <a:rPr lang="cs-CZ" sz="1400" dirty="0" smtClean="0"/>
              <a:t>-e Írán</a:t>
            </a:r>
          </a:p>
          <a:p>
            <a:pPr lvl="0"/>
            <a:endParaRPr lang="cs-CZ" sz="1400" dirty="0"/>
          </a:p>
          <a:p>
            <a:pPr marL="0" indent="0">
              <a:buNone/>
            </a:pPr>
            <a:r>
              <a:rPr lang="cs-CZ" sz="1400" dirty="0"/>
              <a:t> </a:t>
            </a:r>
          </a:p>
          <a:p>
            <a:pPr lvl="0"/>
            <a:r>
              <a:rPr lang="cs-CZ" sz="1400" b="1" u="sng" dirty="0"/>
              <a:t>Kulturní reformní cíle</a:t>
            </a:r>
            <a:r>
              <a:rPr lang="cs-CZ" sz="1400" dirty="0"/>
              <a:t> </a:t>
            </a:r>
            <a:endParaRPr lang="cs-CZ" sz="1400" dirty="0" smtClean="0"/>
          </a:p>
          <a:p>
            <a:pPr marL="0" lvl="0" indent="0">
              <a:buNone/>
            </a:pPr>
            <a:r>
              <a:rPr lang="cs-CZ" sz="1400" dirty="0" smtClean="0"/>
              <a:t> </a:t>
            </a:r>
            <a:endParaRPr lang="cs-CZ" sz="1400" dirty="0"/>
          </a:p>
          <a:p>
            <a:pPr lvl="0"/>
            <a:r>
              <a:rPr lang="cs-CZ" sz="1400" dirty="0"/>
              <a:t>asimilace </a:t>
            </a:r>
            <a:r>
              <a:rPr lang="cs-CZ" sz="1400" dirty="0" smtClean="0"/>
              <a:t>západní / </a:t>
            </a:r>
            <a:r>
              <a:rPr lang="cs-CZ" sz="1400" dirty="0"/>
              <a:t>ruské </a:t>
            </a:r>
            <a:r>
              <a:rPr lang="cs-CZ" sz="1400" dirty="0" smtClean="0"/>
              <a:t>kultury</a:t>
            </a:r>
          </a:p>
          <a:p>
            <a:pPr marL="0" lvl="0" indent="0">
              <a:buNone/>
            </a:pPr>
            <a:endParaRPr lang="cs-CZ" sz="1400" dirty="0"/>
          </a:p>
          <a:p>
            <a:pPr lvl="0"/>
            <a:r>
              <a:rPr lang="cs-CZ" sz="1400" dirty="0" smtClean="0"/>
              <a:t>Proti pověrám, islámské kultuře</a:t>
            </a:r>
          </a:p>
          <a:p>
            <a:pPr lvl="0"/>
            <a:endParaRPr lang="cs-CZ" sz="1400" dirty="0"/>
          </a:p>
          <a:p>
            <a:pPr lvl="0"/>
            <a:r>
              <a:rPr lang="cs-CZ" sz="1400" dirty="0"/>
              <a:t>Snaha o </a:t>
            </a:r>
            <a:r>
              <a:rPr lang="cs-CZ" sz="1400" u="sng" dirty="0"/>
              <a:t>reformu arabského písma</a:t>
            </a:r>
            <a:r>
              <a:rPr lang="cs-CZ" sz="1400" dirty="0"/>
              <a:t> </a:t>
            </a:r>
            <a:endParaRPr lang="cs-CZ" sz="1400" dirty="0" smtClean="0"/>
          </a:p>
          <a:p>
            <a:pPr lvl="0"/>
            <a:endParaRPr lang="cs-CZ" sz="1400" dirty="0"/>
          </a:p>
          <a:p>
            <a:r>
              <a:rPr lang="cs-CZ" sz="1400" dirty="0"/>
              <a:t> </a:t>
            </a:r>
          </a:p>
          <a:p>
            <a:endParaRPr lang="cs-CZ" sz="1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71632"/>
            <a:ext cx="3184770" cy="4430811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4A37E-AC55-4F9C-B19B-59289E126022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1785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63880" cy="36004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63880" cy="5267672"/>
          </a:xfrm>
        </p:spPr>
        <p:txBody>
          <a:bodyPr/>
          <a:lstStyle/>
          <a:p>
            <a:r>
              <a:rPr lang="cs-CZ" sz="1400" b="1" dirty="0" smtClean="0"/>
              <a:t>Tvorba</a:t>
            </a:r>
          </a:p>
          <a:p>
            <a:endParaRPr lang="cs-CZ" sz="1400" b="1" dirty="0"/>
          </a:p>
          <a:p>
            <a:pPr marL="0" lvl="0" indent="0">
              <a:buNone/>
            </a:pPr>
            <a:r>
              <a:rPr lang="cs-CZ" sz="1400" b="1" dirty="0"/>
              <a:t>D</a:t>
            </a:r>
            <a:r>
              <a:rPr lang="cs-CZ" sz="1400" b="1" dirty="0" smtClean="0"/>
              <a:t>íky </a:t>
            </a:r>
            <a:r>
              <a:rPr lang="cs-CZ" sz="1400" b="1" dirty="0"/>
              <a:t>jeho překladům – zaveden nový žánr v perské literatuře, </a:t>
            </a:r>
            <a:endParaRPr lang="cs-CZ" sz="1400" b="1" dirty="0" smtClean="0"/>
          </a:p>
          <a:p>
            <a:pPr marL="0" lvl="0" indent="0">
              <a:buNone/>
            </a:pPr>
            <a:r>
              <a:rPr lang="cs-CZ" sz="1400" b="1" dirty="0" smtClean="0"/>
              <a:t>hovorová </a:t>
            </a:r>
            <a:r>
              <a:rPr lang="cs-CZ" sz="1400" b="1" dirty="0"/>
              <a:t>perština a dokonce vyřešen problém, jak uvést přímou řeč. </a:t>
            </a:r>
            <a:endParaRPr lang="cs-CZ" sz="1400" dirty="0"/>
          </a:p>
          <a:p>
            <a:endParaRPr lang="cs-CZ" sz="1400" dirty="0"/>
          </a:p>
          <a:p>
            <a:endParaRPr lang="cs-CZ" sz="1400" b="1" dirty="0" smtClean="0"/>
          </a:p>
          <a:p>
            <a:pPr lvl="0"/>
            <a:r>
              <a:rPr lang="cs-CZ" sz="1400" dirty="0" smtClean="0"/>
              <a:t>komedie </a:t>
            </a:r>
            <a:r>
              <a:rPr lang="cs-CZ" sz="1400" dirty="0"/>
              <a:t>– divadelní hry </a:t>
            </a:r>
            <a:r>
              <a:rPr lang="cs-CZ" sz="1400" dirty="0" smtClean="0"/>
              <a:t>                                        </a:t>
            </a:r>
          </a:p>
          <a:p>
            <a:pPr lvl="0"/>
            <a:endParaRPr lang="cs-CZ" sz="1400" dirty="0"/>
          </a:p>
          <a:p>
            <a:pPr lvl="0"/>
            <a:r>
              <a:rPr lang="cs-CZ" sz="1400" dirty="0"/>
              <a:t>jednoduchý jazyk, </a:t>
            </a:r>
            <a:r>
              <a:rPr lang="cs-CZ" sz="1400" dirty="0" smtClean="0"/>
              <a:t>nové idiomy</a:t>
            </a:r>
          </a:p>
          <a:p>
            <a:pPr lvl="0"/>
            <a:endParaRPr lang="cs-CZ" sz="1400" dirty="0"/>
          </a:p>
          <a:p>
            <a:pPr lvl="0"/>
            <a:r>
              <a:rPr lang="cs-CZ" sz="1400" b="1" dirty="0" err="1" smtClean="0"/>
              <a:t>azersky</a:t>
            </a:r>
            <a:r>
              <a:rPr lang="cs-CZ" sz="1400" b="1" dirty="0"/>
              <a:t>, </a:t>
            </a:r>
            <a:r>
              <a:rPr lang="cs-CZ" sz="1400" b="1" dirty="0" smtClean="0"/>
              <a:t>rusky, a persky</a:t>
            </a:r>
            <a:endParaRPr lang="cs-CZ" sz="1400" dirty="0"/>
          </a:p>
          <a:p>
            <a:pPr lvl="0"/>
            <a:r>
              <a:rPr lang="cs-CZ" sz="1400" dirty="0" smtClean="0"/>
              <a:t> </a:t>
            </a:r>
            <a:endParaRPr lang="cs-CZ" sz="1400" dirty="0"/>
          </a:p>
          <a:p>
            <a:r>
              <a:rPr lang="cs-CZ" sz="1400" b="1" dirty="0"/>
              <a:t>6 komedií </a:t>
            </a:r>
            <a:r>
              <a:rPr lang="cs-CZ" sz="1400" b="1" dirty="0" smtClean="0"/>
              <a:t> </a:t>
            </a:r>
            <a:r>
              <a:rPr lang="cs-CZ" sz="1400" b="1" dirty="0"/>
              <a:t>1850-55</a:t>
            </a:r>
            <a:r>
              <a:rPr lang="cs-CZ" sz="1400" dirty="0"/>
              <a:t> – v </a:t>
            </a:r>
            <a:r>
              <a:rPr lang="cs-CZ" sz="1400" dirty="0" err="1"/>
              <a:t>azerské</a:t>
            </a:r>
            <a:r>
              <a:rPr lang="cs-CZ" sz="1400" dirty="0"/>
              <a:t> turečtině </a:t>
            </a:r>
            <a:endParaRPr lang="cs-CZ" sz="1400" dirty="0" smtClean="0"/>
          </a:p>
          <a:p>
            <a:r>
              <a:rPr lang="cs-CZ" sz="1400" dirty="0" smtClean="0"/>
              <a:t>                                                                                                                         Hrob A. v Tbilisi</a:t>
            </a:r>
            <a:endParaRPr lang="cs-CZ" sz="1400" dirty="0"/>
          </a:p>
          <a:p>
            <a:pPr lvl="0"/>
            <a:r>
              <a:rPr lang="cs-CZ" sz="1400" b="1" dirty="0" smtClean="0"/>
              <a:t>Do PER -) </a:t>
            </a:r>
            <a:r>
              <a:rPr lang="cs-CZ" sz="1400" b="1" dirty="0" err="1" smtClean="0"/>
              <a:t>Tamsílát</a:t>
            </a:r>
            <a:r>
              <a:rPr lang="cs-CZ" sz="1400" b="1" dirty="0" smtClean="0"/>
              <a:t> </a:t>
            </a:r>
            <a:r>
              <a:rPr lang="cs-CZ" sz="1400" b="1" dirty="0"/>
              <a:t>(Podobenství) </a:t>
            </a:r>
            <a:r>
              <a:rPr lang="ar-SA" sz="1400" b="1" dirty="0"/>
              <a:t>تمثیلات</a:t>
            </a:r>
            <a:r>
              <a:rPr lang="cs-CZ" sz="1400" b="1" dirty="0"/>
              <a:t>  (1871-73</a:t>
            </a:r>
            <a:r>
              <a:rPr lang="cs-CZ" sz="1400" b="1" dirty="0" smtClean="0"/>
              <a:t>)</a:t>
            </a:r>
          </a:p>
          <a:p>
            <a:pPr lvl="0"/>
            <a:endParaRPr lang="cs-CZ" sz="1400" b="1" dirty="0"/>
          </a:p>
          <a:p>
            <a:pPr lvl="0"/>
            <a:r>
              <a:rPr lang="cs-CZ" sz="1400" dirty="0" smtClean="0"/>
              <a:t>řada </a:t>
            </a:r>
            <a:r>
              <a:rPr lang="cs-CZ" sz="1400" dirty="0"/>
              <a:t>článků o poezii – </a:t>
            </a:r>
            <a:r>
              <a:rPr lang="cs-CZ" sz="1400" dirty="0" smtClean="0"/>
              <a:t>nutnost </a:t>
            </a:r>
            <a:r>
              <a:rPr lang="cs-CZ" sz="1400" dirty="0"/>
              <a:t>modernizace klasické perské </a:t>
            </a:r>
            <a:r>
              <a:rPr lang="cs-CZ" sz="1400" dirty="0" smtClean="0"/>
              <a:t>poezie!</a:t>
            </a:r>
          </a:p>
          <a:p>
            <a:pPr lvl="0"/>
            <a:endParaRPr lang="cs-CZ" sz="1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052736"/>
            <a:ext cx="2014364" cy="3017596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4A37E-AC55-4F9C-B19B-59289E126022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2944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63880" cy="360040"/>
          </a:xfrm>
        </p:spPr>
        <p:txBody>
          <a:bodyPr/>
          <a:lstStyle/>
          <a:p>
            <a:r>
              <a:rPr lang="cs-CZ" sz="1600" dirty="0" smtClean="0"/>
              <a:t>Vezír </a:t>
            </a:r>
            <a:r>
              <a:rPr lang="cs-CZ" sz="1600" dirty="0" err="1" smtClean="0"/>
              <a:t>Lankuránský</a:t>
            </a:r>
            <a:r>
              <a:rPr lang="cs-CZ" sz="1600" dirty="0" smtClean="0"/>
              <a:t> </a:t>
            </a:r>
            <a:endParaRPr lang="cs-CZ" sz="1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8663880" cy="5472608"/>
          </a:xfrm>
        </p:spPr>
        <p:txBody>
          <a:bodyPr/>
          <a:lstStyle/>
          <a:p>
            <a:pPr lvl="0"/>
            <a:r>
              <a:rPr lang="cs-CZ" sz="1600" dirty="0"/>
              <a:t>Součástí </a:t>
            </a:r>
            <a:r>
              <a:rPr lang="cs-CZ" sz="1600" dirty="0" err="1" smtClean="0"/>
              <a:t>Tamsílát</a:t>
            </a:r>
            <a:r>
              <a:rPr lang="cs-CZ" sz="1600" dirty="0" smtClean="0"/>
              <a:t> i </a:t>
            </a:r>
            <a:r>
              <a:rPr lang="cs-CZ" sz="1600" dirty="0"/>
              <a:t>Vezír </a:t>
            </a:r>
            <a:r>
              <a:rPr lang="cs-CZ" sz="1600" dirty="0" err="1" smtClean="0"/>
              <a:t>Lankuránský</a:t>
            </a:r>
            <a:r>
              <a:rPr lang="cs-CZ" sz="1600" dirty="0" smtClean="0"/>
              <a:t> - </a:t>
            </a:r>
            <a:r>
              <a:rPr lang="ar-SA" sz="1600" b="1" dirty="0" smtClean="0">
                <a:solidFill>
                  <a:srgbClr val="FF0000"/>
                </a:solidFill>
              </a:rPr>
              <a:t>سرگذشت وزیر خان لنکران</a:t>
            </a:r>
            <a:r>
              <a:rPr lang="ar-SA" sz="1600" dirty="0" smtClean="0">
                <a:solidFill>
                  <a:srgbClr val="FF0000"/>
                </a:solidFill>
              </a:rPr>
              <a:t> </a:t>
            </a:r>
            <a:endParaRPr lang="cs-CZ" sz="1600" dirty="0" smtClean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cs-CZ" sz="1600" dirty="0" err="1" smtClean="0">
                <a:solidFill>
                  <a:srgbClr val="FF0000"/>
                </a:solidFill>
              </a:rPr>
              <a:t>Sərgüzəşti-vəziri-xani-Lənkəran</a:t>
            </a:r>
            <a:r>
              <a:rPr lang="cs-CZ" sz="1600" dirty="0" smtClean="0"/>
              <a:t> </a:t>
            </a:r>
          </a:p>
          <a:p>
            <a:pPr marL="0" lvl="0" indent="0">
              <a:buNone/>
            </a:pPr>
            <a:endParaRPr lang="cs-CZ" sz="1600" dirty="0"/>
          </a:p>
          <a:p>
            <a:pPr marL="0" lvl="0" indent="0">
              <a:buNone/>
            </a:pPr>
            <a:r>
              <a:rPr lang="cs-CZ" sz="1600" dirty="0" smtClean="0"/>
              <a:t>Rudolf Dvořák: </a:t>
            </a:r>
            <a:r>
              <a:rPr lang="cs-CZ" sz="1600" dirty="0"/>
              <a:t>"Příhody vezíra </a:t>
            </a:r>
            <a:r>
              <a:rPr lang="cs-CZ" sz="1600" dirty="0" err="1"/>
              <a:t>Lankuranského</a:t>
            </a:r>
            <a:r>
              <a:rPr lang="cs-CZ" sz="1600" dirty="0"/>
              <a:t>," první veselohra </a:t>
            </a:r>
            <a:r>
              <a:rPr lang="cs-CZ" sz="1600" dirty="0" smtClean="0"/>
              <a:t>Peršanů</a:t>
            </a:r>
          </a:p>
          <a:p>
            <a:pPr marL="0" lvl="0" indent="0">
              <a:buNone/>
            </a:pPr>
            <a:r>
              <a:rPr lang="cs-CZ" sz="1600" dirty="0"/>
              <a:t>(</a:t>
            </a:r>
            <a:r>
              <a:rPr lang="cs-CZ" sz="1600" dirty="0" smtClean="0"/>
              <a:t>Národní </a:t>
            </a:r>
            <a:r>
              <a:rPr lang="cs-CZ" sz="1600" dirty="0"/>
              <a:t>listy XXV, 1885, č. 144, s. 1; č. 146, s. </a:t>
            </a:r>
            <a:r>
              <a:rPr lang="cs-CZ" sz="1600" dirty="0" smtClean="0"/>
              <a:t>1-2</a:t>
            </a:r>
            <a:r>
              <a:rPr lang="cs-CZ" sz="1400" dirty="0" smtClean="0"/>
              <a:t>)</a:t>
            </a:r>
          </a:p>
          <a:p>
            <a:pPr marL="0" lvl="0" indent="0">
              <a:buNone/>
            </a:pPr>
            <a:endParaRPr lang="cs-CZ" sz="1400" dirty="0"/>
          </a:p>
          <a:p>
            <a:pPr lvl="0"/>
            <a:r>
              <a:rPr lang="cs-CZ" sz="1400" dirty="0" smtClean="0"/>
              <a:t>Komedie, </a:t>
            </a:r>
            <a:r>
              <a:rPr lang="cs-CZ" sz="1400" b="1" dirty="0" smtClean="0"/>
              <a:t>hovorová</a:t>
            </a:r>
            <a:r>
              <a:rPr lang="cs-CZ" sz="1400" dirty="0" smtClean="0"/>
              <a:t> </a:t>
            </a:r>
            <a:r>
              <a:rPr lang="cs-CZ" sz="1400" dirty="0" err="1" smtClean="0"/>
              <a:t>azerština</a:t>
            </a:r>
            <a:r>
              <a:rPr lang="cs-CZ" sz="1400" dirty="0" smtClean="0"/>
              <a:t> </a:t>
            </a:r>
            <a:endParaRPr lang="cs-CZ" sz="1400" dirty="0"/>
          </a:p>
          <a:p>
            <a:pPr marL="0" lvl="0" indent="0">
              <a:buNone/>
            </a:pPr>
            <a:r>
              <a:rPr lang="cs-CZ" sz="1000" dirty="0" smtClean="0"/>
              <a:t>                                                                                </a:t>
            </a:r>
            <a:r>
              <a:rPr lang="ru-RU" sz="1000" dirty="0"/>
              <a:t>Афиша спектакля М. Ф. Ахундова "Визирь Ленкоранского ханства" состоявшегося в 1873 г</a:t>
            </a:r>
            <a:r>
              <a:rPr lang="ru-RU" sz="1000" dirty="0" smtClean="0"/>
              <a:t>.</a:t>
            </a:r>
            <a:endParaRPr lang="cs-CZ" sz="1000" dirty="0" smtClean="0"/>
          </a:p>
          <a:p>
            <a:pPr marL="0" lvl="0" indent="0">
              <a:buNone/>
            </a:pPr>
            <a:endParaRPr lang="cs-CZ" sz="1000" dirty="0"/>
          </a:p>
          <a:p>
            <a:pPr marL="0" lvl="0" indent="0">
              <a:buNone/>
            </a:pPr>
            <a:endParaRPr lang="cs-CZ" sz="1000" dirty="0"/>
          </a:p>
          <a:p>
            <a:pPr lvl="0"/>
            <a:r>
              <a:rPr lang="cs-CZ" sz="1600" dirty="0" smtClean="0"/>
              <a:t>1875 překlad </a:t>
            </a:r>
            <a:r>
              <a:rPr lang="cs-CZ" sz="1600" dirty="0"/>
              <a:t>do </a:t>
            </a:r>
            <a:r>
              <a:rPr lang="cs-CZ" sz="1600" dirty="0" smtClean="0"/>
              <a:t>perštiny, taktéž hovorové! – ) vzor pro pokračovatele žánru i prózy obecně</a:t>
            </a:r>
          </a:p>
          <a:p>
            <a:pPr lvl="0"/>
            <a:endParaRPr lang="cs-CZ" sz="1600" dirty="0"/>
          </a:p>
          <a:p>
            <a:pPr lvl="0"/>
            <a:r>
              <a:rPr lang="cs-CZ" sz="1600" dirty="0" smtClean="0"/>
              <a:t>W.H.D</a:t>
            </a:r>
            <a:r>
              <a:rPr lang="cs-CZ" sz="1600" dirty="0"/>
              <a:t>. </a:t>
            </a:r>
            <a:r>
              <a:rPr lang="cs-CZ" sz="1600" dirty="0" err="1"/>
              <a:t>Haggard</a:t>
            </a:r>
            <a:r>
              <a:rPr lang="cs-CZ" sz="1600" dirty="0"/>
              <a:t> a G. de </a:t>
            </a:r>
            <a:r>
              <a:rPr lang="cs-CZ" sz="1600" dirty="0" err="1"/>
              <a:t>Strange</a:t>
            </a:r>
            <a:r>
              <a:rPr lang="cs-CZ" sz="1600" dirty="0"/>
              <a:t> - ) </a:t>
            </a:r>
            <a:r>
              <a:rPr lang="cs-CZ" sz="1600" b="1" dirty="0" smtClean="0"/>
              <a:t>1882</a:t>
            </a:r>
            <a:r>
              <a:rPr lang="cs-CZ" sz="1600" dirty="0" smtClean="0"/>
              <a:t>: </a:t>
            </a:r>
            <a:r>
              <a:rPr lang="cs-CZ" sz="1600" dirty="0" err="1" smtClean="0"/>
              <a:t>Mirze</a:t>
            </a:r>
            <a:r>
              <a:rPr lang="cs-CZ" sz="1600" dirty="0"/>
              <a:t>̆ </a:t>
            </a:r>
            <a:r>
              <a:rPr lang="cs-CZ" sz="1600" dirty="0" err="1"/>
              <a:t>Fĕtĕli</a:t>
            </a:r>
            <a:r>
              <a:rPr lang="cs-CZ" sz="1600" dirty="0"/>
              <a:t> </a:t>
            </a:r>
            <a:r>
              <a:rPr lang="cs-CZ" sz="1600" dirty="0" err="1"/>
              <a:t>Aḥundov</a:t>
            </a:r>
            <a:r>
              <a:rPr lang="cs-CZ" sz="1600" dirty="0"/>
              <a:t>.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Vazir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Lankurán</a:t>
            </a:r>
            <a:r>
              <a:rPr lang="cs-CZ" sz="1600" dirty="0"/>
              <a:t>: a </a:t>
            </a:r>
            <a:r>
              <a:rPr lang="cs-CZ" sz="1600" dirty="0" err="1"/>
              <a:t>Persian</a:t>
            </a:r>
            <a:r>
              <a:rPr lang="cs-CZ" sz="1600" dirty="0"/>
              <a:t> play. A Text‑</a:t>
            </a:r>
            <a:r>
              <a:rPr lang="cs-CZ" sz="1600" dirty="0" err="1"/>
              <a:t>Bookof</a:t>
            </a:r>
            <a:r>
              <a:rPr lang="cs-CZ" sz="1600" dirty="0"/>
              <a:t> </a:t>
            </a:r>
            <a:r>
              <a:rPr lang="cs-CZ" sz="1600" dirty="0" err="1"/>
              <a:t>Modern</a:t>
            </a:r>
            <a:r>
              <a:rPr lang="cs-CZ" sz="1600" dirty="0"/>
              <a:t> </a:t>
            </a:r>
            <a:r>
              <a:rPr lang="cs-CZ" sz="1600" dirty="0" err="1"/>
              <a:t>ColloquialPersian</a:t>
            </a:r>
            <a:r>
              <a:rPr lang="cs-CZ" sz="1600" dirty="0"/>
              <a:t>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Use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European</a:t>
            </a:r>
            <a:r>
              <a:rPr lang="cs-CZ" sz="1600" dirty="0"/>
              <a:t> </a:t>
            </a:r>
            <a:r>
              <a:rPr lang="cs-CZ" sz="1600" dirty="0" err="1"/>
              <a:t>Travellers</a:t>
            </a:r>
            <a:r>
              <a:rPr lang="cs-CZ" sz="1600" dirty="0"/>
              <a:t>, </a:t>
            </a:r>
            <a:r>
              <a:rPr lang="cs-CZ" sz="1600" dirty="0" err="1"/>
              <a:t>Residents</a:t>
            </a:r>
            <a:r>
              <a:rPr lang="cs-CZ" sz="1600" dirty="0"/>
              <a:t> in </a:t>
            </a:r>
            <a:r>
              <a:rPr lang="cs-CZ" sz="1600" dirty="0" err="1" smtClean="0"/>
              <a:t>Persia</a:t>
            </a:r>
            <a:endParaRPr lang="cs-CZ" sz="1600" dirty="0" smtClean="0"/>
          </a:p>
          <a:p>
            <a:pPr lvl="0"/>
            <a:endParaRPr lang="cs-CZ" sz="1600" dirty="0"/>
          </a:p>
          <a:p>
            <a:pPr marL="0" lvl="0" indent="0">
              <a:buNone/>
            </a:pPr>
            <a:endParaRPr lang="cs-CZ" sz="1600" dirty="0" smtClean="0"/>
          </a:p>
          <a:p>
            <a:pPr lvl="0"/>
            <a:endParaRPr lang="cs-CZ" sz="1400" dirty="0"/>
          </a:p>
          <a:p>
            <a:pPr marL="0" indent="0">
              <a:buNone/>
            </a:pPr>
            <a:r>
              <a:rPr lang="cs-CZ" sz="1400" dirty="0" smtClean="0"/>
              <a:t>                                                                       </a:t>
            </a:r>
            <a:endParaRPr lang="cs-CZ" sz="1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608"/>
            <a:ext cx="2261443" cy="2872033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4A37E-AC55-4F9C-B19B-59289E126022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9324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63880" cy="364976"/>
          </a:xfrm>
        </p:spPr>
        <p:txBody>
          <a:bodyPr/>
          <a:lstStyle/>
          <a:p>
            <a:r>
              <a:rPr lang="cs-CZ" sz="1400" dirty="0" smtClean="0"/>
              <a:t>Vezír </a:t>
            </a:r>
            <a:r>
              <a:rPr lang="cs-CZ" sz="1400" dirty="0" err="1" smtClean="0"/>
              <a:t>Lankuránský</a:t>
            </a:r>
            <a:r>
              <a:rPr lang="cs-CZ" sz="1400" dirty="0" smtClean="0"/>
              <a:t> v Národních listech</a:t>
            </a:r>
            <a:endParaRPr lang="cs-CZ" sz="1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620688"/>
            <a:ext cx="4536504" cy="6396470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4A37E-AC55-4F9C-B19B-59289E126022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9100875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Výchozí návrh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3366"/>
        </a:dk1>
        <a:lt1>
          <a:srgbClr val="FFFFFF"/>
        </a:lt1>
        <a:dk2>
          <a:srgbClr val="0099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CA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777777"/>
        </a:dk1>
        <a:lt1>
          <a:srgbClr val="FFFFFF"/>
        </a:lt1>
        <a:dk2>
          <a:srgbClr val="999C8E"/>
        </a:dk2>
        <a:lt2>
          <a:srgbClr val="D1D1CB"/>
        </a:lt2>
        <a:accent1>
          <a:srgbClr val="658DA9"/>
        </a:accent1>
        <a:accent2>
          <a:srgbClr val="809EA8"/>
        </a:accent2>
        <a:accent3>
          <a:srgbClr val="CACBC6"/>
        </a:accent3>
        <a:accent4>
          <a:srgbClr val="DADADA"/>
        </a:accent4>
        <a:accent5>
          <a:srgbClr val="B8C5D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E6EAD8"/>
        </a:dk1>
        <a:lt1>
          <a:srgbClr val="F4F4E8"/>
        </a:lt1>
        <a:dk2>
          <a:srgbClr val="EAE9DE"/>
        </a:dk2>
        <a:lt2>
          <a:srgbClr val="969696"/>
        </a:lt2>
        <a:accent1>
          <a:srgbClr val="E68B2C"/>
        </a:accent1>
        <a:accent2>
          <a:srgbClr val="F2C977"/>
        </a:accent2>
        <a:accent3>
          <a:srgbClr val="F8F8F2"/>
        </a:accent3>
        <a:accent4>
          <a:srgbClr val="C4C8B8"/>
        </a:accent4>
        <a:accent5>
          <a:srgbClr val="F0C4AC"/>
        </a:accent5>
        <a:accent6>
          <a:srgbClr val="DBB66B"/>
        </a:accent6>
        <a:hlink>
          <a:srgbClr val="980000"/>
        </a:hlink>
        <a:folHlink>
          <a:srgbClr val="6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6289D8"/>
        </a:dk1>
        <a:lt1>
          <a:srgbClr val="FFFFFF"/>
        </a:lt1>
        <a:dk2>
          <a:srgbClr val="99CCFF"/>
        </a:dk2>
        <a:lt2>
          <a:srgbClr val="969696"/>
        </a:lt2>
        <a:accent1>
          <a:srgbClr val="C7DABE"/>
        </a:accent1>
        <a:accent2>
          <a:srgbClr val="FF9966"/>
        </a:accent2>
        <a:accent3>
          <a:srgbClr val="FFFFFF"/>
        </a:accent3>
        <a:accent4>
          <a:srgbClr val="5374B8"/>
        </a:accent4>
        <a:accent5>
          <a:srgbClr val="E0EADB"/>
        </a:accent5>
        <a:accent6>
          <a:srgbClr val="E78A5C"/>
        </a:accent6>
        <a:hlink>
          <a:srgbClr val="A8451A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3E3E5C"/>
        </a:dk1>
        <a:lt1>
          <a:srgbClr val="FFFFFF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099CC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CAE2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777777"/>
        </a:dk1>
        <a:lt1>
          <a:srgbClr val="FFFFFF"/>
        </a:lt1>
        <a:dk2>
          <a:srgbClr val="FFFFD9"/>
        </a:dk2>
        <a:lt2>
          <a:srgbClr val="EAEAEA"/>
        </a:lt2>
        <a:accent1>
          <a:srgbClr val="0099CC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AACAE2"/>
        </a:accent5>
        <a:accent6>
          <a:srgbClr val="2DB9B9"/>
        </a:accent6>
        <a:hlink>
          <a:srgbClr val="FFCC66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969696"/>
        </a:dk1>
        <a:lt1>
          <a:srgbClr val="FFFFFF"/>
        </a:lt1>
        <a:dk2>
          <a:srgbClr val="DDDDDD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7F7F7F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5886B4"/>
        </a:dk1>
        <a:lt1>
          <a:srgbClr val="FFFFFF"/>
        </a:lt1>
        <a:dk2>
          <a:srgbClr val="CDF1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A7299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5886B4"/>
        </a:dk1>
        <a:lt1>
          <a:srgbClr val="F4F4E8"/>
        </a:lt1>
        <a:dk2>
          <a:srgbClr val="00AAE6"/>
        </a:dk2>
        <a:lt2>
          <a:srgbClr val="808080"/>
        </a:lt2>
        <a:accent1>
          <a:srgbClr val="D0E2F5"/>
        </a:accent1>
        <a:accent2>
          <a:srgbClr val="6699CC"/>
        </a:accent2>
        <a:accent3>
          <a:srgbClr val="F8F8F2"/>
        </a:accent3>
        <a:accent4>
          <a:srgbClr val="4A7299"/>
        </a:accent4>
        <a:accent5>
          <a:srgbClr val="E4EEF9"/>
        </a:accent5>
        <a:accent6>
          <a:srgbClr val="5C8AB9"/>
        </a:accent6>
        <a:hlink>
          <a:srgbClr val="FF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005A58"/>
        </a:dk1>
        <a:lt1>
          <a:srgbClr val="FFFFFF"/>
        </a:lt1>
        <a:dk2>
          <a:srgbClr val="0099CC"/>
        </a:dk2>
        <a:lt2>
          <a:srgbClr val="CCECFF"/>
        </a:lt2>
        <a:accent1>
          <a:srgbClr val="005EAC"/>
        </a:accent1>
        <a:accent2>
          <a:srgbClr val="6D6FC7"/>
        </a:accent2>
        <a:accent3>
          <a:srgbClr val="AACAE2"/>
        </a:accent3>
        <a:accent4>
          <a:srgbClr val="DADADA"/>
        </a:accent4>
        <a:accent5>
          <a:srgbClr val="AAB6D2"/>
        </a:accent5>
        <a:accent6>
          <a:srgbClr val="6264B4"/>
        </a:accent6>
        <a:hlink>
          <a:srgbClr val="99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336699"/>
        </a:dk1>
        <a:lt1>
          <a:srgbClr val="FFFFFF"/>
        </a:lt1>
        <a:dk2>
          <a:srgbClr val="99CCFF"/>
        </a:dk2>
        <a:lt2>
          <a:srgbClr val="E3EBF1"/>
        </a:lt2>
        <a:accent1>
          <a:srgbClr val="003399"/>
        </a:accent1>
        <a:accent2>
          <a:srgbClr val="457A8B"/>
        </a:accent2>
        <a:accent3>
          <a:srgbClr val="CAE2FF"/>
        </a:accent3>
        <a:accent4>
          <a:srgbClr val="DADADA"/>
        </a:accent4>
        <a:accent5>
          <a:srgbClr val="AAADCA"/>
        </a:accent5>
        <a:accent6>
          <a:srgbClr val="3E6E7D"/>
        </a:accent6>
        <a:hlink>
          <a:srgbClr val="66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3366"/>
        </a:dk1>
        <a:lt1>
          <a:srgbClr val="CCFFFF"/>
        </a:lt1>
        <a:dk2>
          <a:srgbClr val="6699FF"/>
        </a:dk2>
        <a:lt2>
          <a:srgbClr val="0785DB"/>
        </a:lt2>
        <a:accent1>
          <a:srgbClr val="4B78D3"/>
        </a:accent1>
        <a:accent2>
          <a:srgbClr val="00B000"/>
        </a:accent2>
        <a:accent3>
          <a:srgbClr val="B8CAFF"/>
        </a:accent3>
        <a:accent4>
          <a:srgbClr val="AEDADA"/>
        </a:accent4>
        <a:accent5>
          <a:srgbClr val="B1BEE6"/>
        </a:accent5>
        <a:accent6>
          <a:srgbClr val="009F00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4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B6FC1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BBDD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843E9AA-3B9A-45E3-81B3-9551E3FB24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Šablona návrhu Modré želé</Template>
  <TotalTime>371</TotalTime>
  <Words>422</Words>
  <Application>Microsoft Office PowerPoint</Application>
  <PresentationFormat>Předvádění na obrazovce (4:3)</PresentationFormat>
  <Paragraphs>192</Paragraphs>
  <Slides>13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Arial Black</vt:lpstr>
      <vt:lpstr>Calibri</vt:lpstr>
      <vt:lpstr>Výchozí návrh</vt:lpstr>
      <vt:lpstr>Počátky moderní prozy. První překlady (beletrie) do perštiny  </vt:lpstr>
      <vt:lpstr>Prezentace aplikace PowerPoint</vt:lpstr>
      <vt:lpstr>Rané překlady (prozy - beletrie) do perštiny  </vt:lpstr>
      <vt:lpstr>Prezentace aplikace PowerPoint</vt:lpstr>
      <vt:lpstr>Áchondzáde</vt:lpstr>
      <vt:lpstr>Prezentace aplikace PowerPoint</vt:lpstr>
      <vt:lpstr>Prezentace aplikace PowerPoint</vt:lpstr>
      <vt:lpstr>Vezír Lankuránský </vt:lpstr>
      <vt:lpstr>Vezír Lankuránský v Národních listech</vt:lpstr>
      <vt:lpstr>  </vt:lpstr>
      <vt:lpstr> Hádží Bábá z Esfahánu  </vt:lpstr>
      <vt:lpstr>Prezentace aplikace PowerPoint</vt:lpstr>
      <vt:lpstr>Prezentace aplikace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První překlady (beletrie) do perštiny</dc:title>
  <dc:subject/>
  <dc:creator>eva jara</dc:creator>
  <cp:keywords/>
  <dc:description/>
  <cp:lastModifiedBy>eva jara</cp:lastModifiedBy>
  <cp:revision>21</cp:revision>
  <dcterms:created xsi:type="dcterms:W3CDTF">2020-10-21T15:52:20Z</dcterms:created>
  <dcterms:modified xsi:type="dcterms:W3CDTF">2020-10-22T06:15:25Z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TC010721191029</vt:lpwstr>
  </property>
</Properties>
</file>