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527C2E-DFF5-4D65-8C71-B64B15822DE0}" type="datetimeFigureOut">
              <a:rPr lang="cs-CZ" smtClean="0"/>
              <a:t>21. 10. 2020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DAAE38-24B0-441C-878A-3A756731DB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SUPISTUMINEN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324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SUPISTUMA ILLATIIVISSA JA GENETIIVISSÄ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Supistuma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b="1" dirty="0" err="1"/>
              <a:t>illatiivin</a:t>
            </a:r>
            <a:r>
              <a:rPr lang="cs-CZ" b="1" dirty="0"/>
              <a:t> </a:t>
            </a:r>
            <a:r>
              <a:rPr lang="cs-CZ" b="1" dirty="0" err="1"/>
              <a:t>Vn-variantissa</a:t>
            </a:r>
            <a:r>
              <a:rPr lang="cs-CZ" dirty="0"/>
              <a:t> (&lt; *</a:t>
            </a:r>
            <a:r>
              <a:rPr lang="cs-CZ" dirty="0" err="1"/>
              <a:t>hVn</a:t>
            </a:r>
            <a:r>
              <a:rPr lang="cs-CZ" dirty="0" smtClean="0"/>
              <a:t>):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kylään</a:t>
            </a:r>
            <a:r>
              <a:rPr lang="cs-CZ" i="1" dirty="0" smtClean="0"/>
              <a:t>      	&lt; </a:t>
            </a:r>
            <a:r>
              <a:rPr lang="cs-CZ" i="1" dirty="0"/>
              <a:t>*</a:t>
            </a:r>
            <a:r>
              <a:rPr lang="cs-CZ" i="1" dirty="0" err="1"/>
              <a:t>kylähän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punaiseen</a:t>
            </a:r>
            <a:r>
              <a:rPr lang="cs-CZ" i="1" dirty="0" smtClean="0"/>
              <a:t> 	&lt; </a:t>
            </a:r>
            <a:r>
              <a:rPr lang="cs-CZ" i="1" dirty="0"/>
              <a:t>*</a:t>
            </a:r>
            <a:r>
              <a:rPr lang="cs-CZ" i="1" dirty="0" err="1"/>
              <a:t>punaisehen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kalaan</a:t>
            </a:r>
            <a:r>
              <a:rPr lang="cs-CZ" i="1" dirty="0" smtClean="0"/>
              <a:t>      	&lt; </a:t>
            </a:r>
            <a:r>
              <a:rPr lang="cs-CZ" i="1" dirty="0"/>
              <a:t>*</a:t>
            </a:r>
            <a:r>
              <a:rPr lang="cs-CZ" i="1" dirty="0" err="1"/>
              <a:t>kalahan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Supistumadiftongi</a:t>
            </a:r>
            <a:r>
              <a:rPr lang="cs-CZ" b="1" dirty="0" smtClean="0"/>
              <a:t> </a:t>
            </a:r>
            <a:r>
              <a:rPr lang="cs-CZ" dirty="0"/>
              <a:t>on 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dirty="0" err="1"/>
              <a:t>ns</a:t>
            </a:r>
            <a:r>
              <a:rPr lang="cs-CZ" dirty="0"/>
              <a:t>. </a:t>
            </a:r>
            <a:r>
              <a:rPr lang="cs-CZ" b="1" dirty="0" err="1"/>
              <a:t>monikon</a:t>
            </a:r>
            <a:r>
              <a:rPr lang="cs-CZ" b="1" dirty="0"/>
              <a:t> 2. </a:t>
            </a:r>
            <a:r>
              <a:rPr lang="cs-CZ" b="1" dirty="0" err="1"/>
              <a:t>genetiivin</a:t>
            </a:r>
            <a:r>
              <a:rPr lang="cs-CZ" b="1" dirty="0"/>
              <a:t> </a:t>
            </a:r>
            <a:r>
              <a:rPr lang="cs-CZ" b="1" dirty="0" err="1" smtClean="0"/>
              <a:t>muodoissa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vanha</a:t>
            </a:r>
            <a:r>
              <a:rPr lang="cs-CZ" i="1" dirty="0" smtClean="0"/>
              <a:t> </a:t>
            </a:r>
            <a:r>
              <a:rPr lang="cs-CZ" i="1" dirty="0"/>
              <a:t>&gt; </a:t>
            </a:r>
            <a:r>
              <a:rPr lang="cs-CZ" i="1" dirty="0" err="1"/>
              <a:t>vanha</a:t>
            </a:r>
            <a:r>
              <a:rPr lang="cs-CZ" i="1" dirty="0"/>
              <a:t>-en (&lt;*</a:t>
            </a:r>
            <a:r>
              <a:rPr lang="cs-CZ" i="1" dirty="0" err="1"/>
              <a:t>vanhaδen</a:t>
            </a:r>
            <a:r>
              <a:rPr lang="cs-CZ" i="1" dirty="0"/>
              <a:t>) &gt; </a:t>
            </a:r>
            <a:r>
              <a:rPr lang="cs-CZ" i="1" dirty="0" err="1"/>
              <a:t>vanha</a:t>
            </a:r>
            <a:r>
              <a:rPr lang="cs-CZ" i="1" dirty="0"/>
              <a:t>-in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 smtClean="0"/>
              <a:t>honka</a:t>
            </a:r>
            <a:r>
              <a:rPr lang="cs-CZ" i="1" dirty="0" smtClean="0"/>
              <a:t> </a:t>
            </a:r>
            <a:r>
              <a:rPr lang="cs-CZ" i="1" dirty="0"/>
              <a:t>&gt; </a:t>
            </a:r>
            <a:r>
              <a:rPr lang="cs-CZ" i="1" dirty="0" err="1"/>
              <a:t>honka</a:t>
            </a:r>
            <a:r>
              <a:rPr lang="cs-CZ" i="1" dirty="0"/>
              <a:t>-en (&lt;*</a:t>
            </a:r>
            <a:r>
              <a:rPr lang="cs-CZ" i="1" dirty="0" err="1"/>
              <a:t>honkaδen</a:t>
            </a:r>
            <a:r>
              <a:rPr lang="cs-CZ" i="1" dirty="0"/>
              <a:t>) &gt; </a:t>
            </a:r>
            <a:r>
              <a:rPr lang="cs-CZ" i="1" dirty="0" err="1"/>
              <a:t>honka</a:t>
            </a:r>
            <a:r>
              <a:rPr lang="cs-CZ" i="1" dirty="0"/>
              <a:t>-in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82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Alleviivaa</a:t>
            </a:r>
            <a:r>
              <a:rPr lang="cs-CZ" b="1" dirty="0"/>
              <a:t> </a:t>
            </a:r>
            <a:r>
              <a:rPr lang="cs-CZ" b="1" dirty="0" err="1"/>
              <a:t>sanat</a:t>
            </a:r>
            <a:r>
              <a:rPr lang="cs-CZ" b="1" dirty="0"/>
              <a:t>, </a:t>
            </a:r>
            <a:r>
              <a:rPr lang="cs-CZ" b="1" dirty="0" err="1"/>
              <a:t>joissa</a:t>
            </a:r>
            <a:r>
              <a:rPr lang="cs-CZ" b="1" dirty="0"/>
              <a:t> </a:t>
            </a:r>
            <a:r>
              <a:rPr lang="cs-CZ" b="1" dirty="0" err="1"/>
              <a:t>pitkä</a:t>
            </a:r>
            <a:r>
              <a:rPr lang="cs-CZ" b="1" dirty="0"/>
              <a:t> </a:t>
            </a:r>
            <a:r>
              <a:rPr lang="cs-CZ" b="1" dirty="0" err="1"/>
              <a:t>vokaali</a:t>
            </a:r>
            <a:r>
              <a:rPr lang="cs-CZ" b="1" dirty="0"/>
              <a:t> </a:t>
            </a:r>
            <a:r>
              <a:rPr lang="cs-CZ" b="1" dirty="0" err="1"/>
              <a:t>tai</a:t>
            </a:r>
            <a:r>
              <a:rPr lang="cs-CZ" b="1" dirty="0"/>
              <a:t> </a:t>
            </a:r>
            <a:r>
              <a:rPr lang="cs-CZ" b="1" dirty="0" err="1"/>
              <a:t>diftongi</a:t>
            </a:r>
            <a:r>
              <a:rPr lang="cs-CZ" b="1" dirty="0"/>
              <a:t> on </a:t>
            </a:r>
            <a:r>
              <a:rPr lang="cs-CZ" b="1" dirty="0" err="1"/>
              <a:t>syntynyt</a:t>
            </a:r>
            <a:r>
              <a:rPr lang="cs-CZ" b="1" dirty="0"/>
              <a:t> </a:t>
            </a:r>
            <a:r>
              <a:rPr lang="cs-CZ" b="1" dirty="0" err="1" smtClean="0"/>
              <a:t>supistumalla</a:t>
            </a:r>
            <a:r>
              <a:rPr lang="cs-CZ" b="1" dirty="0"/>
              <a:t>:</a:t>
            </a:r>
            <a:r>
              <a:rPr lang="cs-CZ" b="1" dirty="0" smtClean="0"/>
              <a:t> 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maun</a:t>
            </a:r>
            <a:r>
              <a:rPr lang="cs-CZ" i="1" dirty="0"/>
              <a:t>, </a:t>
            </a:r>
            <a:r>
              <a:rPr lang="cs-CZ" i="1" dirty="0" err="1"/>
              <a:t>mäen</a:t>
            </a:r>
            <a:r>
              <a:rPr lang="cs-CZ" i="1" dirty="0"/>
              <a:t>, </a:t>
            </a:r>
            <a:r>
              <a:rPr lang="cs-CZ" i="1" dirty="0" err="1"/>
              <a:t>muun</a:t>
            </a:r>
            <a:r>
              <a:rPr lang="cs-CZ" i="1" dirty="0"/>
              <a:t>, </a:t>
            </a:r>
            <a:r>
              <a:rPr lang="cs-CZ" i="1" dirty="0" err="1"/>
              <a:t>myyn</a:t>
            </a:r>
            <a:r>
              <a:rPr lang="cs-CZ" i="1" dirty="0"/>
              <a:t>, </a:t>
            </a:r>
            <a:r>
              <a:rPr lang="cs-CZ" i="1" dirty="0" err="1"/>
              <a:t>myin</a:t>
            </a:r>
            <a:r>
              <a:rPr lang="cs-CZ" i="1" dirty="0"/>
              <a:t>, </a:t>
            </a:r>
            <a:r>
              <a:rPr lang="cs-CZ" i="1" dirty="0" err="1"/>
              <a:t>mäissä</a:t>
            </a:r>
            <a:r>
              <a:rPr lang="cs-CZ" i="1" dirty="0"/>
              <a:t>, </a:t>
            </a:r>
            <a:r>
              <a:rPr lang="cs-CZ" i="1" dirty="0" err="1"/>
              <a:t>mauissa</a:t>
            </a:r>
            <a:r>
              <a:rPr lang="cs-CZ" i="1" dirty="0"/>
              <a:t>, </a:t>
            </a:r>
            <a:r>
              <a:rPr lang="cs-CZ" i="1" dirty="0" err="1"/>
              <a:t>hauissa</a:t>
            </a:r>
            <a:r>
              <a:rPr lang="cs-CZ" i="1" dirty="0"/>
              <a:t>, </a:t>
            </a:r>
            <a:r>
              <a:rPr lang="cs-CZ" i="1" dirty="0" err="1"/>
              <a:t>suissa</a:t>
            </a:r>
            <a:r>
              <a:rPr lang="cs-CZ" i="1" dirty="0"/>
              <a:t>, </a:t>
            </a:r>
            <a:r>
              <a:rPr lang="cs-CZ" i="1" dirty="0" err="1"/>
              <a:t>syinä</a:t>
            </a:r>
            <a:r>
              <a:rPr lang="cs-CZ" i="1" dirty="0"/>
              <a:t>, </a:t>
            </a:r>
            <a:r>
              <a:rPr lang="cs-CZ" i="1" dirty="0" err="1"/>
              <a:t>herään</a:t>
            </a:r>
            <a:r>
              <a:rPr lang="cs-CZ" i="1" dirty="0"/>
              <a:t>, </a:t>
            </a:r>
            <a:r>
              <a:rPr lang="cs-CZ" i="1" dirty="0" err="1"/>
              <a:t>herneissä</a:t>
            </a:r>
            <a:r>
              <a:rPr lang="cs-CZ" i="1" dirty="0"/>
              <a:t>, </a:t>
            </a:r>
            <a:r>
              <a:rPr lang="cs-CZ" i="1" dirty="0" err="1"/>
              <a:t>harmaassa</a:t>
            </a:r>
            <a:r>
              <a:rPr lang="cs-CZ" i="1" dirty="0"/>
              <a:t>, </a:t>
            </a:r>
            <a:r>
              <a:rPr lang="cs-CZ" i="1" dirty="0" err="1"/>
              <a:t>veneitä</a:t>
            </a:r>
            <a:r>
              <a:rPr lang="cs-CZ" i="1" dirty="0"/>
              <a:t>, </a:t>
            </a:r>
            <a:r>
              <a:rPr lang="cs-CZ" i="1" dirty="0" err="1"/>
              <a:t>astioissa</a:t>
            </a:r>
            <a:r>
              <a:rPr lang="cs-CZ" i="1" dirty="0"/>
              <a:t>, </a:t>
            </a:r>
            <a:r>
              <a:rPr lang="cs-CZ" i="1" dirty="0" err="1"/>
              <a:t>ristien</a:t>
            </a:r>
            <a:r>
              <a:rPr lang="cs-CZ" i="1" dirty="0"/>
              <a:t>, </a:t>
            </a:r>
            <a:r>
              <a:rPr lang="cs-CZ" i="1" dirty="0" err="1"/>
              <a:t>kylään</a:t>
            </a:r>
            <a:r>
              <a:rPr lang="cs-CZ" i="1" dirty="0"/>
              <a:t>, </a:t>
            </a:r>
            <a:r>
              <a:rPr lang="cs-CZ" i="1" dirty="0" err="1"/>
              <a:t>rakkaita</a:t>
            </a:r>
            <a:r>
              <a:rPr lang="cs-CZ" i="1" dirty="0"/>
              <a:t>, </a:t>
            </a:r>
            <a:r>
              <a:rPr lang="cs-CZ" i="1" dirty="0" err="1"/>
              <a:t>seuraat</a:t>
            </a:r>
            <a:r>
              <a:rPr lang="cs-CZ" i="1" dirty="0"/>
              <a:t>, </a:t>
            </a:r>
            <a:r>
              <a:rPr lang="cs-CZ" i="1" dirty="0" err="1"/>
              <a:t>vierailla</a:t>
            </a:r>
            <a:r>
              <a:rPr lang="cs-CZ" i="1" dirty="0"/>
              <a:t>, </a:t>
            </a:r>
            <a:r>
              <a:rPr lang="cs-CZ" i="1" dirty="0" err="1"/>
              <a:t>saan</a:t>
            </a:r>
            <a:r>
              <a:rPr lang="cs-CZ" i="1" dirty="0"/>
              <a:t>, </a:t>
            </a:r>
            <a:r>
              <a:rPr lang="cs-CZ" i="1" dirty="0" err="1"/>
              <a:t>tuolien</a:t>
            </a:r>
            <a:r>
              <a:rPr lang="cs-CZ" i="1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03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SANASTO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supistuminen</a:t>
            </a:r>
            <a:r>
              <a:rPr lang="cs-CZ" dirty="0" smtClean="0"/>
              <a:t> – kontrahování</a:t>
            </a:r>
          </a:p>
          <a:p>
            <a:pPr marL="0" indent="0">
              <a:buNone/>
            </a:pPr>
            <a:r>
              <a:rPr lang="cs-CZ" dirty="0" err="1" smtClean="0"/>
              <a:t>päätevariantti</a:t>
            </a:r>
            <a:r>
              <a:rPr lang="cs-CZ" dirty="0" smtClean="0"/>
              <a:t> – koncovková varianta</a:t>
            </a:r>
          </a:p>
          <a:p>
            <a:pPr marL="0" indent="0">
              <a:buNone/>
            </a:pPr>
            <a:r>
              <a:rPr lang="cs-CZ" dirty="0" err="1" smtClean="0"/>
              <a:t>soinnillinen</a:t>
            </a:r>
            <a:r>
              <a:rPr lang="cs-CZ" dirty="0" smtClean="0"/>
              <a:t> – znělý</a:t>
            </a:r>
          </a:p>
          <a:p>
            <a:pPr marL="0" indent="0">
              <a:buNone/>
            </a:pPr>
            <a:r>
              <a:rPr lang="cs-CZ" dirty="0" err="1" smtClean="0"/>
              <a:t>käänteissanakirja</a:t>
            </a:r>
            <a:r>
              <a:rPr lang="cs-CZ" dirty="0" smtClean="0"/>
              <a:t> – retrográdní slovník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61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Supistumalla</a:t>
            </a:r>
            <a:r>
              <a:rPr lang="cs-CZ" dirty="0"/>
              <a:t> </a:t>
            </a:r>
            <a:r>
              <a:rPr lang="cs-CZ" dirty="0" err="1"/>
              <a:t>syntyneet</a:t>
            </a:r>
            <a:r>
              <a:rPr lang="cs-CZ" dirty="0"/>
              <a:t> </a:t>
            </a:r>
            <a:r>
              <a:rPr lang="cs-CZ" dirty="0" err="1"/>
              <a:t>pitkät</a:t>
            </a:r>
            <a:r>
              <a:rPr lang="cs-CZ" dirty="0"/>
              <a:t> </a:t>
            </a:r>
            <a:r>
              <a:rPr lang="cs-CZ" dirty="0" err="1"/>
              <a:t>vokaalit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diftongit</a:t>
            </a:r>
            <a:r>
              <a:rPr lang="cs-CZ" dirty="0"/>
              <a:t> </a:t>
            </a:r>
            <a:r>
              <a:rPr lang="cs-CZ" dirty="0" err="1"/>
              <a:t>eli</a:t>
            </a:r>
            <a:r>
              <a:rPr lang="cs-CZ" dirty="0"/>
              <a:t> </a:t>
            </a:r>
            <a:r>
              <a:rPr lang="cs-CZ" dirty="0" err="1"/>
              <a:t>ns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 err="1"/>
              <a:t>supistumavokaalit</a:t>
            </a:r>
            <a:r>
              <a:rPr lang="cs-CZ" b="1" dirty="0"/>
              <a:t> </a:t>
            </a:r>
            <a:r>
              <a:rPr lang="cs-CZ" b="1" dirty="0" err="1"/>
              <a:t>ja</a:t>
            </a:r>
            <a:r>
              <a:rPr lang="cs-CZ" b="1" dirty="0"/>
              <a:t> -</a:t>
            </a:r>
            <a:r>
              <a:rPr lang="cs-CZ" b="1" dirty="0" err="1"/>
              <a:t>diftongit</a:t>
            </a:r>
            <a:r>
              <a:rPr lang="cs-CZ" b="1" dirty="0"/>
              <a:t> </a:t>
            </a:r>
            <a:r>
              <a:rPr lang="cs-CZ" dirty="0"/>
              <a:t>on </a:t>
            </a:r>
            <a:r>
              <a:rPr lang="cs-CZ" dirty="0" err="1"/>
              <a:t>tärkeä</a:t>
            </a:r>
            <a:r>
              <a:rPr lang="cs-CZ" dirty="0"/>
              <a:t> </a:t>
            </a:r>
            <a:r>
              <a:rPr lang="cs-CZ" dirty="0" err="1"/>
              <a:t>tunnistaa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 err="1" smtClean="0"/>
              <a:t>jotta</a:t>
            </a:r>
            <a:r>
              <a:rPr lang="cs-CZ" dirty="0" smtClean="0"/>
              <a:t> </a:t>
            </a:r>
            <a:r>
              <a:rPr lang="cs-CZ" dirty="0" err="1"/>
              <a:t>ymmärtäisimme</a:t>
            </a:r>
            <a:r>
              <a:rPr lang="cs-CZ" dirty="0"/>
              <a:t> </a:t>
            </a:r>
            <a:r>
              <a:rPr lang="cs-CZ" dirty="0" err="1"/>
              <a:t>tietyt</a:t>
            </a:r>
            <a:r>
              <a:rPr lang="cs-CZ" dirty="0"/>
              <a:t> </a:t>
            </a:r>
            <a:r>
              <a:rPr lang="cs-CZ" b="1" dirty="0" err="1"/>
              <a:t>astevaihtelutapaukset</a:t>
            </a:r>
            <a:r>
              <a:rPr lang="cs-CZ" dirty="0"/>
              <a:t>,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dirty="0" err="1" smtClean="0"/>
              <a:t>miksi</a:t>
            </a:r>
            <a:r>
              <a:rPr lang="cs-CZ" dirty="0" smtClean="0"/>
              <a:t> </a:t>
            </a:r>
            <a:r>
              <a:rPr lang="cs-CZ" i="1" dirty="0" err="1"/>
              <a:t>varas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varkaan</a:t>
            </a:r>
            <a:r>
              <a:rPr lang="cs-CZ" dirty="0"/>
              <a:t> (&gt; *</a:t>
            </a:r>
            <a:r>
              <a:rPr lang="cs-CZ" i="1" dirty="0" err="1"/>
              <a:t>varkahan</a:t>
            </a:r>
            <a:r>
              <a:rPr lang="cs-CZ" dirty="0"/>
              <a:t>) – </a:t>
            </a:r>
            <a:r>
              <a:rPr lang="cs-CZ" dirty="0" err="1"/>
              <a:t>molemmat</a:t>
            </a:r>
            <a:r>
              <a:rPr lang="cs-CZ" dirty="0"/>
              <a:t> </a:t>
            </a:r>
            <a:r>
              <a:rPr lang="cs-CZ" dirty="0" err="1"/>
              <a:t>nykyisin</a:t>
            </a:r>
            <a:r>
              <a:rPr lang="cs-CZ" dirty="0"/>
              <a:t> </a:t>
            </a:r>
            <a:r>
              <a:rPr lang="cs-CZ" dirty="0" err="1" smtClean="0"/>
              <a:t>umpitavuja</a:t>
            </a:r>
            <a:r>
              <a:rPr lang="cs-CZ" dirty="0" smtClean="0"/>
              <a:t> </a:t>
            </a:r>
            <a:r>
              <a:rPr lang="cs-CZ" dirty="0"/>
              <a:t>-  </a:t>
            </a:r>
            <a:r>
              <a:rPr lang="cs-CZ" dirty="0" err="1"/>
              <a:t>toisessa</a:t>
            </a:r>
            <a:r>
              <a:rPr lang="cs-CZ" dirty="0"/>
              <a:t> </a:t>
            </a:r>
            <a:r>
              <a:rPr lang="cs-CZ" dirty="0" err="1"/>
              <a:t>heikko</a:t>
            </a:r>
            <a:r>
              <a:rPr lang="cs-CZ" dirty="0"/>
              <a:t>, </a:t>
            </a:r>
            <a:r>
              <a:rPr lang="cs-CZ" dirty="0" err="1"/>
              <a:t>toisessa</a:t>
            </a:r>
            <a:r>
              <a:rPr lang="cs-CZ" dirty="0"/>
              <a:t> </a:t>
            </a:r>
            <a:r>
              <a:rPr lang="cs-CZ" dirty="0" err="1"/>
              <a:t>vahva</a:t>
            </a:r>
            <a:r>
              <a:rPr lang="cs-CZ" dirty="0"/>
              <a:t> </a:t>
            </a:r>
            <a:r>
              <a:rPr lang="cs-CZ" dirty="0" err="1"/>
              <a:t>aste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dirty="0" err="1"/>
              <a:t>jotta</a:t>
            </a:r>
            <a:r>
              <a:rPr lang="cs-CZ" dirty="0"/>
              <a:t> </a:t>
            </a:r>
            <a:r>
              <a:rPr lang="cs-CZ" dirty="0" err="1"/>
              <a:t>ymmärtäisimme</a:t>
            </a:r>
            <a:r>
              <a:rPr lang="cs-CZ" dirty="0"/>
              <a:t> </a:t>
            </a:r>
            <a:r>
              <a:rPr lang="cs-CZ" dirty="0" err="1"/>
              <a:t>tiettyjen</a:t>
            </a:r>
            <a:r>
              <a:rPr lang="cs-CZ" dirty="0"/>
              <a:t> </a:t>
            </a:r>
            <a:r>
              <a:rPr lang="cs-CZ" b="1" dirty="0" err="1"/>
              <a:t>päätevarianttien</a:t>
            </a:r>
            <a:r>
              <a:rPr lang="cs-CZ" dirty="0"/>
              <a:t> </a:t>
            </a:r>
            <a:r>
              <a:rPr lang="cs-CZ" dirty="0" err="1"/>
              <a:t>esiintymisen</a:t>
            </a:r>
            <a:r>
              <a:rPr lang="cs-CZ" dirty="0"/>
              <a:t>, </a:t>
            </a:r>
            <a:r>
              <a:rPr lang="cs-CZ" dirty="0" err="1" smtClean="0"/>
              <a:t>esim</a:t>
            </a:r>
            <a:r>
              <a:rPr lang="cs-CZ" dirty="0"/>
              <a:t>. </a:t>
            </a:r>
            <a:r>
              <a:rPr lang="cs-CZ" dirty="0" err="1"/>
              <a:t>miksi</a:t>
            </a:r>
            <a:r>
              <a:rPr lang="cs-CZ" dirty="0"/>
              <a:t> on </a:t>
            </a:r>
            <a:r>
              <a:rPr lang="cs-CZ" i="1" dirty="0" err="1"/>
              <a:t>otteluja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otteluita</a:t>
            </a:r>
            <a:r>
              <a:rPr lang="cs-CZ" dirty="0"/>
              <a:t>, </a:t>
            </a:r>
            <a:r>
              <a:rPr lang="cs-CZ" dirty="0" err="1"/>
              <a:t>mutta</a:t>
            </a:r>
            <a:r>
              <a:rPr lang="cs-CZ" dirty="0"/>
              <a:t> (</a:t>
            </a:r>
            <a:r>
              <a:rPr lang="cs-CZ" i="1" dirty="0" err="1"/>
              <a:t>sotilas</a:t>
            </a:r>
            <a:r>
              <a:rPr lang="cs-CZ" dirty="0"/>
              <a:t> &gt;)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i="1" dirty="0" err="1" smtClean="0"/>
              <a:t>sotilaita</a:t>
            </a:r>
            <a:r>
              <a:rPr lang="cs-CZ" dirty="0"/>
              <a:t>;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i="1" dirty="0" err="1"/>
              <a:t>vihjeisiin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vihjeihin</a:t>
            </a:r>
            <a:r>
              <a:rPr lang="cs-CZ" dirty="0"/>
              <a:t> (</a:t>
            </a:r>
            <a:r>
              <a:rPr lang="cs-CZ" dirty="0" err="1"/>
              <a:t>kumpikin</a:t>
            </a:r>
            <a:r>
              <a:rPr lang="cs-CZ" dirty="0"/>
              <a:t> </a:t>
            </a:r>
            <a:r>
              <a:rPr lang="cs-CZ" dirty="0" err="1"/>
              <a:t>oikein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MÄÄRITELMÄ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933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Supistuminen</a:t>
            </a:r>
            <a:r>
              <a:rPr lang="cs-CZ" b="1" dirty="0" smtClean="0"/>
              <a:t> </a:t>
            </a:r>
            <a:r>
              <a:rPr lang="cs-CZ" b="1" dirty="0" err="1"/>
              <a:t>eli</a:t>
            </a:r>
            <a:r>
              <a:rPr lang="cs-CZ" b="1" dirty="0"/>
              <a:t> </a:t>
            </a:r>
            <a:r>
              <a:rPr lang="cs-CZ" b="1" dirty="0" err="1"/>
              <a:t>kontraktio</a:t>
            </a:r>
            <a:r>
              <a:rPr lang="cs-CZ" b="1" dirty="0"/>
              <a:t> on </a:t>
            </a:r>
            <a:r>
              <a:rPr lang="cs-CZ" b="1" dirty="0" err="1"/>
              <a:t>äänteenmuutos</a:t>
            </a:r>
            <a:r>
              <a:rPr lang="cs-CZ" b="1" dirty="0"/>
              <a:t>, </a:t>
            </a:r>
            <a:r>
              <a:rPr lang="cs-CZ" dirty="0" err="1"/>
              <a:t>jossa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smtClean="0"/>
              <a:t>2 </a:t>
            </a:r>
            <a:r>
              <a:rPr lang="cs-CZ" dirty="0" err="1" smtClean="0"/>
              <a:t>alkuaan</a:t>
            </a:r>
            <a:r>
              <a:rPr lang="cs-CZ" dirty="0" smtClean="0"/>
              <a:t> </a:t>
            </a:r>
            <a:r>
              <a:rPr lang="cs-CZ" dirty="0" err="1"/>
              <a:t>eri</a:t>
            </a:r>
            <a:r>
              <a:rPr lang="cs-CZ" dirty="0"/>
              <a:t> </a:t>
            </a:r>
            <a:r>
              <a:rPr lang="cs-CZ" dirty="0" err="1"/>
              <a:t>tavuihin</a:t>
            </a:r>
            <a:r>
              <a:rPr lang="cs-CZ" dirty="0"/>
              <a:t> </a:t>
            </a:r>
            <a:r>
              <a:rPr lang="cs-CZ" dirty="0" err="1"/>
              <a:t>kuulunutta</a:t>
            </a:r>
            <a:r>
              <a:rPr lang="cs-CZ" dirty="0"/>
              <a:t> </a:t>
            </a:r>
            <a:r>
              <a:rPr lang="cs-CZ" dirty="0" err="1"/>
              <a:t>lyhyttä</a:t>
            </a:r>
            <a:r>
              <a:rPr lang="cs-CZ" dirty="0"/>
              <a:t> </a:t>
            </a:r>
            <a:r>
              <a:rPr lang="cs-CZ" dirty="0" err="1"/>
              <a:t>vokaalia</a:t>
            </a:r>
            <a:r>
              <a:rPr lang="cs-CZ" dirty="0"/>
              <a:t> on </a:t>
            </a:r>
          </a:p>
          <a:p>
            <a:pPr marL="0" indent="0">
              <a:buNone/>
            </a:pPr>
            <a:r>
              <a:rPr lang="cs-CZ" dirty="0" err="1"/>
              <a:t>joutunut</a:t>
            </a:r>
            <a:r>
              <a:rPr lang="cs-CZ" dirty="0"/>
              <a:t> </a:t>
            </a:r>
            <a:r>
              <a:rPr lang="cs-CZ" dirty="0" err="1"/>
              <a:t>samaan</a:t>
            </a:r>
            <a:r>
              <a:rPr lang="cs-CZ" dirty="0"/>
              <a:t> </a:t>
            </a:r>
            <a:r>
              <a:rPr lang="cs-CZ" dirty="0" err="1"/>
              <a:t>tavuun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muodostavat</a:t>
            </a:r>
            <a:r>
              <a:rPr lang="cs-CZ" dirty="0"/>
              <a:t> </a:t>
            </a:r>
            <a:r>
              <a:rPr lang="cs-CZ" dirty="0" err="1"/>
              <a:t>pitkän</a:t>
            </a:r>
            <a:r>
              <a:rPr lang="cs-CZ" dirty="0"/>
              <a:t> </a:t>
            </a:r>
            <a:r>
              <a:rPr lang="cs-CZ" dirty="0" err="1"/>
              <a:t>vokaalin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eli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supistumavokaalin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supistumadiftongin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Kahden</a:t>
            </a:r>
            <a:r>
              <a:rPr lang="cs-CZ" dirty="0"/>
              <a:t> </a:t>
            </a:r>
            <a:r>
              <a:rPr lang="cs-CZ" dirty="0" err="1"/>
              <a:t>lyhyen</a:t>
            </a:r>
            <a:r>
              <a:rPr lang="cs-CZ" dirty="0"/>
              <a:t> </a:t>
            </a:r>
            <a:r>
              <a:rPr lang="cs-CZ" dirty="0" err="1"/>
              <a:t>vokaalin</a:t>
            </a:r>
            <a:r>
              <a:rPr lang="cs-CZ" dirty="0"/>
              <a:t> </a:t>
            </a:r>
            <a:r>
              <a:rPr lang="cs-CZ" dirty="0" err="1"/>
              <a:t>väliltä</a:t>
            </a:r>
            <a:r>
              <a:rPr lang="cs-CZ" dirty="0"/>
              <a:t> on </a:t>
            </a:r>
            <a:r>
              <a:rPr lang="cs-CZ" dirty="0" err="1" smtClean="0"/>
              <a:t>kadonnut</a:t>
            </a:r>
            <a:r>
              <a:rPr lang="cs-CZ" dirty="0"/>
              <a:t>: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b="1" dirty="0" smtClean="0"/>
              <a:t>h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b="1" dirty="0" smtClean="0"/>
              <a:t>k</a:t>
            </a:r>
            <a:r>
              <a:rPr lang="cs-CZ" dirty="0" smtClean="0"/>
              <a:t>:n </a:t>
            </a:r>
            <a:r>
              <a:rPr lang="cs-CZ" dirty="0" err="1" smtClean="0"/>
              <a:t>entinen</a:t>
            </a:r>
            <a:r>
              <a:rPr lang="cs-CZ" dirty="0" smtClean="0"/>
              <a:t> </a:t>
            </a:r>
            <a:r>
              <a:rPr lang="cs-CZ" dirty="0" err="1"/>
              <a:t>heikko</a:t>
            </a:r>
            <a:r>
              <a:rPr lang="cs-CZ" dirty="0"/>
              <a:t> </a:t>
            </a:r>
            <a:r>
              <a:rPr lang="cs-CZ" dirty="0" err="1"/>
              <a:t>vastine</a:t>
            </a:r>
            <a:r>
              <a:rPr lang="cs-CZ" dirty="0"/>
              <a:t> (</a:t>
            </a:r>
            <a:r>
              <a:rPr lang="cs-CZ" dirty="0" err="1"/>
              <a:t>soinnillinen</a:t>
            </a:r>
            <a:r>
              <a:rPr lang="cs-CZ" dirty="0"/>
              <a:t> </a:t>
            </a:r>
            <a:r>
              <a:rPr lang="cs-CZ" dirty="0" err="1"/>
              <a:t>palataalispirantti</a:t>
            </a:r>
            <a:r>
              <a:rPr lang="cs-CZ" dirty="0"/>
              <a:t> </a:t>
            </a:r>
            <a:r>
              <a:rPr lang="cs-CZ" b="1" dirty="0"/>
              <a:t>γ</a:t>
            </a:r>
            <a:r>
              <a:rPr lang="cs-CZ" dirty="0"/>
              <a:t>)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3) </a:t>
            </a:r>
            <a:r>
              <a:rPr lang="cs-CZ" b="1" dirty="0" smtClean="0"/>
              <a:t>t</a:t>
            </a:r>
            <a:r>
              <a:rPr lang="cs-CZ" dirty="0" smtClean="0"/>
              <a:t>:n </a:t>
            </a:r>
            <a:r>
              <a:rPr lang="cs-CZ" dirty="0" err="1" smtClean="0"/>
              <a:t>entinen</a:t>
            </a:r>
            <a:r>
              <a:rPr lang="cs-CZ" dirty="0" smtClean="0"/>
              <a:t> </a:t>
            </a:r>
            <a:r>
              <a:rPr lang="cs-CZ" dirty="0" err="1"/>
              <a:t>heikko</a:t>
            </a:r>
            <a:r>
              <a:rPr lang="cs-CZ" dirty="0"/>
              <a:t> </a:t>
            </a:r>
            <a:r>
              <a:rPr lang="cs-CZ" dirty="0" err="1"/>
              <a:t>vastine</a:t>
            </a:r>
            <a:r>
              <a:rPr lang="cs-CZ" dirty="0"/>
              <a:t> (</a:t>
            </a:r>
            <a:r>
              <a:rPr lang="cs-CZ" dirty="0" err="1"/>
              <a:t>soinnillinen</a:t>
            </a:r>
            <a:r>
              <a:rPr lang="cs-CZ" dirty="0"/>
              <a:t> </a:t>
            </a:r>
            <a:r>
              <a:rPr lang="cs-CZ" dirty="0" err="1"/>
              <a:t>dentaalispirantti</a:t>
            </a:r>
            <a:r>
              <a:rPr lang="cs-CZ" dirty="0"/>
              <a:t> </a:t>
            </a:r>
            <a:r>
              <a:rPr lang="cs-CZ" b="1" dirty="0"/>
              <a:t>δ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*</a:t>
            </a:r>
            <a:r>
              <a:rPr lang="cs-CZ" dirty="0"/>
              <a:t>h &gt;ø  </a:t>
            </a:r>
            <a:r>
              <a:rPr lang="cs-CZ" i="1" dirty="0" err="1"/>
              <a:t>herne</a:t>
            </a:r>
            <a:r>
              <a:rPr lang="cs-CZ" i="1" dirty="0"/>
              <a:t>-i-</a:t>
            </a:r>
            <a:r>
              <a:rPr lang="cs-CZ" i="1" dirty="0" err="1"/>
              <a:t>ssä</a:t>
            </a:r>
            <a:r>
              <a:rPr lang="cs-CZ" dirty="0"/>
              <a:t> &lt; *</a:t>
            </a:r>
            <a:r>
              <a:rPr lang="cs-CZ" i="1" dirty="0" err="1"/>
              <a:t>herneh</a:t>
            </a:r>
            <a:r>
              <a:rPr lang="cs-CZ" i="1" dirty="0"/>
              <a:t>-i-</a:t>
            </a:r>
            <a:r>
              <a:rPr lang="cs-CZ" i="1" dirty="0" err="1"/>
              <a:t>ssä</a:t>
            </a:r>
            <a:endParaRPr lang="cs-CZ" dirty="0"/>
          </a:p>
          <a:p>
            <a:r>
              <a:rPr lang="cs-CZ" dirty="0" smtClean="0"/>
              <a:t>*</a:t>
            </a:r>
            <a:r>
              <a:rPr lang="cs-CZ" dirty="0"/>
              <a:t>γ &gt;ø  </a:t>
            </a:r>
            <a:r>
              <a:rPr lang="cs-CZ" i="1" dirty="0" err="1"/>
              <a:t>mäe</a:t>
            </a:r>
            <a:r>
              <a:rPr lang="cs-CZ" i="1" dirty="0"/>
              <a:t>-n</a:t>
            </a:r>
            <a:r>
              <a:rPr lang="cs-CZ" dirty="0"/>
              <a:t>         &lt; *</a:t>
            </a:r>
            <a:r>
              <a:rPr lang="cs-CZ" i="1" dirty="0" err="1"/>
              <a:t>mäγe</a:t>
            </a:r>
            <a:r>
              <a:rPr lang="cs-CZ" i="1" dirty="0"/>
              <a:t>-n</a:t>
            </a:r>
            <a:r>
              <a:rPr lang="cs-CZ" dirty="0"/>
              <a:t> (vrt. </a:t>
            </a:r>
            <a:r>
              <a:rPr lang="cs-CZ" dirty="0" err="1"/>
              <a:t>vahva</a:t>
            </a:r>
            <a:r>
              <a:rPr lang="cs-CZ" dirty="0"/>
              <a:t> </a:t>
            </a:r>
            <a:r>
              <a:rPr lang="cs-CZ" dirty="0" err="1"/>
              <a:t>aste</a:t>
            </a:r>
            <a:r>
              <a:rPr lang="cs-CZ" dirty="0"/>
              <a:t> </a:t>
            </a:r>
            <a:r>
              <a:rPr lang="cs-CZ" i="1" dirty="0" err="1"/>
              <a:t>mäke</a:t>
            </a:r>
            <a:r>
              <a:rPr lang="cs-CZ" i="1" dirty="0"/>
              <a:t>-en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*</a:t>
            </a:r>
            <a:r>
              <a:rPr lang="cs-CZ" dirty="0"/>
              <a:t>δ &gt;ø  </a:t>
            </a:r>
            <a:r>
              <a:rPr lang="cs-CZ" i="1" dirty="0"/>
              <a:t>kala-a</a:t>
            </a:r>
            <a:r>
              <a:rPr lang="cs-CZ" dirty="0"/>
              <a:t>         &lt; *</a:t>
            </a:r>
            <a:r>
              <a:rPr lang="cs-CZ" i="1" dirty="0" err="1"/>
              <a:t>kalaδa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92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SUPISTUMAT NYKYSUOMESSA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Supistumavokaali</a:t>
            </a:r>
            <a:r>
              <a:rPr lang="cs-CZ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dirty="0" err="1" smtClean="0"/>
              <a:t>supistumadiftongi</a:t>
            </a:r>
            <a:r>
              <a:rPr lang="cs-CZ" dirty="0" smtClean="0"/>
              <a:t> </a:t>
            </a:r>
            <a:r>
              <a:rPr lang="cs-CZ" dirty="0" err="1" smtClean="0"/>
              <a:t>esiintyy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b="1" dirty="0" err="1" smtClean="0"/>
              <a:t>supistumanomineissa</a:t>
            </a:r>
            <a:endParaRPr lang="cs-CZ" b="1" dirty="0" smtClean="0"/>
          </a:p>
          <a:p>
            <a:r>
              <a:rPr lang="cs-CZ" b="1" dirty="0" err="1" smtClean="0"/>
              <a:t>supistumaverbeissä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60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SUPISTUMAVERBIT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7895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Supistumaverbien taivutuksessa on muistettava niiden</a:t>
            </a:r>
          </a:p>
          <a:p>
            <a:pPr marL="0" indent="0">
              <a:buNone/>
            </a:pPr>
            <a:r>
              <a:rPr lang="fi-FI" b="1" dirty="0"/>
              <a:t>kaksivartaloisuus</a:t>
            </a:r>
            <a:r>
              <a:rPr lang="fi-FI" dirty="0"/>
              <a:t> ja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1</a:t>
            </a:r>
            <a:r>
              <a:rPr lang="fi-FI" dirty="0"/>
              <a:t>) </a:t>
            </a:r>
            <a:r>
              <a:rPr lang="cs-CZ" dirty="0" smtClean="0"/>
              <a:t>A-</a:t>
            </a:r>
            <a:r>
              <a:rPr lang="cs-CZ" dirty="0" err="1" smtClean="0"/>
              <a:t>infinitiivi</a:t>
            </a:r>
            <a:r>
              <a:rPr lang="fi-FI" dirty="0" smtClean="0"/>
              <a:t>ssä </a:t>
            </a:r>
            <a:r>
              <a:rPr lang="fi-FI" dirty="0"/>
              <a:t>on aina </a:t>
            </a:r>
            <a:r>
              <a:rPr lang="fi-FI" b="1" dirty="0"/>
              <a:t>heikko</a:t>
            </a:r>
            <a:r>
              <a:rPr lang="fi-FI" dirty="0"/>
              <a:t> </a:t>
            </a:r>
            <a:r>
              <a:rPr lang="fi-FI" dirty="0" smtClean="0"/>
              <a:t>vartalo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2) 2. partisiipissa on geminaatta </a:t>
            </a:r>
            <a:r>
              <a:rPr lang="fi-FI" dirty="0" smtClean="0"/>
              <a:t>–</a:t>
            </a:r>
            <a:r>
              <a:rPr lang="fi-FI" i="1" dirty="0" smtClean="0"/>
              <a:t>n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3</a:t>
            </a:r>
            <a:r>
              <a:rPr lang="fi-FI" dirty="0"/>
              <a:t>) imperfektissä on -</a:t>
            </a:r>
            <a:r>
              <a:rPr lang="fi-FI" i="1" dirty="0" smtClean="0"/>
              <a:t>si</a:t>
            </a:r>
            <a:endParaRPr lang="fi-FI" i="1" dirty="0"/>
          </a:p>
          <a:p>
            <a:endParaRPr lang="fi-FI" dirty="0"/>
          </a:p>
          <a:p>
            <a:r>
              <a:rPr lang="fi-FI" dirty="0"/>
              <a:t>Supistumaverbejä on n. 1700 eli 11 % kaikista verbeistä </a:t>
            </a:r>
            <a:r>
              <a:rPr lang="cs-CZ" dirty="0" smtClean="0"/>
              <a:t>(</a:t>
            </a:r>
            <a:r>
              <a:rPr lang="cs-CZ" dirty="0"/>
              <a:t>S</a:t>
            </a:r>
            <a:r>
              <a:rPr lang="fi-FI" dirty="0" smtClean="0"/>
              <a:t>uomen</a:t>
            </a:r>
            <a:r>
              <a:rPr lang="cs-CZ" dirty="0" smtClean="0"/>
              <a:t> </a:t>
            </a:r>
            <a:r>
              <a:rPr lang="fi-FI" dirty="0" smtClean="0"/>
              <a:t>kielen </a:t>
            </a:r>
            <a:r>
              <a:rPr lang="fi-FI" dirty="0"/>
              <a:t>käänteissanakirjan </a:t>
            </a:r>
            <a:r>
              <a:rPr lang="fi-FI" dirty="0" smtClean="0"/>
              <a:t>mukaan</a:t>
            </a:r>
            <a:r>
              <a:rPr lang="cs-CZ" dirty="0" smtClean="0"/>
              <a:t>)</a:t>
            </a:r>
            <a:r>
              <a:rPr lang="fi-FI" dirty="0" smtClean="0"/>
              <a:t>. </a:t>
            </a:r>
            <a:endParaRPr lang="cs-CZ" dirty="0" smtClean="0"/>
          </a:p>
          <a:p>
            <a:r>
              <a:rPr lang="fi-FI" dirty="0" smtClean="0"/>
              <a:t>Ryhmä </a:t>
            </a:r>
            <a:r>
              <a:rPr lang="fi-FI" dirty="0"/>
              <a:t>on produktiivinen ja </a:t>
            </a:r>
            <a:r>
              <a:rPr lang="fi-FI" dirty="0" smtClean="0"/>
              <a:t>uudet</a:t>
            </a:r>
            <a:r>
              <a:rPr lang="cs-CZ" dirty="0" smtClean="0"/>
              <a:t> </a:t>
            </a:r>
            <a:r>
              <a:rPr lang="fi-FI" dirty="0" smtClean="0"/>
              <a:t>verbit </a:t>
            </a:r>
            <a:r>
              <a:rPr lang="fi-FI" dirty="0"/>
              <a:t>asettuvat juuri tähän tyyppiin, esim. </a:t>
            </a:r>
            <a:r>
              <a:rPr lang="fi-FI" i="1" dirty="0"/>
              <a:t>faksata</a:t>
            </a:r>
            <a:r>
              <a:rPr lang="fi-FI" dirty="0"/>
              <a:t>, </a:t>
            </a:r>
            <a:r>
              <a:rPr lang="fi-FI" i="1" dirty="0"/>
              <a:t>kloonata</a:t>
            </a:r>
            <a:r>
              <a:rPr lang="fi-FI" dirty="0"/>
              <a:t> ym.</a:t>
            </a:r>
          </a:p>
        </p:txBody>
      </p:sp>
    </p:spTree>
    <p:extLst>
      <p:ext uri="{BB962C8B-B14F-4D97-AF65-F5344CB8AC3E}">
        <p14:creationId xmlns:p14="http://schemas.microsoft.com/office/powerpoint/2010/main" val="108011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SUPISTUMAVERBIT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 smtClean="0"/>
              <a:t>maalaa-n </a:t>
            </a:r>
            <a:r>
              <a:rPr lang="fi-FI" i="1" dirty="0"/>
              <a:t>: maalata   </a:t>
            </a:r>
            <a:r>
              <a:rPr lang="fi-FI" dirty="0"/>
              <a:t>(&gt; *</a:t>
            </a:r>
            <a:r>
              <a:rPr lang="fi-FI" i="1" dirty="0"/>
              <a:t>maalaδa-n</a:t>
            </a:r>
            <a:r>
              <a:rPr lang="fi-FI" dirty="0"/>
              <a:t> : </a:t>
            </a:r>
            <a:r>
              <a:rPr lang="fi-FI" dirty="0" smtClean="0"/>
              <a:t>*</a:t>
            </a:r>
            <a:r>
              <a:rPr lang="fi-FI" i="1" dirty="0"/>
              <a:t>maalaδaťtak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i="1" dirty="0" smtClean="0"/>
              <a:t>pelkää-n  </a:t>
            </a:r>
            <a:r>
              <a:rPr lang="fi-FI" i="1" dirty="0"/>
              <a:t>: pelätä</a:t>
            </a:r>
          </a:p>
          <a:p>
            <a:pPr marL="0" indent="0">
              <a:buNone/>
            </a:pPr>
            <a:r>
              <a:rPr lang="fi-FI" dirty="0"/>
              <a:t>   </a:t>
            </a:r>
          </a:p>
          <a:p>
            <a:pPr marL="0" indent="0">
              <a:buNone/>
            </a:pPr>
            <a:r>
              <a:rPr lang="fi-FI" dirty="0"/>
              <a:t>HUOM! Myös sellaiset supistumaverbit, joiden </a:t>
            </a:r>
            <a:r>
              <a:rPr lang="fi-FI" dirty="0" smtClean="0"/>
              <a:t>vokaalivartalossa</a:t>
            </a:r>
            <a:r>
              <a:rPr lang="cs-CZ" dirty="0" smtClean="0"/>
              <a:t> </a:t>
            </a:r>
            <a:r>
              <a:rPr lang="fi-FI" dirty="0" smtClean="0"/>
              <a:t>on </a:t>
            </a:r>
            <a:r>
              <a:rPr lang="fi-FI" dirty="0"/>
              <a:t>kaksi lyhyttä vokaalia, joista jälkimmäinen on </a:t>
            </a:r>
            <a:r>
              <a:rPr lang="fi-FI" dirty="0" smtClean="0"/>
              <a:t>–</a:t>
            </a:r>
            <a:r>
              <a:rPr lang="cs-CZ" i="1" dirty="0" smtClean="0"/>
              <a:t>A</a:t>
            </a:r>
            <a:r>
              <a:rPr lang="cs-CZ" dirty="0"/>
              <a:t>:</a:t>
            </a:r>
            <a:r>
              <a:rPr lang="fi-FI" dirty="0" smtClean="0"/>
              <a:t>  </a:t>
            </a:r>
            <a:endParaRPr lang="fi-FI" dirty="0"/>
          </a:p>
          <a:p>
            <a:pPr marL="0" indent="0">
              <a:buNone/>
            </a:pPr>
            <a:r>
              <a:rPr lang="fi-FI" i="1" dirty="0" smtClean="0"/>
              <a:t>halua-n  </a:t>
            </a:r>
            <a:r>
              <a:rPr lang="fi-FI" i="1" dirty="0"/>
              <a:t>: haluta</a:t>
            </a:r>
          </a:p>
          <a:p>
            <a:pPr marL="0" indent="0">
              <a:buNone/>
            </a:pPr>
            <a:r>
              <a:rPr lang="fi-FI" i="1" dirty="0" smtClean="0"/>
              <a:t>häpeä-n </a:t>
            </a:r>
            <a:r>
              <a:rPr lang="fi-FI" i="1" dirty="0"/>
              <a:t>: hävetä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2896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SUPISTUMANOMINIT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sellaiset</a:t>
            </a:r>
            <a:r>
              <a:rPr lang="cs-CZ" dirty="0"/>
              <a:t> </a:t>
            </a:r>
            <a:r>
              <a:rPr lang="cs-CZ" dirty="0" err="1"/>
              <a:t>nominit</a:t>
            </a:r>
            <a:r>
              <a:rPr lang="cs-CZ" dirty="0"/>
              <a:t>, </a:t>
            </a:r>
            <a:r>
              <a:rPr lang="cs-CZ" dirty="0" err="1" smtClean="0"/>
              <a:t>joiden</a:t>
            </a:r>
            <a:r>
              <a:rPr lang="cs-CZ" dirty="0"/>
              <a:t> </a:t>
            </a:r>
            <a:r>
              <a:rPr lang="cs-CZ" dirty="0" err="1" smtClean="0"/>
              <a:t>vokaalivartalo</a:t>
            </a:r>
            <a:r>
              <a:rPr lang="cs-CZ" dirty="0" smtClean="0"/>
              <a:t> </a:t>
            </a:r>
            <a:r>
              <a:rPr lang="cs-CZ" dirty="0" err="1"/>
              <a:t>päättyy</a:t>
            </a:r>
            <a:r>
              <a:rPr lang="cs-CZ" dirty="0"/>
              <a:t> </a:t>
            </a:r>
            <a:r>
              <a:rPr lang="cs-CZ" dirty="0" err="1"/>
              <a:t>pitkään</a:t>
            </a:r>
            <a:r>
              <a:rPr lang="cs-CZ" dirty="0"/>
              <a:t> </a:t>
            </a:r>
            <a:r>
              <a:rPr lang="cs-CZ" dirty="0" err="1"/>
              <a:t>vokaaliin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diftongiin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supistumanomineja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err="1"/>
              <a:t>Suomen</a:t>
            </a:r>
            <a:r>
              <a:rPr lang="cs-CZ" dirty="0"/>
              <a:t> </a:t>
            </a:r>
            <a:r>
              <a:rPr lang="cs-CZ" dirty="0" err="1"/>
              <a:t>kielen</a:t>
            </a:r>
            <a:r>
              <a:rPr lang="cs-CZ" dirty="0"/>
              <a:t> </a:t>
            </a:r>
            <a:r>
              <a:rPr lang="cs-CZ" dirty="0" err="1"/>
              <a:t>käänteissanakirjan</a:t>
            </a:r>
            <a:r>
              <a:rPr lang="cs-CZ" dirty="0"/>
              <a:t> </a:t>
            </a:r>
            <a:r>
              <a:rPr lang="cs-CZ" dirty="0" err="1"/>
              <a:t>mukaan</a:t>
            </a:r>
            <a:r>
              <a:rPr lang="cs-CZ" dirty="0"/>
              <a:t> </a:t>
            </a:r>
            <a:r>
              <a:rPr lang="cs-CZ" dirty="0" smtClean="0"/>
              <a:t>2155 </a:t>
            </a:r>
            <a:r>
              <a:rPr lang="cs-CZ" dirty="0"/>
              <a:t>(</a:t>
            </a:r>
            <a:r>
              <a:rPr lang="cs-CZ" dirty="0" err="1"/>
              <a:t>mukana</a:t>
            </a:r>
            <a:r>
              <a:rPr lang="cs-CZ" dirty="0"/>
              <a:t> </a:t>
            </a:r>
            <a:r>
              <a:rPr lang="cs-CZ" dirty="0" err="1"/>
              <a:t>ei</a:t>
            </a:r>
            <a:r>
              <a:rPr lang="cs-CZ" dirty="0"/>
              <a:t> </a:t>
            </a:r>
            <a:r>
              <a:rPr lang="cs-CZ" dirty="0" err="1"/>
              <a:t>ole</a:t>
            </a:r>
            <a:r>
              <a:rPr lang="cs-CZ" dirty="0"/>
              <a:t> </a:t>
            </a:r>
            <a:r>
              <a:rPr lang="cs-CZ" dirty="0" smtClean="0"/>
              <a:t>NUT-</a:t>
            </a:r>
            <a:r>
              <a:rPr lang="cs-CZ" dirty="0" err="1" smtClean="0"/>
              <a:t>partisiipin</a:t>
            </a:r>
            <a:r>
              <a:rPr lang="cs-CZ" dirty="0" smtClean="0"/>
              <a:t> </a:t>
            </a:r>
            <a:r>
              <a:rPr lang="cs-CZ" dirty="0" err="1"/>
              <a:t>muodot</a:t>
            </a:r>
            <a:r>
              <a:rPr lang="cs-CZ" dirty="0" smtClean="0"/>
              <a:t>) </a:t>
            </a:r>
          </a:p>
          <a:p>
            <a:r>
              <a:rPr lang="cs-CZ" dirty="0" err="1"/>
              <a:t>r</a:t>
            </a:r>
            <a:r>
              <a:rPr lang="cs-CZ" dirty="0" err="1" smtClean="0"/>
              <a:t>yhmä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err="1" smtClean="0"/>
              <a:t>produktiivinen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/>
              <a:t>u</a:t>
            </a:r>
            <a:r>
              <a:rPr lang="cs-CZ" dirty="0" err="1" smtClean="0"/>
              <a:t>udet</a:t>
            </a:r>
            <a:r>
              <a:rPr lang="cs-CZ" dirty="0" smtClean="0"/>
              <a:t> </a:t>
            </a:r>
            <a:r>
              <a:rPr lang="cs-CZ" dirty="0" err="1"/>
              <a:t>johdokset</a:t>
            </a:r>
            <a:r>
              <a:rPr lang="cs-CZ" dirty="0"/>
              <a:t> </a:t>
            </a:r>
            <a:r>
              <a:rPr lang="cs-CZ" dirty="0" err="1"/>
              <a:t>sijoittuvat</a:t>
            </a:r>
            <a:r>
              <a:rPr lang="cs-CZ" dirty="0"/>
              <a:t> </a:t>
            </a:r>
            <a:r>
              <a:rPr lang="cs-CZ" dirty="0" err="1"/>
              <a:t>usein</a:t>
            </a:r>
            <a:r>
              <a:rPr lang="cs-CZ" dirty="0"/>
              <a:t> </a:t>
            </a:r>
            <a:r>
              <a:rPr lang="cs-CZ" i="1" dirty="0" err="1"/>
              <a:t>vene</a:t>
            </a:r>
            <a:r>
              <a:rPr lang="cs-CZ" dirty="0" err="1"/>
              <a:t>-tyyppiin</a:t>
            </a:r>
            <a:r>
              <a:rPr lang="cs-CZ" dirty="0"/>
              <a:t>,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i="1" dirty="0" err="1" smtClean="0"/>
              <a:t>päihde</a:t>
            </a:r>
            <a:r>
              <a:rPr lang="cs-CZ" dirty="0" smtClean="0"/>
              <a:t>, </a:t>
            </a:r>
            <a:r>
              <a:rPr lang="cs-CZ" i="1" dirty="0" err="1" smtClean="0"/>
              <a:t>sumute</a:t>
            </a:r>
            <a:r>
              <a:rPr lang="cs-CZ" dirty="0" smtClean="0"/>
              <a:t> </a:t>
            </a:r>
            <a:r>
              <a:rPr lang="cs-CZ" dirty="0" err="1"/>
              <a:t>jne</a:t>
            </a:r>
            <a:r>
              <a:rPr lang="cs-CZ" dirty="0" smtClean="0"/>
              <a:t>. </a:t>
            </a:r>
          </a:p>
          <a:p>
            <a:r>
              <a:rPr lang="cs-CZ" dirty="0" err="1"/>
              <a:t>m</a:t>
            </a:r>
            <a:r>
              <a:rPr lang="cs-CZ" dirty="0" err="1" smtClean="0"/>
              <a:t>yös</a:t>
            </a:r>
            <a:r>
              <a:rPr lang="cs-CZ" dirty="0" smtClean="0"/>
              <a:t> </a:t>
            </a:r>
            <a:r>
              <a:rPr lang="cs-CZ" dirty="0" err="1"/>
              <a:t>vierassanoja</a:t>
            </a:r>
            <a:r>
              <a:rPr lang="cs-CZ" dirty="0"/>
              <a:t> </a:t>
            </a:r>
            <a:r>
              <a:rPr lang="cs-CZ" i="1" dirty="0" err="1"/>
              <a:t>vapaa</a:t>
            </a:r>
            <a:r>
              <a:rPr lang="cs-CZ" dirty="0" err="1"/>
              <a:t>-tyypin</a:t>
            </a:r>
            <a:r>
              <a:rPr lang="cs-CZ" dirty="0"/>
              <a:t> </a:t>
            </a:r>
            <a:r>
              <a:rPr lang="cs-CZ" dirty="0" err="1"/>
              <a:t>mukaan</a:t>
            </a:r>
            <a:r>
              <a:rPr lang="cs-CZ" dirty="0"/>
              <a:t>,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i="1" dirty="0" err="1" smtClean="0"/>
              <a:t>revyy</a:t>
            </a:r>
            <a:r>
              <a:rPr lang="cs-CZ" dirty="0" smtClean="0"/>
              <a:t>, </a:t>
            </a:r>
            <a:r>
              <a:rPr lang="cs-CZ" i="1" dirty="0" err="1" smtClean="0"/>
              <a:t>pyree</a:t>
            </a:r>
            <a:r>
              <a:rPr lang="cs-CZ" dirty="0" smtClean="0"/>
              <a:t> </a:t>
            </a:r>
            <a:r>
              <a:rPr lang="cs-CZ" dirty="0" err="1"/>
              <a:t>jne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21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SUPISTUMANOMINIT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5005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>sanat, jotka nominatiivissa </a:t>
            </a:r>
            <a:r>
              <a:rPr lang="fi-FI" dirty="0" smtClean="0"/>
              <a:t>päättyvät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1) lyhyeen </a:t>
            </a:r>
            <a:r>
              <a:rPr lang="fi-FI" i="1" dirty="0"/>
              <a:t>e</a:t>
            </a:r>
            <a:r>
              <a:rPr lang="fi-FI" dirty="0"/>
              <a:t>:hen</a:t>
            </a:r>
          </a:p>
          <a:p>
            <a:pPr marL="0" indent="0">
              <a:buNone/>
            </a:pPr>
            <a:r>
              <a:rPr lang="fi-FI" dirty="0"/>
              <a:t>          </a:t>
            </a:r>
            <a:r>
              <a:rPr lang="fi-FI" i="1" dirty="0"/>
              <a:t>vene  :  veneet </a:t>
            </a:r>
            <a:r>
              <a:rPr lang="fi-FI" dirty="0"/>
              <a:t>&lt; </a:t>
            </a:r>
            <a:r>
              <a:rPr lang="fi-FI" i="1" dirty="0"/>
              <a:t>venehet</a:t>
            </a:r>
            <a:r>
              <a:rPr lang="fi-FI" dirty="0"/>
              <a:t>, </a:t>
            </a:r>
            <a:r>
              <a:rPr lang="fi-FI" i="1" dirty="0"/>
              <a:t>venei-ssä</a:t>
            </a:r>
            <a:r>
              <a:rPr lang="fi-FI" dirty="0"/>
              <a:t> &lt; *</a:t>
            </a:r>
            <a:r>
              <a:rPr lang="fi-FI" i="1" dirty="0"/>
              <a:t>veneh-i-ssä</a:t>
            </a:r>
          </a:p>
          <a:p>
            <a:pPr marL="0" indent="0">
              <a:buNone/>
            </a:pPr>
            <a:r>
              <a:rPr lang="fi-FI" dirty="0"/>
              <a:t>       </a:t>
            </a:r>
          </a:p>
          <a:p>
            <a:pPr marL="0" indent="0">
              <a:buNone/>
            </a:pPr>
            <a:r>
              <a:rPr lang="fi-FI" dirty="0"/>
              <a:t>2) pitkään vokaaliin (ei </a:t>
            </a:r>
            <a:r>
              <a:rPr lang="fi-FI" dirty="0" smtClean="0"/>
              <a:t>1-tavuiset</a:t>
            </a:r>
            <a:r>
              <a:rPr lang="cs-CZ" dirty="0" smtClean="0"/>
              <a:t>!</a:t>
            </a:r>
            <a:r>
              <a:rPr lang="fi-FI" dirty="0" smtClean="0"/>
              <a:t>)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  </a:t>
            </a:r>
            <a:r>
              <a:rPr lang="fi-FI" i="1" dirty="0"/>
              <a:t>vapaa</a:t>
            </a:r>
            <a:r>
              <a:rPr lang="fi-FI" dirty="0"/>
              <a:t> (&lt; *</a:t>
            </a:r>
            <a:r>
              <a:rPr lang="fi-FI" i="1" dirty="0"/>
              <a:t>vapaδa</a:t>
            </a:r>
            <a:r>
              <a:rPr lang="fi-FI" dirty="0"/>
              <a:t>) : </a:t>
            </a:r>
            <a:r>
              <a:rPr lang="fi-FI" i="1" dirty="0"/>
              <a:t>vapaa-n</a:t>
            </a:r>
            <a:r>
              <a:rPr lang="fi-FI" dirty="0"/>
              <a:t> (&lt; *</a:t>
            </a:r>
            <a:r>
              <a:rPr lang="fi-FI" i="1" dirty="0"/>
              <a:t>vapaδan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/>
              <a:t>                    </a:t>
            </a:r>
          </a:p>
          <a:p>
            <a:pPr marL="0" indent="0">
              <a:buNone/>
            </a:pPr>
            <a:r>
              <a:rPr lang="fi-FI" dirty="0"/>
              <a:t>3) konsonanttiin -</a:t>
            </a:r>
            <a:r>
              <a:rPr lang="fi-FI" i="1" dirty="0"/>
              <a:t>s</a:t>
            </a:r>
          </a:p>
          <a:p>
            <a:pPr marL="0" indent="0">
              <a:buNone/>
            </a:pPr>
            <a:r>
              <a:rPr lang="fi-FI" dirty="0"/>
              <a:t>          </a:t>
            </a:r>
            <a:r>
              <a:rPr lang="fi-FI" i="1" dirty="0"/>
              <a:t>rakas : rakkaa-n </a:t>
            </a:r>
            <a:r>
              <a:rPr lang="fi-FI" dirty="0"/>
              <a:t>(&lt;*</a:t>
            </a:r>
            <a:r>
              <a:rPr lang="fi-FI" i="1" dirty="0"/>
              <a:t>rakkahan</a:t>
            </a:r>
            <a:r>
              <a:rPr lang="fi-FI" dirty="0"/>
              <a:t>) : </a:t>
            </a:r>
            <a:r>
              <a:rPr lang="fi-FI" i="1" dirty="0"/>
              <a:t>rakkaita</a:t>
            </a:r>
            <a:r>
              <a:rPr lang="fi-FI" dirty="0"/>
              <a:t> (&lt;* </a:t>
            </a:r>
            <a:r>
              <a:rPr lang="fi-FI" i="1" dirty="0"/>
              <a:t>rakkahita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/>
              <a:t>          </a:t>
            </a:r>
            <a:r>
              <a:rPr lang="fi-FI" i="1" dirty="0"/>
              <a:t>varas : varkaa-n </a:t>
            </a:r>
            <a:r>
              <a:rPr lang="fi-FI" dirty="0"/>
              <a:t>(&lt;*</a:t>
            </a:r>
            <a:r>
              <a:rPr lang="fi-FI" i="1" dirty="0"/>
              <a:t>varkahan</a:t>
            </a:r>
            <a:r>
              <a:rPr lang="fi-FI" dirty="0"/>
              <a:t>) : </a:t>
            </a:r>
            <a:r>
              <a:rPr lang="fi-FI" i="1" dirty="0"/>
              <a:t>varkaita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4) </a:t>
            </a:r>
            <a:r>
              <a:rPr lang="cs-CZ" dirty="0" smtClean="0"/>
              <a:t>NUT-</a:t>
            </a:r>
            <a:r>
              <a:rPr lang="fi-FI" dirty="0" smtClean="0"/>
              <a:t>partisiipit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  </a:t>
            </a:r>
            <a:r>
              <a:rPr lang="fi-FI" i="1" dirty="0"/>
              <a:t>kuollut : kuollee-n </a:t>
            </a:r>
            <a:r>
              <a:rPr lang="fi-FI" dirty="0"/>
              <a:t>: </a:t>
            </a:r>
            <a:r>
              <a:rPr lang="fi-FI" i="1" dirty="0"/>
              <a:t>kuolleita</a:t>
            </a:r>
            <a:r>
              <a:rPr lang="fi-FI" dirty="0"/>
              <a:t> (ks. tyyppi </a:t>
            </a:r>
            <a:r>
              <a:rPr lang="fi-FI" i="1" dirty="0"/>
              <a:t>vene</a:t>
            </a:r>
            <a:r>
              <a:rPr lang="fi-FI" dirty="0"/>
              <a:t>)</a:t>
            </a:r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36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SUPISTUMANOMINIT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myös </a:t>
            </a:r>
            <a:r>
              <a:rPr lang="fi-FI" dirty="0"/>
              <a:t>sellaiset nominit, </a:t>
            </a:r>
            <a:r>
              <a:rPr lang="fi-FI" dirty="0" smtClean="0"/>
              <a:t>joiden</a:t>
            </a:r>
            <a:r>
              <a:rPr lang="cs-CZ" dirty="0" smtClean="0"/>
              <a:t> </a:t>
            </a:r>
            <a:r>
              <a:rPr lang="fi-FI" dirty="0" smtClean="0"/>
              <a:t>vokaalivartalo </a:t>
            </a:r>
            <a:r>
              <a:rPr lang="fi-FI" dirty="0"/>
              <a:t>päättyy kahteen lyhyeen </a:t>
            </a:r>
            <a:r>
              <a:rPr lang="fi-FI" dirty="0" smtClean="0"/>
              <a:t>vokaaliin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ainoa  </a:t>
            </a:r>
            <a:r>
              <a:rPr lang="fi-FI" i="1" dirty="0"/>
              <a:t>: ainoa-n  : ainoi-ta    </a:t>
            </a:r>
            <a:r>
              <a:rPr lang="fi-FI" dirty="0"/>
              <a:t>(sup. monikossa)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vihreä </a:t>
            </a:r>
            <a:r>
              <a:rPr lang="fi-FI" i="1" dirty="0"/>
              <a:t>: vihreä-n : vihrei-tä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lyhyt  </a:t>
            </a:r>
            <a:r>
              <a:rPr lang="fi-FI" i="1" dirty="0"/>
              <a:t>:  lyhye-n  : lyhyi-nä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HUOM! </a:t>
            </a:r>
            <a:r>
              <a:rPr lang="fi-FI" dirty="0">
                <a:solidFill>
                  <a:srgbClr val="FF0000"/>
                </a:solidFill>
              </a:rPr>
              <a:t>Supistumaa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ei ole </a:t>
            </a:r>
            <a:r>
              <a:rPr lang="fi-FI" dirty="0"/>
              <a:t>seuraavanlaisissa </a:t>
            </a:r>
            <a:r>
              <a:rPr lang="fi-FI" dirty="0" smtClean="0"/>
              <a:t>sanatyypeissä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astia      </a:t>
            </a:r>
            <a:r>
              <a:rPr lang="fi-FI" i="1" dirty="0"/>
              <a:t>: astioi-ta  </a:t>
            </a:r>
            <a:r>
              <a:rPr lang="fi-FI" dirty="0"/>
              <a:t>(a&gt;o+i)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saippua </a:t>
            </a:r>
            <a:r>
              <a:rPr lang="fi-FI" i="1" dirty="0"/>
              <a:t>: saippuoi-ssa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miniä    </a:t>
            </a:r>
            <a:r>
              <a:rPr lang="fi-FI" i="1" dirty="0"/>
              <a:t>: miniöi-llä </a:t>
            </a:r>
            <a:r>
              <a:rPr lang="fi-FI" dirty="0"/>
              <a:t>(ä&gt;ö+i)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autio     </a:t>
            </a:r>
            <a:r>
              <a:rPr lang="fi-FI" i="1" dirty="0"/>
              <a:t>: autioi-lta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47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803</TotalTime>
  <Words>520</Words>
  <Application>Microsoft Office PowerPoint</Application>
  <PresentationFormat>Předvádění na obrazovce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MORFOLOGIA</vt:lpstr>
      <vt:lpstr>SUPISTUMINEN</vt:lpstr>
      <vt:lpstr>MÄÄRITELMÄ</vt:lpstr>
      <vt:lpstr>SUPISTUMAT NYKYSUOMESSA</vt:lpstr>
      <vt:lpstr>SUPISTUMAVERBIT</vt:lpstr>
      <vt:lpstr>SUPISTUMAVERBIT</vt:lpstr>
      <vt:lpstr>SUPISTUMANOMINIT</vt:lpstr>
      <vt:lpstr>SUPISTUMANOMINIT</vt:lpstr>
      <vt:lpstr>SUPISTUMANOMINIT</vt:lpstr>
      <vt:lpstr>SUPISTUMA ILLATIIVISSA JA GENETIIVISSÄ</vt:lpstr>
      <vt:lpstr>HARJOITUS</vt:lpstr>
      <vt:lpstr>SANASTO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6</cp:revision>
  <dcterms:created xsi:type="dcterms:W3CDTF">2020-10-20T19:41:46Z</dcterms:created>
  <dcterms:modified xsi:type="dcterms:W3CDTF">2020-10-21T19:03:15Z</dcterms:modified>
</cp:coreProperties>
</file>