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2" r:id="rId6"/>
    <p:sldId id="266" r:id="rId7"/>
    <p:sldId id="263" r:id="rId8"/>
    <p:sldId id="264" r:id="rId9"/>
    <p:sldId id="257"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2D5F51-42F2-4859-A9ED-86BE8B8513F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852B0FF0-0189-4A30-BAFC-5DEB23BBF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774495D2-34B7-46E1-B377-28260A22EE80}"/>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5" name="Zástupný symbol pro zápatí 4">
            <a:extLst>
              <a:ext uri="{FF2B5EF4-FFF2-40B4-BE49-F238E27FC236}">
                <a16:creationId xmlns:a16="http://schemas.microsoft.com/office/drawing/2014/main" id="{1E7B103A-2742-474B-970B-64342252D96C}"/>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C7BCC8D1-FA6F-46B6-896D-6682B809A623}"/>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341439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C8BE23-A518-401C-9ADC-188A6CF4A33A}"/>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6B4F59BC-24F9-451B-A541-1E4D503F819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8D3F938A-4B59-44FC-A038-8D4E1CBD7CC8}"/>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5" name="Zástupný symbol pro zápatí 4">
            <a:extLst>
              <a:ext uri="{FF2B5EF4-FFF2-40B4-BE49-F238E27FC236}">
                <a16:creationId xmlns:a16="http://schemas.microsoft.com/office/drawing/2014/main" id="{97BBFF05-2B2F-4F7A-87C6-44D5ABDE8EBA}"/>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277779C6-2C9F-4DFF-93BC-703CA4F28439}"/>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3752855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BFD6354-E218-4184-B4AB-D1B2752750D6}"/>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26D74BF2-37A4-41FE-B22C-DA24AC8B136B}"/>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C70085DB-058C-414B-8543-0FA944946A43}"/>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5" name="Zástupný symbol pro zápatí 4">
            <a:extLst>
              <a:ext uri="{FF2B5EF4-FFF2-40B4-BE49-F238E27FC236}">
                <a16:creationId xmlns:a16="http://schemas.microsoft.com/office/drawing/2014/main" id="{89E927B0-F291-4564-A117-59EA1E644F5F}"/>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67087920-959F-4A9B-A750-836E1E5FE428}"/>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29804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FD1359-CA32-43CC-A1CD-91B6BC32199B}"/>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CE806852-01EC-412B-B6FB-9BD691C1573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1AAF8607-5880-4CE9-A61D-A805B8C06801}"/>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5" name="Zástupný symbol pro zápatí 4">
            <a:extLst>
              <a:ext uri="{FF2B5EF4-FFF2-40B4-BE49-F238E27FC236}">
                <a16:creationId xmlns:a16="http://schemas.microsoft.com/office/drawing/2014/main" id="{21754A0E-BAB2-4FEA-B817-598CADB14DDD}"/>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81AC333A-9478-4F85-9D0E-26156651CEA9}"/>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405933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10ABEB-9381-4D15-9237-9E9B604E063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DB0269CB-FB46-43DB-9F32-6556739D99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575C01E6-69F5-4798-8D4D-1AE6DC35E96B}"/>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5" name="Zástupný symbol pro zápatí 4">
            <a:extLst>
              <a:ext uri="{FF2B5EF4-FFF2-40B4-BE49-F238E27FC236}">
                <a16:creationId xmlns:a16="http://schemas.microsoft.com/office/drawing/2014/main" id="{62EC2F05-EC44-4913-B63B-E5DCAAFFFA8A}"/>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1308B58C-90E0-448D-9D76-6C360DBB49C3}"/>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92668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42832E-CD4C-4985-A7F3-0460316A4E91}"/>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D2C70895-98BE-45ED-A9C9-B02778BCC98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5DD80A1E-FBED-460D-AD14-BB304F8338ED}"/>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C2B5969E-85E5-47B2-8433-A75AAC9E2C83}"/>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6" name="Zástupný symbol pro zápatí 5">
            <a:extLst>
              <a:ext uri="{FF2B5EF4-FFF2-40B4-BE49-F238E27FC236}">
                <a16:creationId xmlns:a16="http://schemas.microsoft.com/office/drawing/2014/main" id="{95295B78-5E35-4505-9B36-4F6DDDFBCA65}"/>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3060A3BA-7587-49CC-B556-41FABEAB62B0}"/>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1623429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F21A74-9827-4045-ACBF-6D718074E9CB}"/>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20E0AD6F-A1DB-4A80-87CD-6101E7C9EC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A712900-1C37-438F-9BD0-4EF1CA0A757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CDDBE2E0-5E64-4DF3-8795-6896C9E8C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726C315-8390-4C74-A5AB-7E9F0057287B}"/>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9BF575AF-0635-4D65-A345-A51B496601D6}"/>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8" name="Zástupný symbol pro zápatí 7">
            <a:extLst>
              <a:ext uri="{FF2B5EF4-FFF2-40B4-BE49-F238E27FC236}">
                <a16:creationId xmlns:a16="http://schemas.microsoft.com/office/drawing/2014/main" id="{E95A6756-5CA6-441C-940E-C8D1AFA113F1}"/>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AA7B74F0-5F7F-42FD-A9BF-1A544C3942E9}"/>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192864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F93106-283E-440D-BCBC-DC4CB76D9CAF}"/>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CD695D81-FBDF-49D7-B57F-B548C38DE001}"/>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4" name="Zástupný symbol pro zápatí 3">
            <a:extLst>
              <a:ext uri="{FF2B5EF4-FFF2-40B4-BE49-F238E27FC236}">
                <a16:creationId xmlns:a16="http://schemas.microsoft.com/office/drawing/2014/main" id="{C012B68F-A93D-4BFA-B95C-22F5DD2B130B}"/>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3D040DFE-5672-4647-9FDB-ADFB929F474E}"/>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1853972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645C058-32A5-4B12-A5E0-711826802A84}"/>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3" name="Zástupný symbol pro zápatí 2">
            <a:extLst>
              <a:ext uri="{FF2B5EF4-FFF2-40B4-BE49-F238E27FC236}">
                <a16:creationId xmlns:a16="http://schemas.microsoft.com/office/drawing/2014/main" id="{BDFB9A3D-DF51-4750-BB85-3A886D73F2AF}"/>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D231C8FD-1563-4E70-AB69-00C8C1B1906B}"/>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1933837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3D4C9C-9136-4E14-B93E-EF267A9A023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85DD60B3-29D3-4072-ADB9-25B7E89471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1E48D340-9AF1-4EA1-BDE1-14322CBCA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43C3F62-0B21-4BC8-B0B7-EE6BAAFCFE1C}"/>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6" name="Zástupný symbol pro zápatí 5">
            <a:extLst>
              <a:ext uri="{FF2B5EF4-FFF2-40B4-BE49-F238E27FC236}">
                <a16:creationId xmlns:a16="http://schemas.microsoft.com/office/drawing/2014/main" id="{821AB8D5-A78A-4B53-856C-E30692CA3FB9}"/>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884AB818-FF0A-4AF3-AE7C-7408AD9DA76D}"/>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97285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515C1-494A-469C-86A0-ED56DE2ED4A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440FBCF4-85CA-4018-932B-DD6BD6E822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868CAEA3-2262-41FB-9B40-CF2430721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1EDAC71-CA76-40D4-AB5D-FF75D6DE11BE}"/>
              </a:ext>
            </a:extLst>
          </p:cNvPr>
          <p:cNvSpPr>
            <a:spLocks noGrp="1"/>
          </p:cNvSpPr>
          <p:nvPr>
            <p:ph type="dt" sz="half" idx="10"/>
          </p:nvPr>
        </p:nvSpPr>
        <p:spPr/>
        <p:txBody>
          <a:bodyPr/>
          <a:lstStyle/>
          <a:p>
            <a:fld id="{5AB0C74E-85B1-4563-AA39-EF26C639A005}" type="datetimeFigureOut">
              <a:rPr lang="en-GB" smtClean="0"/>
              <a:t>15/10/2020</a:t>
            </a:fld>
            <a:endParaRPr lang="en-GB"/>
          </a:p>
        </p:txBody>
      </p:sp>
      <p:sp>
        <p:nvSpPr>
          <p:cNvPr id="6" name="Zástupný symbol pro zápatí 5">
            <a:extLst>
              <a:ext uri="{FF2B5EF4-FFF2-40B4-BE49-F238E27FC236}">
                <a16:creationId xmlns:a16="http://schemas.microsoft.com/office/drawing/2014/main" id="{9FE2461E-62A8-4241-A9BB-2A0E0296EFE6}"/>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49D9FCD7-9A03-4107-A55C-A10AC1926636}"/>
              </a:ext>
            </a:extLst>
          </p:cNvPr>
          <p:cNvSpPr>
            <a:spLocks noGrp="1"/>
          </p:cNvSpPr>
          <p:nvPr>
            <p:ph type="sldNum" sz="quarter" idx="12"/>
          </p:nvPr>
        </p:nvSpPr>
        <p:spPr/>
        <p:txBody>
          <a:bodyPr/>
          <a:lstStyle/>
          <a:p>
            <a:fld id="{1ABCEB64-C968-4328-88D9-9D3DB5EB8D20}" type="slidenum">
              <a:rPr lang="en-GB" smtClean="0"/>
              <a:t>‹#›</a:t>
            </a:fld>
            <a:endParaRPr lang="en-GB"/>
          </a:p>
        </p:txBody>
      </p:sp>
    </p:spTree>
    <p:extLst>
      <p:ext uri="{BB962C8B-B14F-4D97-AF65-F5344CB8AC3E}">
        <p14:creationId xmlns:p14="http://schemas.microsoft.com/office/powerpoint/2010/main" val="239564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C37010E-C080-42C7-9685-5A2869C141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CBC300F5-8BDC-4A05-9208-927F3B0A9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E90949C3-C722-443B-ABCB-457126049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0C74E-85B1-4563-AA39-EF26C639A005}" type="datetimeFigureOut">
              <a:rPr lang="en-GB" smtClean="0"/>
              <a:t>15/10/2020</a:t>
            </a:fld>
            <a:endParaRPr lang="en-GB"/>
          </a:p>
        </p:txBody>
      </p:sp>
      <p:sp>
        <p:nvSpPr>
          <p:cNvPr id="5" name="Zástupný symbol pro zápatí 4">
            <a:extLst>
              <a:ext uri="{FF2B5EF4-FFF2-40B4-BE49-F238E27FC236}">
                <a16:creationId xmlns:a16="http://schemas.microsoft.com/office/drawing/2014/main" id="{930D0B85-116E-434C-ABEE-44C19DB7C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A88858C5-A9DE-4A5D-B4C3-488C3F8279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CEB64-C968-4328-88D9-9D3DB5EB8D20}" type="slidenum">
              <a:rPr lang="en-GB" smtClean="0"/>
              <a:t>‹#›</a:t>
            </a:fld>
            <a:endParaRPr lang="en-GB"/>
          </a:p>
        </p:txBody>
      </p:sp>
    </p:spTree>
    <p:extLst>
      <p:ext uri="{BB962C8B-B14F-4D97-AF65-F5344CB8AC3E}">
        <p14:creationId xmlns:p14="http://schemas.microsoft.com/office/powerpoint/2010/main" val="774748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C57B3692-0000-4145-B7A7-AA23048C353E}"/>
              </a:ext>
            </a:extLst>
          </p:cNvPr>
          <p:cNvSpPr>
            <a:spLocks noGrp="1"/>
          </p:cNvSpPr>
          <p:nvPr>
            <p:ph type="ctrTitle"/>
          </p:nvPr>
        </p:nvSpPr>
        <p:spPr>
          <a:xfrm>
            <a:off x="1524000" y="2776538"/>
            <a:ext cx="9144000" cy="1381188"/>
          </a:xfrm>
        </p:spPr>
        <p:txBody>
          <a:bodyPr anchor="ctr">
            <a:normAutofit/>
          </a:bodyPr>
          <a:lstStyle/>
          <a:p>
            <a:r>
              <a:rPr lang="en-GB" sz="4000" dirty="0">
                <a:solidFill>
                  <a:schemeClr val="bg2"/>
                </a:solidFill>
              </a:rPr>
              <a:t>Seminar in Social Psychology, Text 2</a:t>
            </a:r>
          </a:p>
        </p:txBody>
      </p:sp>
      <p:sp>
        <p:nvSpPr>
          <p:cNvPr id="3" name="Podnadpis 2">
            <a:extLst>
              <a:ext uri="{FF2B5EF4-FFF2-40B4-BE49-F238E27FC236}">
                <a16:creationId xmlns:a16="http://schemas.microsoft.com/office/drawing/2014/main" id="{4F503691-9847-44E8-8BB7-46B361B645E8}"/>
              </a:ext>
            </a:extLst>
          </p:cNvPr>
          <p:cNvSpPr>
            <a:spLocks noGrp="1"/>
          </p:cNvSpPr>
          <p:nvPr>
            <p:ph type="subTitle" idx="1"/>
          </p:nvPr>
        </p:nvSpPr>
        <p:spPr>
          <a:xfrm>
            <a:off x="1524000" y="4495800"/>
            <a:ext cx="9144000" cy="762000"/>
          </a:xfrm>
        </p:spPr>
        <p:txBody>
          <a:bodyPr>
            <a:normAutofit/>
          </a:bodyPr>
          <a:lstStyle/>
          <a:p>
            <a:r>
              <a:rPr lang="en-GB" sz="3600" dirty="0"/>
              <a:t>21</a:t>
            </a:r>
            <a:r>
              <a:rPr lang="en-GB" sz="3600" baseline="30000" dirty="0"/>
              <a:t>st</a:t>
            </a:r>
            <a:r>
              <a:rPr lang="en-GB" sz="3600" dirty="0"/>
              <a:t> October 2020</a:t>
            </a:r>
          </a:p>
        </p:txBody>
      </p:sp>
      <p:pic>
        <p:nvPicPr>
          <p:cNvPr id="5" name="Obrázek 4">
            <a:extLst>
              <a:ext uri="{FF2B5EF4-FFF2-40B4-BE49-F238E27FC236}">
                <a16:creationId xmlns:a16="http://schemas.microsoft.com/office/drawing/2014/main" id="{90C41674-8DC6-446A-AE6F-25D187E05481}"/>
              </a:ext>
            </a:extLst>
          </p:cNvPr>
          <p:cNvPicPr>
            <a:picLocks noChangeAspect="1"/>
          </p:cNvPicPr>
          <p:nvPr/>
        </p:nvPicPr>
        <p:blipFill>
          <a:blip r:embed="rId4"/>
          <a:stretch>
            <a:fillRect/>
          </a:stretch>
        </p:blipFill>
        <p:spPr>
          <a:xfrm>
            <a:off x="0" y="1"/>
            <a:ext cx="12192000" cy="2514600"/>
          </a:xfrm>
          <a:prstGeom prst="rect">
            <a:avLst/>
          </a:prstGeom>
        </p:spPr>
      </p:pic>
      <p:pic>
        <p:nvPicPr>
          <p:cNvPr id="4" name="Zvuk 3">
            <a:hlinkClick r:id="" action="ppaction://media"/>
            <a:extLst>
              <a:ext uri="{FF2B5EF4-FFF2-40B4-BE49-F238E27FC236}">
                <a16:creationId xmlns:a16="http://schemas.microsoft.com/office/drawing/2014/main" id="{4E9A51A3-D5CF-4E8B-B763-990ABBFDD6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10471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6708"/>
    </mc:Choice>
    <mc:Fallback>
      <p:transition spd="slow" advTm="16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C57B3692-0000-4145-B7A7-AA23048C353E}"/>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b="1" dirty="0">
                <a:solidFill>
                  <a:schemeClr val="bg1">
                    <a:lumMod val="95000"/>
                    <a:lumOff val="5000"/>
                  </a:schemeClr>
                </a:solidFill>
              </a:rPr>
              <a:t>Live Webinar on 4</a:t>
            </a:r>
            <a:r>
              <a:rPr lang="en-US" sz="5400" b="1" baseline="30000" dirty="0">
                <a:solidFill>
                  <a:schemeClr val="bg1">
                    <a:lumMod val="95000"/>
                    <a:lumOff val="5000"/>
                  </a:schemeClr>
                </a:solidFill>
              </a:rPr>
              <a:t>th</a:t>
            </a:r>
            <a:r>
              <a:rPr lang="en-US" sz="5400" b="1" dirty="0">
                <a:solidFill>
                  <a:schemeClr val="bg1">
                    <a:lumMod val="95000"/>
                    <a:lumOff val="5000"/>
                  </a:schemeClr>
                </a:solidFill>
              </a:rPr>
              <a:t> November 2020</a:t>
            </a:r>
            <a:br>
              <a:rPr lang="en-US" sz="5400" dirty="0">
                <a:solidFill>
                  <a:schemeClr val="bg1">
                    <a:lumMod val="95000"/>
                    <a:lumOff val="5000"/>
                  </a:schemeClr>
                </a:solidFill>
              </a:rPr>
            </a:br>
            <a:r>
              <a:rPr lang="en-US" sz="5400" dirty="0">
                <a:solidFill>
                  <a:schemeClr val="bg1">
                    <a:lumMod val="95000"/>
                    <a:lumOff val="5000"/>
                  </a:schemeClr>
                </a:solidFill>
              </a:rPr>
              <a:t>Please, connect to the MS Teams before 2 pm</a:t>
            </a:r>
          </a:p>
        </p:txBody>
      </p:sp>
      <p:pic>
        <p:nvPicPr>
          <p:cNvPr id="5" name="Zvuk 4">
            <a:hlinkClick r:id="" action="ppaction://media"/>
            <a:extLst>
              <a:ext uri="{FF2B5EF4-FFF2-40B4-BE49-F238E27FC236}">
                <a16:creationId xmlns:a16="http://schemas.microsoft.com/office/drawing/2014/main" id="{7D0F7E9D-EFD6-4519-9DED-74289D95A4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46945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11360"/>
    </mc:Choice>
    <mc:Fallback>
      <p:transition spd="slow" advTm="11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D6783B1E-B56F-4B03-B1DF-626AE49330FF}"/>
              </a:ext>
            </a:extLst>
          </p:cNvPr>
          <p:cNvSpPr>
            <a:spLocks noGrp="1"/>
          </p:cNvSpPr>
          <p:nvPr>
            <p:ph type="title"/>
          </p:nvPr>
        </p:nvSpPr>
        <p:spPr>
          <a:xfrm>
            <a:off x="934872" y="982272"/>
            <a:ext cx="3388419" cy="4560970"/>
          </a:xfrm>
        </p:spPr>
        <p:txBody>
          <a:bodyPr>
            <a:normAutofit/>
          </a:bodyPr>
          <a:lstStyle/>
          <a:p>
            <a:r>
              <a:rPr lang="en-GB" sz="4000" dirty="0">
                <a:solidFill>
                  <a:srgbClr val="FFFFFF"/>
                </a:solidFill>
              </a:rPr>
              <a:t>This is a theory-building text on GROUP AND INTERGROUP BEHAVIOUR</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Zástupný obsah 2">
            <a:extLst>
              <a:ext uri="{FF2B5EF4-FFF2-40B4-BE49-F238E27FC236}">
                <a16:creationId xmlns:a16="http://schemas.microsoft.com/office/drawing/2014/main" id="{3D7E54EC-69E0-4659-A0C1-F117623F6154}"/>
              </a:ext>
            </a:extLst>
          </p:cNvPr>
          <p:cNvSpPr>
            <a:spLocks noGrp="1"/>
          </p:cNvSpPr>
          <p:nvPr>
            <p:ph idx="1"/>
          </p:nvPr>
        </p:nvSpPr>
        <p:spPr>
          <a:xfrm>
            <a:off x="5221862" y="1344471"/>
            <a:ext cx="6179563" cy="5251645"/>
          </a:xfrm>
        </p:spPr>
        <p:txBody>
          <a:bodyPr anchor="ctr">
            <a:normAutofit/>
          </a:bodyPr>
          <a:lstStyle/>
          <a:p>
            <a:r>
              <a:rPr lang="en-GB" sz="2400" b="1" dirty="0">
                <a:solidFill>
                  <a:srgbClr val="FEFFFF"/>
                </a:solidFill>
              </a:rPr>
              <a:t>Main points: </a:t>
            </a:r>
          </a:p>
          <a:p>
            <a:r>
              <a:rPr lang="en-GB" sz="2400" dirty="0">
                <a:solidFill>
                  <a:srgbClr val="FEFFFF"/>
                </a:solidFill>
              </a:rPr>
              <a:t>Background of the Theory: </a:t>
            </a:r>
            <a:r>
              <a:rPr lang="en-GB" sz="2400" b="1" dirty="0">
                <a:solidFill>
                  <a:srgbClr val="FF0000"/>
                </a:solidFill>
              </a:rPr>
              <a:t>Social context of intergroup behaviour</a:t>
            </a:r>
          </a:p>
          <a:p>
            <a:r>
              <a:rPr lang="en-GB" sz="2400" dirty="0">
                <a:solidFill>
                  <a:srgbClr val="FEFFFF"/>
                </a:solidFill>
              </a:rPr>
              <a:t>Research that  led to the theory-building (gives arguments to hypothesises)</a:t>
            </a:r>
          </a:p>
          <a:p>
            <a:r>
              <a:rPr lang="en-GB" sz="2400" b="1" dirty="0">
                <a:solidFill>
                  <a:srgbClr val="FF0000"/>
                </a:solidFill>
              </a:rPr>
              <a:t>Social categorisation </a:t>
            </a:r>
            <a:r>
              <a:rPr lang="en-GB" sz="2400" dirty="0">
                <a:solidFill>
                  <a:srgbClr val="FEFFFF"/>
                </a:solidFill>
              </a:rPr>
              <a:t>and intergroup discrimination</a:t>
            </a:r>
          </a:p>
          <a:p>
            <a:r>
              <a:rPr lang="en-GB" sz="2400" b="1" dirty="0">
                <a:solidFill>
                  <a:srgbClr val="FF0000"/>
                </a:solidFill>
              </a:rPr>
              <a:t>Social identity and intergroup comparison</a:t>
            </a:r>
          </a:p>
          <a:p>
            <a:r>
              <a:rPr lang="en-GB" sz="2400" dirty="0">
                <a:solidFill>
                  <a:srgbClr val="FEFFFF"/>
                </a:solidFill>
              </a:rPr>
              <a:t>Theory on </a:t>
            </a:r>
            <a:r>
              <a:rPr lang="en-GB" sz="2400" b="1" dirty="0">
                <a:solidFill>
                  <a:srgbClr val="FF0000"/>
                </a:solidFill>
              </a:rPr>
              <a:t>reactions to the intergroup comparison </a:t>
            </a:r>
            <a:r>
              <a:rPr lang="en-GB" sz="2400" dirty="0">
                <a:solidFill>
                  <a:srgbClr val="FEFFFF"/>
                </a:solidFill>
              </a:rPr>
              <a:t>(linked to the Outlined background concepts of social intergroup behaviour)</a:t>
            </a:r>
          </a:p>
          <a:p>
            <a:endParaRPr lang="en-GB" sz="2400" dirty="0">
              <a:solidFill>
                <a:srgbClr val="FEFFFF"/>
              </a:solidFill>
            </a:endParaRPr>
          </a:p>
        </p:txBody>
      </p:sp>
      <p:pic>
        <p:nvPicPr>
          <p:cNvPr id="4" name="Zvuk 3">
            <a:hlinkClick r:id="" action="ppaction://media"/>
            <a:extLst>
              <a:ext uri="{FF2B5EF4-FFF2-40B4-BE49-F238E27FC236}">
                <a16:creationId xmlns:a16="http://schemas.microsoft.com/office/drawing/2014/main" id="{AD939C66-03C1-4DD1-82CC-1D11049A62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23015343"/>
      </p:ext>
    </p:extLst>
  </p:cSld>
  <p:clrMapOvr>
    <a:masterClrMapping/>
  </p:clrMapOvr>
  <mc:AlternateContent xmlns:mc="http://schemas.openxmlformats.org/markup-compatibility/2006">
    <mc:Choice xmlns:p14="http://schemas.microsoft.com/office/powerpoint/2010/main" Requires="p14">
      <p:transition spd="slow" p14:dur="2000" advTm="190007"/>
    </mc:Choice>
    <mc:Fallback>
      <p:transition spd="slow" advTm="190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D6783B1E-B56F-4B03-B1DF-626AE49330FF}"/>
              </a:ext>
            </a:extLst>
          </p:cNvPr>
          <p:cNvSpPr>
            <a:spLocks noGrp="1"/>
          </p:cNvSpPr>
          <p:nvPr>
            <p:ph type="title"/>
          </p:nvPr>
        </p:nvSpPr>
        <p:spPr>
          <a:xfrm>
            <a:off x="934872" y="982272"/>
            <a:ext cx="3388419" cy="5710964"/>
          </a:xfrm>
        </p:spPr>
        <p:txBody>
          <a:bodyPr>
            <a:normAutofit/>
          </a:bodyPr>
          <a:lstStyle/>
          <a:p>
            <a:r>
              <a:rPr lang="en-GB" sz="4000" dirty="0">
                <a:solidFill>
                  <a:srgbClr val="FFFFFF"/>
                </a:solidFill>
              </a:rPr>
              <a:t>1. Social context of intergroup behaviour</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4" name="Tabulka 4">
            <a:extLst>
              <a:ext uri="{FF2B5EF4-FFF2-40B4-BE49-F238E27FC236}">
                <a16:creationId xmlns:a16="http://schemas.microsoft.com/office/drawing/2014/main" id="{AEF70FCC-E6A4-41C0-AABF-CA6DC6E3D6D4}"/>
              </a:ext>
            </a:extLst>
          </p:cNvPr>
          <p:cNvGraphicFramePr>
            <a:graphicFrameLocks noGrp="1"/>
          </p:cNvGraphicFramePr>
          <p:nvPr>
            <p:extLst>
              <p:ext uri="{D42A27DB-BD31-4B8C-83A1-F6EECF244321}">
                <p14:modId xmlns:p14="http://schemas.microsoft.com/office/powerpoint/2010/main" val="180093676"/>
              </p:ext>
            </p:extLst>
          </p:nvPr>
        </p:nvGraphicFramePr>
        <p:xfrm>
          <a:off x="4596028" y="0"/>
          <a:ext cx="7239396" cy="6927356"/>
        </p:xfrm>
        <a:graphic>
          <a:graphicData uri="http://schemas.openxmlformats.org/drawingml/2006/table">
            <a:tbl>
              <a:tblPr firstRow="1" bandRow="1">
                <a:tableStyleId>{5C22544A-7EE6-4342-B048-85BDC9FD1C3A}</a:tableStyleId>
              </a:tblPr>
              <a:tblGrid>
                <a:gridCol w="3619698">
                  <a:extLst>
                    <a:ext uri="{9D8B030D-6E8A-4147-A177-3AD203B41FA5}">
                      <a16:colId xmlns:a16="http://schemas.microsoft.com/office/drawing/2014/main" val="2395342337"/>
                    </a:ext>
                  </a:extLst>
                </a:gridCol>
                <a:gridCol w="3619698">
                  <a:extLst>
                    <a:ext uri="{9D8B030D-6E8A-4147-A177-3AD203B41FA5}">
                      <a16:colId xmlns:a16="http://schemas.microsoft.com/office/drawing/2014/main" val="1227999857"/>
                    </a:ext>
                  </a:extLst>
                </a:gridCol>
              </a:tblGrid>
              <a:tr h="1566944">
                <a:tc>
                  <a:txBody>
                    <a:bodyPr/>
                    <a:lstStyle/>
                    <a:p>
                      <a:pPr marL="0" indent="0">
                        <a:buNone/>
                      </a:pPr>
                      <a:r>
                        <a:rPr lang="en-GB" sz="2400" dirty="0"/>
                        <a:t>1.Belief-System Continuum: </a:t>
                      </a:r>
                    </a:p>
                    <a:p>
                      <a:pPr marL="0" indent="0">
                        <a:buNone/>
                      </a:pPr>
                      <a:r>
                        <a:rPr lang="en-GB" sz="2400" dirty="0"/>
                        <a:t>Scale of Social mobility – Social change</a:t>
                      </a:r>
                    </a:p>
                  </a:txBody>
                  <a:tcPr/>
                </a:tc>
                <a:tc>
                  <a:txBody>
                    <a:bodyPr/>
                    <a:lstStyle/>
                    <a:p>
                      <a:r>
                        <a:rPr lang="en-GB" b="1" dirty="0"/>
                        <a:t>Belief in Social mobility </a:t>
                      </a:r>
                      <a:r>
                        <a:rPr lang="en-GB" b="0" dirty="0"/>
                        <a:t>(Moving between groups is based on high individualism, e.g. USA)</a:t>
                      </a:r>
                    </a:p>
                    <a:p>
                      <a:r>
                        <a:rPr lang="en-GB" b="0" dirty="0"/>
                        <a:t>Vs.</a:t>
                      </a:r>
                    </a:p>
                    <a:p>
                      <a:r>
                        <a:rPr lang="en-GB" b="1" dirty="0"/>
                        <a:t>Belief in Social change</a:t>
                      </a:r>
                      <a:r>
                        <a:rPr lang="en-GB" b="0" dirty="0"/>
                        <a:t> (Moving between groups is very rigid individually, strict hierarchy of the groups and their prestige in the society. E.g. cast system in India)</a:t>
                      </a:r>
                    </a:p>
                    <a:p>
                      <a:endParaRPr lang="en-GB" dirty="0"/>
                    </a:p>
                  </a:txBody>
                  <a:tcPr/>
                </a:tc>
                <a:extLst>
                  <a:ext uri="{0D108BD9-81ED-4DB2-BD59-A6C34878D82A}">
                    <a16:rowId xmlns:a16="http://schemas.microsoft.com/office/drawing/2014/main" val="2555475005"/>
                  </a:ext>
                </a:extLst>
              </a:tr>
              <a:tr h="1859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2. Behaviour</a:t>
                      </a:r>
                    </a:p>
                    <a:p>
                      <a:r>
                        <a:rPr lang="en-GB" sz="2400" b="1" dirty="0"/>
                        <a:t> continuum: </a:t>
                      </a:r>
                    </a:p>
                    <a:p>
                      <a:r>
                        <a:rPr lang="en-GB" sz="2400" dirty="0"/>
                        <a:t>Scale of Interpersonal – Intergroup</a:t>
                      </a:r>
                    </a:p>
                  </a:txBody>
                  <a:tcPr/>
                </a:tc>
                <a:tc>
                  <a:txBody>
                    <a:bodyPr/>
                    <a:lstStyle/>
                    <a:p>
                      <a:r>
                        <a:rPr lang="en-GB" b="1" dirty="0"/>
                        <a:t>Interpersonal </a:t>
                      </a:r>
                      <a:r>
                        <a:rPr lang="en-GB" dirty="0"/>
                        <a:t>– Takes into account individual characteristics regardless the roles within the groups</a:t>
                      </a:r>
                    </a:p>
                    <a:p>
                      <a:r>
                        <a:rPr lang="en-GB" b="1" dirty="0"/>
                        <a:t>Intergroup</a:t>
                      </a:r>
                      <a:r>
                        <a:rPr lang="en-GB" dirty="0"/>
                        <a:t> – Interaction is based on social roles assigned by the group to group members regardless the personal characteristics and interaction</a:t>
                      </a:r>
                    </a:p>
                  </a:txBody>
                  <a:tcPr/>
                </a:tc>
                <a:extLst>
                  <a:ext uri="{0D108BD9-81ED-4DB2-BD59-A6C34878D82A}">
                    <a16:rowId xmlns:a16="http://schemas.microsoft.com/office/drawing/2014/main" val="3661818223"/>
                  </a:ext>
                </a:extLst>
              </a:tr>
              <a:tr h="1806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3. Flexibility to outgroups continuum: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Scale of </a:t>
                      </a:r>
                      <a:r>
                        <a:rPr lang="en-GB" sz="2000" b="1" dirty="0"/>
                        <a:t>Uniformity vs. Flexibility </a:t>
                      </a:r>
                      <a:endParaRPr lang="en-GB" sz="2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 in-group behaviour towards outgroups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txBody>
                  <a:tcPr/>
                </a:tc>
                <a:extLst>
                  <a:ext uri="{0D108BD9-81ED-4DB2-BD59-A6C34878D82A}">
                    <a16:rowId xmlns:a16="http://schemas.microsoft.com/office/drawing/2014/main" val="989561630"/>
                  </a:ext>
                </a:extLst>
              </a:tr>
            </a:tbl>
          </a:graphicData>
        </a:graphic>
      </p:graphicFrame>
      <p:pic>
        <p:nvPicPr>
          <p:cNvPr id="31" name="Zvuk 30">
            <a:hlinkClick r:id="" action="ppaction://media"/>
            <a:extLst>
              <a:ext uri="{FF2B5EF4-FFF2-40B4-BE49-F238E27FC236}">
                <a16:creationId xmlns:a16="http://schemas.microsoft.com/office/drawing/2014/main" id="{46E7F059-FC8F-4B20-ABC4-74119CFA9D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96879072"/>
      </p:ext>
    </p:extLst>
  </p:cSld>
  <p:clrMapOvr>
    <a:masterClrMapping/>
  </p:clrMapOvr>
  <mc:AlternateContent xmlns:mc="http://schemas.openxmlformats.org/markup-compatibility/2006">
    <mc:Choice xmlns:p14="http://schemas.microsoft.com/office/powerpoint/2010/main" Requires="p14">
      <p:transition spd="slow" p14:dur="2000" advTm="573310"/>
    </mc:Choice>
    <mc:Fallback>
      <p:transition spd="slow" advTm="57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D6783B1E-B56F-4B03-B1DF-626AE49330FF}"/>
              </a:ext>
            </a:extLst>
          </p:cNvPr>
          <p:cNvSpPr>
            <a:spLocks noGrp="1"/>
          </p:cNvSpPr>
          <p:nvPr>
            <p:ph type="title"/>
          </p:nvPr>
        </p:nvSpPr>
        <p:spPr>
          <a:xfrm>
            <a:off x="934872" y="982272"/>
            <a:ext cx="3388419" cy="4560970"/>
          </a:xfrm>
        </p:spPr>
        <p:txBody>
          <a:bodyPr>
            <a:normAutofit/>
          </a:bodyPr>
          <a:lstStyle/>
          <a:p>
            <a:r>
              <a:rPr lang="en-GB" sz="4000" dirty="0">
                <a:solidFill>
                  <a:srgbClr val="FFFFFF"/>
                </a:solidFill>
              </a:rPr>
              <a:t>Social categorisation and intergroup discrimination</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Zástupný obsah 2">
            <a:extLst>
              <a:ext uri="{FF2B5EF4-FFF2-40B4-BE49-F238E27FC236}">
                <a16:creationId xmlns:a16="http://schemas.microsoft.com/office/drawing/2014/main" id="{3D7E54EC-69E0-4659-A0C1-F117623F6154}"/>
              </a:ext>
            </a:extLst>
          </p:cNvPr>
          <p:cNvSpPr>
            <a:spLocks noGrp="1"/>
          </p:cNvSpPr>
          <p:nvPr>
            <p:ph idx="1"/>
          </p:nvPr>
        </p:nvSpPr>
        <p:spPr>
          <a:xfrm>
            <a:off x="4901782" y="1638300"/>
            <a:ext cx="6655597" cy="4889697"/>
          </a:xfrm>
        </p:spPr>
        <p:txBody>
          <a:bodyPr anchor="ctr">
            <a:normAutofit fontScale="70000" lnSpcReduction="20000"/>
          </a:bodyPr>
          <a:lstStyle/>
          <a:p>
            <a:pPr marL="0" indent="0">
              <a:buNone/>
            </a:pPr>
            <a:endParaRPr lang="en-GB" sz="2400" dirty="0">
              <a:solidFill>
                <a:srgbClr val="FEFFFF"/>
              </a:solidFill>
            </a:endParaRPr>
          </a:p>
          <a:p>
            <a:r>
              <a:rPr lang="en-GB" sz="2400" dirty="0">
                <a:solidFill>
                  <a:srgbClr val="FEFFFF"/>
                </a:solidFill>
              </a:rPr>
              <a:t>Scarce resources such as power, prestige, or wealth generate social conflicts between groups that compete for these resources, ethnocentrism</a:t>
            </a:r>
          </a:p>
          <a:p>
            <a:pPr marL="0" indent="0">
              <a:buNone/>
            </a:pPr>
            <a:endParaRPr lang="en-GB" sz="2400" dirty="0">
              <a:solidFill>
                <a:srgbClr val="FEFFFF"/>
              </a:solidFill>
            </a:endParaRPr>
          </a:p>
          <a:p>
            <a:r>
              <a:rPr lang="en-GB" sz="2400" dirty="0">
                <a:solidFill>
                  <a:srgbClr val="FEFFFF"/>
                </a:solidFill>
              </a:rPr>
              <a:t>Vs. article synthetising research results: </a:t>
            </a:r>
            <a:r>
              <a:rPr lang="en-GB" sz="2400" dirty="0">
                <a:solidFill>
                  <a:srgbClr val="FF0000"/>
                </a:solidFill>
              </a:rPr>
              <a:t>Institutionalised, justified or legitimized (through the status system) differences in the distribution of resources -&gt; less ethnocentrism but less self-esteem of group members.</a:t>
            </a:r>
          </a:p>
          <a:p>
            <a:pPr marL="0" indent="0">
              <a:buNone/>
            </a:pPr>
            <a:endParaRPr lang="en-GB" sz="2400" dirty="0">
              <a:solidFill>
                <a:srgbClr val="FF0000"/>
              </a:solidFill>
            </a:endParaRPr>
          </a:p>
          <a:p>
            <a:r>
              <a:rPr lang="en-GB" sz="2400" dirty="0">
                <a:solidFill>
                  <a:schemeClr val="bg1"/>
                </a:solidFill>
              </a:rPr>
              <a:t>When the subordinate group starts questioning the institutionalised status -&gt; new conflict over resources</a:t>
            </a:r>
          </a:p>
          <a:p>
            <a:r>
              <a:rPr lang="en-GB" sz="2400" dirty="0">
                <a:solidFill>
                  <a:schemeClr val="bg1"/>
                </a:solidFill>
              </a:rPr>
              <a:t>Resourceful group -&gt;try to preserve existing subjective and objective differentiations.</a:t>
            </a:r>
          </a:p>
          <a:p>
            <a:pPr marL="0" indent="0">
              <a:buNone/>
            </a:pPr>
            <a:endParaRPr lang="en-GB" sz="2400" dirty="0">
              <a:solidFill>
                <a:schemeClr val="bg1"/>
              </a:solidFill>
            </a:endParaRPr>
          </a:p>
          <a:p>
            <a:pPr marL="0" indent="0">
              <a:buNone/>
            </a:pPr>
            <a:r>
              <a:rPr lang="en-GB" sz="2400" dirty="0"/>
              <a:t>-&gt; Unequal distribution of resources -&gt; Antagonism between groups if the accepted and consensually negative self-image of the group is being QUESTIONED-&gt; Work on the improvement of the self-image of the group members </a:t>
            </a:r>
          </a:p>
          <a:p>
            <a:pPr marL="0" indent="0">
              <a:buNone/>
            </a:pPr>
            <a:r>
              <a:rPr lang="en-GB" sz="2400" dirty="0">
                <a:solidFill>
                  <a:schemeClr val="bg1"/>
                </a:solidFill>
              </a:rPr>
              <a:t>Development of positive self-image: Process and its characteristics</a:t>
            </a:r>
          </a:p>
          <a:p>
            <a:endParaRPr lang="en-GB" sz="2400" dirty="0">
              <a:solidFill>
                <a:srgbClr val="FF0000"/>
              </a:solidFill>
            </a:endParaRPr>
          </a:p>
          <a:p>
            <a:pPr marL="0" indent="0">
              <a:buNone/>
            </a:pPr>
            <a:endParaRPr lang="en-GB" sz="2400" dirty="0">
              <a:solidFill>
                <a:srgbClr val="FF0000"/>
              </a:solidFill>
            </a:endParaRPr>
          </a:p>
          <a:p>
            <a:endParaRPr lang="en-GB" sz="2400" dirty="0">
              <a:solidFill>
                <a:srgbClr val="FEFFFF"/>
              </a:solidFill>
            </a:endParaRPr>
          </a:p>
        </p:txBody>
      </p:sp>
      <p:pic>
        <p:nvPicPr>
          <p:cNvPr id="13" name="Zvuk 12">
            <a:hlinkClick r:id="" action="ppaction://media"/>
            <a:extLst>
              <a:ext uri="{FF2B5EF4-FFF2-40B4-BE49-F238E27FC236}">
                <a16:creationId xmlns:a16="http://schemas.microsoft.com/office/drawing/2014/main" id="{130D33C7-C7C4-4616-94C8-27A642DFB6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92338381"/>
      </p:ext>
    </p:extLst>
  </p:cSld>
  <p:clrMapOvr>
    <a:masterClrMapping/>
  </p:clrMapOvr>
  <mc:AlternateContent xmlns:mc="http://schemas.openxmlformats.org/markup-compatibility/2006">
    <mc:Choice xmlns:p14="http://schemas.microsoft.com/office/powerpoint/2010/main" Requires="p14">
      <p:transition spd="slow" p14:dur="2000" advTm="278448"/>
    </mc:Choice>
    <mc:Fallback>
      <p:transition spd="slow" advTm="27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D6783B1E-B56F-4B03-B1DF-626AE49330FF}"/>
              </a:ext>
            </a:extLst>
          </p:cNvPr>
          <p:cNvSpPr>
            <a:spLocks noGrp="1"/>
          </p:cNvSpPr>
          <p:nvPr>
            <p:ph type="title"/>
          </p:nvPr>
        </p:nvSpPr>
        <p:spPr>
          <a:xfrm>
            <a:off x="934872" y="982272"/>
            <a:ext cx="3388419" cy="4560970"/>
          </a:xfrm>
        </p:spPr>
        <p:txBody>
          <a:bodyPr>
            <a:normAutofit/>
          </a:bodyPr>
          <a:lstStyle/>
          <a:p>
            <a:r>
              <a:rPr lang="en-GB" sz="4000" dirty="0">
                <a:solidFill>
                  <a:srgbClr val="FFFFFF"/>
                </a:solidFill>
              </a:rPr>
              <a:t>Social identity and intergroup comparison</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Zástupný obsah 2">
            <a:extLst>
              <a:ext uri="{FF2B5EF4-FFF2-40B4-BE49-F238E27FC236}">
                <a16:creationId xmlns:a16="http://schemas.microsoft.com/office/drawing/2014/main" id="{3D7E54EC-69E0-4659-A0C1-F117623F6154}"/>
              </a:ext>
            </a:extLst>
          </p:cNvPr>
          <p:cNvSpPr>
            <a:spLocks noGrp="1"/>
          </p:cNvSpPr>
          <p:nvPr>
            <p:ph idx="1"/>
          </p:nvPr>
        </p:nvSpPr>
        <p:spPr>
          <a:xfrm>
            <a:off x="5221862" y="1719618"/>
            <a:ext cx="5948831" cy="4728807"/>
          </a:xfrm>
        </p:spPr>
        <p:txBody>
          <a:bodyPr anchor="ctr">
            <a:normAutofit lnSpcReduction="10000"/>
          </a:bodyPr>
          <a:lstStyle/>
          <a:p>
            <a:r>
              <a:rPr lang="en-GB" sz="2400" dirty="0">
                <a:solidFill>
                  <a:srgbClr val="FEFFFF"/>
                </a:solidFill>
              </a:rPr>
              <a:t>Process of development and increase of self-image of low-resource groups</a:t>
            </a:r>
          </a:p>
          <a:p>
            <a:r>
              <a:rPr lang="en-GB" sz="2400" dirty="0">
                <a:solidFill>
                  <a:srgbClr val="FEFFFF"/>
                </a:solidFill>
              </a:rPr>
              <a:t>1. Individuals strive to achieve or maintain positive social identity</a:t>
            </a:r>
          </a:p>
          <a:p>
            <a:r>
              <a:rPr lang="en-GB" sz="2400" dirty="0">
                <a:solidFill>
                  <a:srgbClr val="FEFFFF"/>
                </a:solidFill>
              </a:rPr>
              <a:t>2. Positive social identity is based on favourable comparisons between in-group and relevant out-groups – positive towards the out-groups</a:t>
            </a:r>
          </a:p>
          <a:p>
            <a:r>
              <a:rPr lang="en-GB" sz="2400" dirty="0">
                <a:solidFill>
                  <a:srgbClr val="FEFFFF"/>
                </a:solidFill>
              </a:rPr>
              <a:t>If social identity is unsatisfactory, group members will strive to change the group for the more favourable or try to improve the status and perception of the group they belong to –towards more positive distinction</a:t>
            </a:r>
          </a:p>
        </p:txBody>
      </p:sp>
      <p:pic>
        <p:nvPicPr>
          <p:cNvPr id="17" name="Zvuk 16">
            <a:hlinkClick r:id="" action="ppaction://media"/>
            <a:extLst>
              <a:ext uri="{FF2B5EF4-FFF2-40B4-BE49-F238E27FC236}">
                <a16:creationId xmlns:a16="http://schemas.microsoft.com/office/drawing/2014/main" id="{0E1A12DB-1949-49EF-ABA1-541D8D8C88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09934279"/>
      </p:ext>
    </p:extLst>
  </p:cSld>
  <p:clrMapOvr>
    <a:masterClrMapping/>
  </p:clrMapOvr>
  <mc:AlternateContent xmlns:mc="http://schemas.openxmlformats.org/markup-compatibility/2006">
    <mc:Choice xmlns:p14="http://schemas.microsoft.com/office/powerpoint/2010/main" Requires="p14">
      <p:transition spd="slow" p14:dur="2000" advTm="140328"/>
    </mc:Choice>
    <mc:Fallback>
      <p:transition spd="slow" advTm="140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D6783B1E-B56F-4B03-B1DF-626AE49330FF}"/>
              </a:ext>
            </a:extLst>
          </p:cNvPr>
          <p:cNvSpPr>
            <a:spLocks noGrp="1"/>
          </p:cNvSpPr>
          <p:nvPr>
            <p:ph type="title"/>
          </p:nvPr>
        </p:nvSpPr>
        <p:spPr>
          <a:xfrm>
            <a:off x="934872" y="982272"/>
            <a:ext cx="3388419" cy="4560970"/>
          </a:xfrm>
        </p:spPr>
        <p:txBody>
          <a:bodyPr>
            <a:normAutofit/>
          </a:bodyPr>
          <a:lstStyle/>
          <a:p>
            <a:r>
              <a:rPr lang="en-GB" sz="4000" dirty="0">
                <a:solidFill>
                  <a:srgbClr val="FFFFFF"/>
                </a:solidFill>
              </a:rPr>
              <a:t>Reactions to the intergroup comparisons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Zástupný obsah 2">
            <a:extLst>
              <a:ext uri="{FF2B5EF4-FFF2-40B4-BE49-F238E27FC236}">
                <a16:creationId xmlns:a16="http://schemas.microsoft.com/office/drawing/2014/main" id="{3D7E54EC-69E0-4659-A0C1-F117623F6154}"/>
              </a:ext>
            </a:extLst>
          </p:cNvPr>
          <p:cNvSpPr>
            <a:spLocks noGrp="1"/>
          </p:cNvSpPr>
          <p:nvPr>
            <p:ph idx="1"/>
          </p:nvPr>
        </p:nvSpPr>
        <p:spPr>
          <a:xfrm>
            <a:off x="5221862" y="1352302"/>
            <a:ext cx="5948831" cy="4701945"/>
          </a:xfrm>
        </p:spPr>
        <p:txBody>
          <a:bodyPr anchor="ctr">
            <a:normAutofit/>
          </a:bodyPr>
          <a:lstStyle/>
          <a:p>
            <a:r>
              <a:rPr lang="en-GB" sz="2400" dirty="0">
                <a:solidFill>
                  <a:srgbClr val="FEFFFF"/>
                </a:solidFill>
              </a:rPr>
              <a:t>1. Individual mobility</a:t>
            </a:r>
          </a:p>
          <a:p>
            <a:r>
              <a:rPr lang="en-GB" sz="2400" dirty="0">
                <a:solidFill>
                  <a:srgbClr val="FEFFFF"/>
                </a:solidFill>
              </a:rPr>
              <a:t>2. Social creativity:</a:t>
            </a:r>
          </a:p>
          <a:p>
            <a:r>
              <a:rPr lang="en-GB" sz="2400" dirty="0">
                <a:solidFill>
                  <a:srgbClr val="FEFFFF"/>
                </a:solidFill>
              </a:rPr>
              <a:t>A. Comparison of the in-group to the out-group on some new dimension</a:t>
            </a:r>
          </a:p>
          <a:p>
            <a:r>
              <a:rPr lang="en-GB" sz="2400" dirty="0">
                <a:solidFill>
                  <a:srgbClr val="FEFFFF"/>
                </a:solidFill>
              </a:rPr>
              <a:t>B. Changing the values assigned to the attributes of the group so that comparisons which were previously negative are now perceived as positive</a:t>
            </a:r>
          </a:p>
          <a:p>
            <a:r>
              <a:rPr lang="en-GB" sz="2400" dirty="0">
                <a:solidFill>
                  <a:srgbClr val="FEFFFF"/>
                </a:solidFill>
              </a:rPr>
              <a:t>C. Changing out-group with which in-group is compared – comparison with the group of lower frame of reference</a:t>
            </a:r>
          </a:p>
          <a:p>
            <a:r>
              <a:rPr lang="en-GB" sz="2400" dirty="0">
                <a:solidFill>
                  <a:srgbClr val="FEFFFF"/>
                </a:solidFill>
              </a:rPr>
              <a:t>3. Social competition</a:t>
            </a:r>
          </a:p>
        </p:txBody>
      </p:sp>
      <p:pic>
        <p:nvPicPr>
          <p:cNvPr id="4" name="Zvuk 3">
            <a:hlinkClick r:id="" action="ppaction://media"/>
            <a:extLst>
              <a:ext uri="{FF2B5EF4-FFF2-40B4-BE49-F238E27FC236}">
                <a16:creationId xmlns:a16="http://schemas.microsoft.com/office/drawing/2014/main" id="{08AE30CA-BD12-4033-AC7C-61FEC55F0F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81449603"/>
      </p:ext>
    </p:extLst>
  </p:cSld>
  <p:clrMapOvr>
    <a:masterClrMapping/>
  </p:clrMapOvr>
  <mc:AlternateContent xmlns:mc="http://schemas.openxmlformats.org/markup-compatibility/2006">
    <mc:Choice xmlns:p14="http://schemas.microsoft.com/office/powerpoint/2010/main" Requires="p14">
      <p:transition spd="slow" p14:dur="2000" advTm="286822"/>
    </mc:Choice>
    <mc:Fallback>
      <p:transition spd="slow" advTm="286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45E29B-B971-41C6-A57B-B29BBB108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C76015D-CFEA-4204-9A50-352560FFC2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1" name="Oval 5">
              <a:extLst>
                <a:ext uri="{FF2B5EF4-FFF2-40B4-BE49-F238E27FC236}">
                  <a16:creationId xmlns:a16="http://schemas.microsoft.com/office/drawing/2014/main" id="{7325C43C-72B5-4DC9-B386-90859B58BF0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2" name="Oval 11">
              <a:extLst>
                <a:ext uri="{FF2B5EF4-FFF2-40B4-BE49-F238E27FC236}">
                  <a16:creationId xmlns:a16="http://schemas.microsoft.com/office/drawing/2014/main" id="{C95AD9A4-5AF5-48C4-BC2A-635316433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 name="Oval 5">
              <a:extLst>
                <a:ext uri="{FF2B5EF4-FFF2-40B4-BE49-F238E27FC236}">
                  <a16:creationId xmlns:a16="http://schemas.microsoft.com/office/drawing/2014/main" id="{AF4A3D62-D56C-4A32-8C75-100D383EC61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15" name="Rectangle 14">
            <a:extLst>
              <a:ext uri="{FF2B5EF4-FFF2-40B4-BE49-F238E27FC236}">
                <a16:creationId xmlns:a16="http://schemas.microsoft.com/office/drawing/2014/main" id="{3E1F47E4-066D-4C27-98C8-B2B2C7B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35D9A4CA-914A-4FA3-9E95-C8B6F53382C9}"/>
              </a:ext>
            </a:extLst>
          </p:cNvPr>
          <p:cNvSpPr>
            <a:spLocks noGrp="1"/>
          </p:cNvSpPr>
          <p:nvPr>
            <p:ph type="title"/>
          </p:nvPr>
        </p:nvSpPr>
        <p:spPr>
          <a:xfrm>
            <a:off x="838200" y="1760505"/>
            <a:ext cx="10515600" cy="935025"/>
          </a:xfrm>
        </p:spPr>
        <p:txBody>
          <a:bodyPr>
            <a:normAutofit/>
          </a:bodyPr>
          <a:lstStyle/>
          <a:p>
            <a:pPr algn="ctr"/>
            <a:r>
              <a:rPr lang="en-GB" sz="3200" dirty="0">
                <a:solidFill>
                  <a:schemeClr val="tx2"/>
                </a:solidFill>
              </a:rPr>
              <a:t>Short Essay paper 2: Deadline on 27</a:t>
            </a:r>
            <a:r>
              <a:rPr lang="en-GB" sz="3200" baseline="30000" dirty="0">
                <a:solidFill>
                  <a:schemeClr val="tx2"/>
                </a:solidFill>
              </a:rPr>
              <a:t>th</a:t>
            </a:r>
            <a:r>
              <a:rPr lang="en-GB" sz="3200" dirty="0">
                <a:solidFill>
                  <a:schemeClr val="tx2"/>
                </a:solidFill>
              </a:rPr>
              <a:t> October 2020</a:t>
            </a:r>
          </a:p>
        </p:txBody>
      </p:sp>
      <p:sp>
        <p:nvSpPr>
          <p:cNvPr id="3" name="Zástupný obsah 2">
            <a:extLst>
              <a:ext uri="{FF2B5EF4-FFF2-40B4-BE49-F238E27FC236}">
                <a16:creationId xmlns:a16="http://schemas.microsoft.com/office/drawing/2014/main" id="{7CDF74A4-3F8C-468F-B388-FFC9C3F0C3EC}"/>
              </a:ext>
            </a:extLst>
          </p:cNvPr>
          <p:cNvSpPr>
            <a:spLocks noGrp="1"/>
          </p:cNvSpPr>
          <p:nvPr>
            <p:ph idx="1"/>
          </p:nvPr>
        </p:nvSpPr>
        <p:spPr>
          <a:xfrm>
            <a:off x="447675" y="3017263"/>
            <a:ext cx="11534775" cy="2326262"/>
          </a:xfrm>
        </p:spPr>
        <p:txBody>
          <a:bodyPr>
            <a:normAutofit lnSpcReduction="10000"/>
          </a:bodyPr>
          <a:lstStyle/>
          <a:p>
            <a:r>
              <a:rPr lang="en-GB" sz="1800" dirty="0">
                <a:solidFill>
                  <a:schemeClr val="tx2"/>
                </a:solidFill>
              </a:rPr>
              <a:t>Write short paper (500 words). Discuss the following:</a:t>
            </a:r>
          </a:p>
          <a:p>
            <a:r>
              <a:rPr lang="en-GB" sz="1800" dirty="0">
                <a:solidFill>
                  <a:schemeClr val="tx2"/>
                </a:solidFill>
              </a:rPr>
              <a:t>Choose the group you identify with and are the member of. Describe this group in terms of: Who this group consist of in terms of its members? What you have in common with these members? Why do you identify with this group – why are you a member of it? </a:t>
            </a:r>
          </a:p>
          <a:p>
            <a:r>
              <a:rPr lang="en-GB" sz="1800" dirty="0">
                <a:solidFill>
                  <a:schemeClr val="tx2"/>
                </a:solidFill>
              </a:rPr>
              <a:t>Choose a comparable group and discuss: How did you choose the group to compare your group to? What are the characteristics you compare your group with this group? What is the conclusion of your comparison – which group is more favourable in terms of the characteristics you identify with and why? </a:t>
            </a:r>
          </a:p>
          <a:p>
            <a:r>
              <a:rPr lang="en-GB" sz="1800" dirty="0">
                <a:solidFill>
                  <a:schemeClr val="tx2"/>
                </a:solidFill>
              </a:rPr>
              <a:t>Use the categories of the article and its explanation on the comparison and </a:t>
            </a:r>
            <a:r>
              <a:rPr lang="en-GB" sz="1800" dirty="0" err="1">
                <a:solidFill>
                  <a:schemeClr val="tx2"/>
                </a:solidFill>
              </a:rPr>
              <a:t>competion</a:t>
            </a:r>
            <a:r>
              <a:rPr lang="en-GB" sz="1800" dirty="0">
                <a:solidFill>
                  <a:schemeClr val="tx2"/>
                </a:solidFill>
              </a:rPr>
              <a:t> between groups in </a:t>
            </a:r>
            <a:r>
              <a:rPr lang="en-GB" sz="1800">
                <a:solidFill>
                  <a:schemeClr val="tx2"/>
                </a:solidFill>
              </a:rPr>
              <a:t>the society</a:t>
            </a:r>
            <a:endParaRPr lang="en-GB" sz="1800" dirty="0">
              <a:solidFill>
                <a:schemeClr val="tx2"/>
              </a:solidFill>
            </a:endParaRPr>
          </a:p>
          <a:p>
            <a:endParaRPr lang="en-GB" sz="1800" dirty="0">
              <a:solidFill>
                <a:schemeClr val="tx2"/>
              </a:solidFill>
            </a:endParaRPr>
          </a:p>
        </p:txBody>
      </p:sp>
      <p:pic>
        <p:nvPicPr>
          <p:cNvPr id="4" name="Zvuk 3">
            <a:hlinkClick r:id="" action="ppaction://media"/>
            <a:extLst>
              <a:ext uri="{FF2B5EF4-FFF2-40B4-BE49-F238E27FC236}">
                <a16:creationId xmlns:a16="http://schemas.microsoft.com/office/drawing/2014/main" id="{08A02AB3-8FA0-4968-B471-99AE7127D4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11258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35568"/>
    </mc:Choice>
    <mc:Fallback>
      <p:transition spd="slow" advTm="13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45E29B-B971-41C6-A57B-B29BBB108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C76015D-CFEA-4204-9A50-352560FFC2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1" name="Oval 5">
              <a:extLst>
                <a:ext uri="{FF2B5EF4-FFF2-40B4-BE49-F238E27FC236}">
                  <a16:creationId xmlns:a16="http://schemas.microsoft.com/office/drawing/2014/main" id="{7325C43C-72B5-4DC9-B386-90859B58BF0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2" name="Oval 11">
              <a:extLst>
                <a:ext uri="{FF2B5EF4-FFF2-40B4-BE49-F238E27FC236}">
                  <a16:creationId xmlns:a16="http://schemas.microsoft.com/office/drawing/2014/main" id="{C95AD9A4-5AF5-48C4-BC2A-635316433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 name="Oval 5">
              <a:extLst>
                <a:ext uri="{FF2B5EF4-FFF2-40B4-BE49-F238E27FC236}">
                  <a16:creationId xmlns:a16="http://schemas.microsoft.com/office/drawing/2014/main" id="{AF4A3D62-D56C-4A32-8C75-100D383EC61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15" name="Rectangle 14">
            <a:extLst>
              <a:ext uri="{FF2B5EF4-FFF2-40B4-BE49-F238E27FC236}">
                <a16:creationId xmlns:a16="http://schemas.microsoft.com/office/drawing/2014/main" id="{3E1F47E4-066D-4C27-98C8-B2B2C7B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35D9A4CA-914A-4FA3-9E95-C8B6F53382C9}"/>
              </a:ext>
            </a:extLst>
          </p:cNvPr>
          <p:cNvSpPr>
            <a:spLocks noGrp="1"/>
          </p:cNvSpPr>
          <p:nvPr>
            <p:ph type="title"/>
          </p:nvPr>
        </p:nvSpPr>
        <p:spPr>
          <a:xfrm>
            <a:off x="838200" y="1760505"/>
            <a:ext cx="10515600" cy="935025"/>
          </a:xfrm>
        </p:spPr>
        <p:txBody>
          <a:bodyPr>
            <a:normAutofit fontScale="90000"/>
          </a:bodyPr>
          <a:lstStyle/>
          <a:p>
            <a:pPr algn="ctr"/>
            <a:r>
              <a:rPr lang="en-GB" sz="3200" dirty="0">
                <a:solidFill>
                  <a:schemeClr val="tx2"/>
                </a:solidFill>
              </a:rPr>
              <a:t>Paper 3: by 4</a:t>
            </a:r>
            <a:r>
              <a:rPr lang="en-GB" sz="3200" baseline="30000" dirty="0">
                <a:solidFill>
                  <a:schemeClr val="tx2"/>
                </a:solidFill>
              </a:rPr>
              <a:t>th</a:t>
            </a:r>
            <a:r>
              <a:rPr lang="en-GB" sz="3200" dirty="0">
                <a:solidFill>
                  <a:schemeClr val="tx2"/>
                </a:solidFill>
              </a:rPr>
              <a:t> November 2020. Milgram: Introduction, Chapter 10. pp 125-161</a:t>
            </a:r>
          </a:p>
        </p:txBody>
      </p:sp>
      <p:pic>
        <p:nvPicPr>
          <p:cNvPr id="7" name="Zástupný obsah 6">
            <a:extLst>
              <a:ext uri="{FF2B5EF4-FFF2-40B4-BE49-F238E27FC236}">
                <a16:creationId xmlns:a16="http://schemas.microsoft.com/office/drawing/2014/main" id="{CECEBD7B-4141-45D9-8644-946354153BE8}"/>
              </a:ext>
            </a:extLst>
          </p:cNvPr>
          <p:cNvPicPr>
            <a:picLocks noGrp="1" noChangeAspect="1"/>
          </p:cNvPicPr>
          <p:nvPr>
            <p:ph idx="1"/>
          </p:nvPr>
        </p:nvPicPr>
        <p:blipFill>
          <a:blip r:embed="rId4"/>
          <a:stretch>
            <a:fillRect/>
          </a:stretch>
        </p:blipFill>
        <p:spPr>
          <a:xfrm>
            <a:off x="271053" y="2850814"/>
            <a:ext cx="4819107" cy="2366551"/>
          </a:xfrm>
        </p:spPr>
      </p:pic>
      <p:pic>
        <p:nvPicPr>
          <p:cNvPr id="17" name="Obrázek 16">
            <a:extLst>
              <a:ext uri="{FF2B5EF4-FFF2-40B4-BE49-F238E27FC236}">
                <a16:creationId xmlns:a16="http://schemas.microsoft.com/office/drawing/2014/main" id="{E97F5546-0AFF-49D3-8631-9E36F550132F}"/>
              </a:ext>
            </a:extLst>
          </p:cNvPr>
          <p:cNvPicPr>
            <a:picLocks noChangeAspect="1"/>
          </p:cNvPicPr>
          <p:nvPr/>
        </p:nvPicPr>
        <p:blipFill>
          <a:blip r:embed="rId5"/>
          <a:stretch>
            <a:fillRect/>
          </a:stretch>
        </p:blipFill>
        <p:spPr>
          <a:xfrm>
            <a:off x="5196840" y="2850814"/>
            <a:ext cx="6538803" cy="2413130"/>
          </a:xfrm>
          <a:prstGeom prst="rect">
            <a:avLst/>
          </a:prstGeom>
        </p:spPr>
      </p:pic>
      <p:pic>
        <p:nvPicPr>
          <p:cNvPr id="19" name="Zvuk 18">
            <a:hlinkClick r:id="" action="ppaction://media"/>
            <a:extLst>
              <a:ext uri="{FF2B5EF4-FFF2-40B4-BE49-F238E27FC236}">
                <a16:creationId xmlns:a16="http://schemas.microsoft.com/office/drawing/2014/main" id="{C70A4CD3-7861-4D6E-85B2-66B8856831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607010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8919"/>
    </mc:Choice>
    <mc:Fallback>
      <p:transition spd="slow" advTm="5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C57B3692-0000-4145-B7A7-AA23048C353E}"/>
              </a:ext>
            </a:extLst>
          </p:cNvPr>
          <p:cNvSpPr>
            <a:spLocks noGrp="1"/>
          </p:cNvSpPr>
          <p:nvPr>
            <p:ph type="ctrTitle"/>
          </p:nvPr>
        </p:nvSpPr>
        <p:spPr>
          <a:xfrm>
            <a:off x="1524000" y="2776538"/>
            <a:ext cx="9144000" cy="1381188"/>
          </a:xfrm>
        </p:spPr>
        <p:txBody>
          <a:bodyPr anchor="ctr">
            <a:normAutofit/>
          </a:bodyPr>
          <a:lstStyle/>
          <a:p>
            <a:r>
              <a:rPr lang="en-GB" sz="4000" dirty="0">
                <a:solidFill>
                  <a:schemeClr val="bg2"/>
                </a:solidFill>
              </a:rPr>
              <a:t>Any question, comments or queries – please, post in the Moodle Chat</a:t>
            </a:r>
          </a:p>
        </p:txBody>
      </p:sp>
      <p:pic>
        <p:nvPicPr>
          <p:cNvPr id="5" name="Zvuk 4">
            <a:hlinkClick r:id="" action="ppaction://media"/>
            <a:extLst>
              <a:ext uri="{FF2B5EF4-FFF2-40B4-BE49-F238E27FC236}">
                <a16:creationId xmlns:a16="http://schemas.microsoft.com/office/drawing/2014/main" id="{E07D51E7-610C-4E5A-80F7-5BEDF22BC2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61621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2084"/>
    </mc:Choice>
    <mc:Fallback>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697</Words>
  <Application>Microsoft Office PowerPoint</Application>
  <PresentationFormat>Širokoúhlá obrazovka</PresentationFormat>
  <Paragraphs>55</Paragraphs>
  <Slides>10</Slides>
  <Notes>0</Notes>
  <HiddenSlides>0</HiddenSlides>
  <MMClips>10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10</vt:i4>
      </vt:variant>
    </vt:vector>
  </HeadingPairs>
  <TitlesOfParts>
    <vt:vector size="14" baseType="lpstr">
      <vt:lpstr>Arial</vt:lpstr>
      <vt:lpstr>Calibri</vt:lpstr>
      <vt:lpstr>Calibri Light</vt:lpstr>
      <vt:lpstr>Motiv Office</vt:lpstr>
      <vt:lpstr>Seminar in Social Psychology, Text 2</vt:lpstr>
      <vt:lpstr>This is a theory-building text on GROUP AND INTERGROUP BEHAVIOUR</vt:lpstr>
      <vt:lpstr>1. Social context of intergroup behaviour</vt:lpstr>
      <vt:lpstr>Social categorisation and intergroup discrimination</vt:lpstr>
      <vt:lpstr>Social identity and intergroup comparison</vt:lpstr>
      <vt:lpstr>Reactions to the intergroup comparisons</vt:lpstr>
      <vt:lpstr>Short Essay paper 2: Deadline on 27th October 2020</vt:lpstr>
      <vt:lpstr>Paper 3: by 4th November 2020. Milgram: Introduction, Chapter 10. pp 125-161</vt:lpstr>
      <vt:lpstr>Any question, comments or queries – please, post in the Moodle Chat</vt:lpstr>
      <vt:lpstr>Live Webinar on 4th November 2020 Please, connect to the MS Teams before 2 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 in Social Psychology, Text 2</dc:title>
  <dc:creator>Tereza Tereza</dc:creator>
  <cp:lastModifiedBy>Tereza Tereza</cp:lastModifiedBy>
  <cp:revision>9</cp:revision>
  <dcterms:created xsi:type="dcterms:W3CDTF">2020-10-18T12:45:46Z</dcterms:created>
  <dcterms:modified xsi:type="dcterms:W3CDTF">2020-10-18T15:44:30Z</dcterms:modified>
</cp:coreProperties>
</file>