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a6bfdd390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a6bfdd390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9f712ca6df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9f712ca6df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9f712ca6df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9f712ca6df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9f712ca6df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9f712ca6df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9f712ca6df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9f712ca6df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630300" y="615450"/>
            <a:ext cx="8202000" cy="200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 sz="4800"/>
              <a:t>Seminář bakalářské práce I.</a:t>
            </a:r>
            <a:endParaRPr sz="48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856125" y="2813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Kateřina Slováková, 2. ročník BVO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2600"/>
              <a:t>B</a:t>
            </a:r>
            <a:r>
              <a:rPr lang="cs" sz="2600"/>
              <a:t>akalářské práce</a:t>
            </a:r>
            <a:endParaRPr sz="2600"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9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cs">
                <a:solidFill>
                  <a:schemeClr val="dk1"/>
                </a:solidFill>
                <a:highlight>
                  <a:srgbClr val="FAFAFA"/>
                </a:highlight>
              </a:rPr>
              <a:t>Předávání služby na oddělení interního typu v NNB</a:t>
            </a:r>
            <a:endParaRPr i="1">
              <a:solidFill>
                <a:schemeClr val="dk1"/>
              </a:solidFill>
              <a:highlight>
                <a:srgbClr val="FAFAFA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i="1" sz="1400">
              <a:solidFill>
                <a:schemeClr val="dk1"/>
              </a:solidFill>
              <a:highlight>
                <a:srgbClr val="FAFAFA"/>
              </a:highlight>
            </a:endParaRPr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967500"/>
            <a:ext cx="8520600" cy="255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400">
                <a:solidFill>
                  <a:schemeClr val="dk1"/>
                </a:solidFill>
                <a:highlight>
                  <a:srgbClr val="FAFAFA"/>
                </a:highlight>
              </a:rPr>
              <a:t>po konzultaci s PhDr. Zvoníčkovou jsme se shodly na obměně vypsaného tématu</a:t>
            </a:r>
            <a:endParaRPr sz="1400">
              <a:solidFill>
                <a:schemeClr val="dk1"/>
              </a:solidFill>
              <a:highlight>
                <a:srgbClr val="FAFAFA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 sz="1400">
                <a:solidFill>
                  <a:schemeClr val="dk1"/>
                </a:solidFill>
                <a:highlight>
                  <a:srgbClr val="FAFAFA"/>
                </a:highlight>
              </a:rPr>
              <a:t>inspirace Resortními bezpečnostními cíli</a:t>
            </a:r>
            <a:endParaRPr sz="1400">
              <a:solidFill>
                <a:schemeClr val="dk1"/>
              </a:solidFill>
              <a:highlight>
                <a:srgbClr val="FAFAFA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 sz="1400">
                <a:solidFill>
                  <a:schemeClr val="dk1"/>
                </a:solidFill>
                <a:highlight>
                  <a:srgbClr val="FAFAFA"/>
                </a:highlight>
              </a:rPr>
              <a:t>neměla by být auditem, ale materiálem pro výuku studentů ošetřovatelských oborů</a:t>
            </a:r>
            <a:endParaRPr sz="1400">
              <a:solidFill>
                <a:schemeClr val="dk1"/>
              </a:solidFill>
              <a:highlight>
                <a:srgbClr val="FAFAFA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 sz="1400">
                <a:solidFill>
                  <a:schemeClr val="dk1"/>
                </a:solidFill>
                <a:highlight>
                  <a:srgbClr val="FAFAFA"/>
                </a:highlight>
              </a:rPr>
              <a:t>měla by shrnout složky zjevné i skryté komunikace</a:t>
            </a:r>
            <a:endParaRPr sz="1400">
              <a:solidFill>
                <a:schemeClr val="dk1"/>
              </a:solidFill>
              <a:highlight>
                <a:srgbClr val="FAFAFA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highlight>
                <a:srgbClr val="FAFAFA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highlight>
                <a:srgbClr val="FAFAFA"/>
              </a:highligh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Výzkumné otázky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Jakými způsoby si sestry předávají služby?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/>
              <a:t>Jaké prostředky k tomu používají?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/>
              <a:t>Mohou se na sebe spolehnout?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/>
              <a:t>Je předání služby efektivní?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Teoretická část</a:t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2155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400">
                <a:solidFill>
                  <a:schemeClr val="dk1"/>
                </a:solidFill>
                <a:highlight>
                  <a:srgbClr val="FAFAFA"/>
                </a:highlight>
              </a:rPr>
              <a:t>jaký je </a:t>
            </a:r>
            <a:r>
              <a:rPr lang="cs" sz="1400">
                <a:solidFill>
                  <a:schemeClr val="dk1"/>
                </a:solidFill>
                <a:highlight>
                  <a:srgbClr val="FAFAFA"/>
                </a:highlight>
              </a:rPr>
              <a:t>cíl předání služby a proč je důležitá</a:t>
            </a:r>
            <a:endParaRPr sz="1400">
              <a:solidFill>
                <a:schemeClr val="dk1"/>
              </a:solidFill>
              <a:highlight>
                <a:srgbClr val="FAFAFA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 sz="1400">
                <a:solidFill>
                  <a:schemeClr val="dk1"/>
                </a:solidFill>
                <a:highlight>
                  <a:srgbClr val="FAFAFA"/>
                </a:highlight>
              </a:rPr>
              <a:t>jaké jsou náležitosti předání služby</a:t>
            </a:r>
            <a:endParaRPr sz="1400">
              <a:solidFill>
                <a:schemeClr val="dk1"/>
              </a:solidFill>
              <a:highlight>
                <a:srgbClr val="FAFAFA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 sz="1400">
                <a:solidFill>
                  <a:schemeClr val="dk1"/>
                </a:solidFill>
                <a:highlight>
                  <a:srgbClr val="FAFAFA"/>
                </a:highlight>
              </a:rPr>
              <a:t>kdo všechno se jí účastní</a:t>
            </a:r>
            <a:endParaRPr sz="1400">
              <a:solidFill>
                <a:schemeClr val="dk1"/>
              </a:solidFill>
              <a:highlight>
                <a:srgbClr val="FAFAFA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400">
                <a:solidFill>
                  <a:schemeClr val="dk1"/>
                </a:solidFill>
                <a:highlight>
                  <a:srgbClr val="FAFAFA"/>
                </a:highlight>
              </a:rPr>
              <a:t>jaké jsou povinnosti sestry při předání směny</a:t>
            </a:r>
            <a:endParaRPr sz="1400">
              <a:solidFill>
                <a:schemeClr val="dk1"/>
              </a:solidFill>
              <a:highlight>
                <a:srgbClr val="FAFAFA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i="1" sz="1400">
              <a:solidFill>
                <a:schemeClr val="dk1"/>
              </a:solidFill>
              <a:highlight>
                <a:srgbClr val="FAFAFA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Praktická část</a:t>
            </a:r>
            <a:endParaRPr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2366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400">
                <a:solidFill>
                  <a:schemeClr val="dk1"/>
                </a:solidFill>
                <a:highlight>
                  <a:srgbClr val="FAFAFA"/>
                </a:highlight>
              </a:rPr>
              <a:t>požádat o svolení sběru dat</a:t>
            </a:r>
            <a:endParaRPr sz="1400">
              <a:solidFill>
                <a:schemeClr val="dk1"/>
              </a:solidFill>
              <a:highlight>
                <a:srgbClr val="FAFAFA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400">
                <a:solidFill>
                  <a:schemeClr val="dk1"/>
                </a:solidFill>
                <a:highlight>
                  <a:srgbClr val="FAFAFA"/>
                </a:highlight>
              </a:rPr>
              <a:t>dotazníkové šetření/rozhovory se sestrami na oddělení</a:t>
            </a:r>
            <a:endParaRPr sz="1400">
              <a:solidFill>
                <a:schemeClr val="dk1"/>
              </a:solidFill>
              <a:highlight>
                <a:srgbClr val="FAFAFA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400">
                <a:solidFill>
                  <a:schemeClr val="dk1"/>
                </a:solidFill>
                <a:highlight>
                  <a:srgbClr val="FAFAFA"/>
                </a:highlight>
              </a:rPr>
              <a:t>zjistit způsob a harmonogram předávání směny na oddělení</a:t>
            </a:r>
            <a:endParaRPr sz="1400">
              <a:solidFill>
                <a:schemeClr val="dk1"/>
              </a:solidFill>
              <a:highlight>
                <a:srgbClr val="FAFAFA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400">
                <a:solidFill>
                  <a:schemeClr val="dk1"/>
                </a:solidFill>
                <a:highlight>
                  <a:srgbClr val="FAFAFA"/>
                </a:highlight>
              </a:rPr>
              <a:t>pozorovat zvyky sester při předávání služby na oddělení</a:t>
            </a:r>
            <a:endParaRPr sz="1400">
              <a:solidFill>
                <a:schemeClr val="dk1"/>
              </a:solidFill>
              <a:highlight>
                <a:srgbClr val="FAFAFA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400">
                <a:solidFill>
                  <a:schemeClr val="dk1"/>
                </a:solidFill>
                <a:highlight>
                  <a:srgbClr val="FAFAFA"/>
                </a:highlight>
              </a:rPr>
              <a:t>pozorovat rozdíly mezi ranním a večerním předání směny</a:t>
            </a:r>
            <a:endParaRPr sz="1400">
              <a:solidFill>
                <a:schemeClr val="dk1"/>
              </a:solidFill>
              <a:highlight>
                <a:srgbClr val="FAFAFA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 sz="1400">
                <a:solidFill>
                  <a:schemeClr val="dk1"/>
                </a:solidFill>
                <a:highlight>
                  <a:srgbClr val="FAFAFA"/>
                </a:highlight>
              </a:rPr>
              <a:t>pozorovat informovanost sester po předání služby</a:t>
            </a:r>
            <a:endParaRPr sz="1400">
              <a:solidFill>
                <a:schemeClr val="dk1"/>
              </a:solidFill>
              <a:highlight>
                <a:srgbClr val="FAFAFA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highlight>
                <a:srgbClr val="FAFAFA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cs" sz="1400">
                <a:solidFill>
                  <a:schemeClr val="dk1"/>
                </a:solidFill>
                <a:highlight>
                  <a:srgbClr val="FAFAFA"/>
                </a:highlight>
              </a:rPr>
              <a:t>sběr dat</a:t>
            </a:r>
            <a:r>
              <a:rPr lang="cs" sz="1400">
                <a:solidFill>
                  <a:schemeClr val="dk1"/>
                </a:solidFill>
                <a:highlight>
                  <a:srgbClr val="FAFAFA"/>
                </a:highlight>
              </a:rPr>
              <a:t> - souvislá praxe na interním oddělení v NNB</a:t>
            </a:r>
            <a:endParaRPr sz="1400">
              <a:solidFill>
                <a:schemeClr val="dk1"/>
              </a:solidFill>
              <a:highlight>
                <a:srgbClr val="FAFAFA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highlight>
                <a:srgbClr val="FAFAFA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highlight>
                <a:srgbClr val="FAFAFA"/>
              </a:highligh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Zdroje</a:t>
            </a:r>
            <a:endParaRPr/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700" y="1152475"/>
            <a:ext cx="8520600" cy="110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cs" sz="1500">
                <a:solidFill>
                  <a:srgbClr val="212529"/>
                </a:solidFill>
                <a:highlight>
                  <a:srgbClr val="FFFFFF"/>
                </a:highlight>
              </a:rPr>
              <a:t>Resortní bezpečnostní cíle. </a:t>
            </a:r>
            <a:r>
              <a:rPr i="1" lang="cs" sz="1500">
                <a:solidFill>
                  <a:srgbClr val="212529"/>
                </a:solidFill>
                <a:highlight>
                  <a:srgbClr val="FFFFFF"/>
                </a:highlight>
              </a:rPr>
              <a:t>Ministerstvo zdravotnictví České republiky</a:t>
            </a:r>
            <a:r>
              <a:rPr lang="cs" sz="1500">
                <a:solidFill>
                  <a:srgbClr val="212529"/>
                </a:solidFill>
                <a:highlight>
                  <a:srgbClr val="FFFFFF"/>
                </a:highlight>
              </a:rPr>
              <a:t> [online]. MZČR, 28.3.2013 [cit. 2020-11-02]. Dostupné z: https://www.mzcr.cz/resortni-bezpecnostni-cile/</a:t>
            </a:r>
            <a:endParaRPr sz="25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